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48"/>
  </p:notesMasterIdLst>
  <p:handoutMasterIdLst>
    <p:handoutMasterId r:id="rId49"/>
  </p:handoutMasterIdLst>
  <p:sldIdLst>
    <p:sldId id="256" r:id="rId2"/>
    <p:sldId id="320" r:id="rId3"/>
    <p:sldId id="319" r:id="rId4"/>
    <p:sldId id="333" r:id="rId5"/>
    <p:sldId id="334" r:id="rId6"/>
    <p:sldId id="257" r:id="rId7"/>
    <p:sldId id="258" r:id="rId8"/>
    <p:sldId id="260" r:id="rId9"/>
    <p:sldId id="261" r:id="rId10"/>
    <p:sldId id="262" r:id="rId11"/>
    <p:sldId id="263" r:id="rId12"/>
    <p:sldId id="264" r:id="rId13"/>
    <p:sldId id="297" r:id="rId14"/>
    <p:sldId id="298" r:id="rId15"/>
    <p:sldId id="283" r:id="rId16"/>
    <p:sldId id="284" r:id="rId17"/>
    <p:sldId id="299" r:id="rId18"/>
    <p:sldId id="300" r:id="rId19"/>
    <p:sldId id="301" r:id="rId20"/>
    <p:sldId id="302" r:id="rId21"/>
    <p:sldId id="303" r:id="rId22"/>
    <p:sldId id="305" r:id="rId23"/>
    <p:sldId id="313" r:id="rId24"/>
    <p:sldId id="314" r:id="rId25"/>
    <p:sldId id="315" r:id="rId26"/>
    <p:sldId id="316" r:id="rId27"/>
    <p:sldId id="306" r:id="rId28"/>
    <p:sldId id="307" r:id="rId29"/>
    <p:sldId id="308" r:id="rId30"/>
    <p:sldId id="309" r:id="rId31"/>
    <p:sldId id="310" r:id="rId32"/>
    <p:sldId id="311" r:id="rId33"/>
    <p:sldId id="317" r:id="rId34"/>
    <p:sldId id="318" r:id="rId35"/>
    <p:sldId id="321" r:id="rId36"/>
    <p:sldId id="324" r:id="rId37"/>
    <p:sldId id="322" r:id="rId38"/>
    <p:sldId id="323" r:id="rId39"/>
    <p:sldId id="325" r:id="rId40"/>
    <p:sldId id="326" r:id="rId41"/>
    <p:sldId id="327" r:id="rId42"/>
    <p:sldId id="328" r:id="rId43"/>
    <p:sldId id="329" r:id="rId44"/>
    <p:sldId id="330" r:id="rId45"/>
    <p:sldId id="331" r:id="rId46"/>
    <p:sldId id="332" r:id="rId47"/>
  </p:sldIdLst>
  <p:sldSz cx="9144000" cy="6858000" type="screen4x3"/>
  <p:notesSz cx="6858000" cy="9144000"/>
  <p:custDataLst>
    <p:tags r:id="rId50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9678C76C-2092-40ED-8FC7-96489C662D93}">
          <p14:sldIdLst>
            <p14:sldId id="256"/>
            <p14:sldId id="320"/>
            <p14:sldId id="319"/>
            <p14:sldId id="333"/>
            <p14:sldId id="334"/>
            <p14:sldId id="257"/>
            <p14:sldId id="258"/>
            <p14:sldId id="260"/>
            <p14:sldId id="261"/>
            <p14:sldId id="262"/>
            <p14:sldId id="263"/>
            <p14:sldId id="264"/>
          </p14:sldIdLst>
        </p14:section>
        <p14:section name="제목 없는 구역" id="{906687DE-43D2-4F0B-ACC1-46BBB3CB6ED2}">
          <p14:sldIdLst>
            <p14:sldId id="297"/>
            <p14:sldId id="298"/>
            <p14:sldId id="283"/>
            <p14:sldId id="284"/>
            <p14:sldId id="299"/>
            <p14:sldId id="300"/>
            <p14:sldId id="301"/>
            <p14:sldId id="302"/>
            <p14:sldId id="303"/>
            <p14:sldId id="305"/>
            <p14:sldId id="313"/>
            <p14:sldId id="314"/>
            <p14:sldId id="315"/>
            <p14:sldId id="316"/>
            <p14:sldId id="306"/>
            <p14:sldId id="307"/>
            <p14:sldId id="308"/>
            <p14:sldId id="309"/>
            <p14:sldId id="310"/>
            <p14:sldId id="311"/>
            <p14:sldId id="317"/>
            <p14:sldId id="318"/>
            <p14:sldId id="321"/>
            <p14:sldId id="324"/>
            <p14:sldId id="322"/>
            <p14:sldId id="323"/>
            <p14:sldId id="325"/>
            <p14:sldId id="326"/>
            <p14:sldId id="327"/>
            <p14:sldId id="328"/>
            <p14:sldId id="329"/>
            <p14:sldId id="330"/>
            <p14:sldId id="331"/>
            <p14:sldId id="33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00" autoAdjust="0"/>
    <p:restoredTop sz="94660"/>
  </p:normalViewPr>
  <p:slideViewPr>
    <p:cSldViewPr>
      <p:cViewPr varScale="1">
        <p:scale>
          <a:sx n="66" d="100"/>
          <a:sy n="66" d="100"/>
        </p:scale>
        <p:origin x="-7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0BCAB8-1CA7-4823-B319-CFCE8BE042E8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01B99-A2AB-4A0D-8356-1E46133ED9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71681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A685E6-1930-430F-BF26-6C7D5E5F9F28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64BAE-7D26-4E97-BD36-55FB57A7D4D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6509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ko-KR" altLang="en-US" dirty="0" smtClean="0"/>
              <a:t>원불교의 교화는 크게 두 가지 측면으로 살펴볼 수 있습니다</a:t>
            </a:r>
            <a:r>
              <a:rPr lang="en-US" altLang="ko-KR" dirty="0" smtClean="0"/>
              <a:t>.</a:t>
            </a:r>
          </a:p>
          <a:p>
            <a:pPr marL="171450" marR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ko-KR" altLang="en-US" dirty="0" smtClean="0"/>
              <a:t>하나는 자신 교화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다른 하나는 함께 교화입니다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자신 교화는 스스로 하는 교화라면</a:t>
            </a:r>
            <a:r>
              <a:rPr lang="en-US" altLang="ko-KR" dirty="0" smtClean="0"/>
              <a:t>,</a:t>
            </a:r>
            <a:r>
              <a:rPr lang="ko-KR" altLang="en-US" dirty="0" smtClean="0"/>
              <a:t> 함께 교화는 서로서로 도와주는 교화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더불어 하는 </a:t>
            </a:r>
            <a:r>
              <a:rPr lang="ko-KR" altLang="en-US" dirty="0" err="1" smtClean="0"/>
              <a:t>합력</a:t>
            </a:r>
            <a:r>
              <a:rPr lang="ko-KR" altLang="en-US" dirty="0" smtClean="0"/>
              <a:t> 교화가 있을 것입니다</a:t>
            </a:r>
            <a:r>
              <a:rPr lang="en-US" altLang="ko-KR" dirty="0" smtClean="0"/>
              <a:t>. </a:t>
            </a:r>
          </a:p>
          <a:p>
            <a:pPr marL="171450" marR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ko-KR" altLang="en-US" dirty="0" smtClean="0"/>
              <a:t>‘스스로 교화’ 혹은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스스로 공부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는 각자의 성품</a:t>
            </a:r>
            <a:r>
              <a:rPr lang="en-US" altLang="ko-KR" dirty="0" smtClean="0"/>
              <a:t>[</a:t>
            </a:r>
            <a:r>
              <a:rPr lang="ko-KR" altLang="en-US" dirty="0" smtClean="0"/>
              <a:t>자성</a:t>
            </a:r>
            <a:r>
              <a:rPr lang="en-US" altLang="ko-KR" dirty="0" smtClean="0"/>
              <a:t>]</a:t>
            </a:r>
            <a:r>
              <a:rPr lang="ko-KR" altLang="en-US" dirty="0" smtClean="0"/>
              <a:t>에 비추어 자신을 교화하는 것으로 곧 수양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취사의 삼학을 통한 마음공부에 해당한다고 할 수 있습니다</a:t>
            </a:r>
            <a:r>
              <a:rPr lang="en-US" altLang="ko-KR" dirty="0" smtClean="0"/>
              <a:t>. </a:t>
            </a:r>
          </a:p>
          <a:p>
            <a:pPr marL="171450" marR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ko-KR" altLang="en-US" dirty="0" smtClean="0"/>
              <a:t>단원들은 모두 뜻을 세우고 마음공부에 정진하여 다시 그 이상의 단장이 되도록 하는 것입니다</a:t>
            </a:r>
            <a:r>
              <a:rPr lang="en-US" altLang="ko-KR" dirty="0" smtClean="0"/>
              <a:t>.</a:t>
            </a:r>
          </a:p>
          <a:p>
            <a:pPr marL="171450" marR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ko-KR" altLang="en-US" dirty="0" smtClean="0"/>
              <a:t>서로서로 교화 혹은 더불어 교화는 먼저 단원들이 서로 서로에게 불공을 하는 것입니다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다음은 단원들이 서로 합력하여 세상을 교화하는 것입니다</a:t>
            </a:r>
            <a:r>
              <a:rPr lang="en-US" altLang="ko-KR" dirty="0" smtClean="0"/>
              <a:t>. </a:t>
            </a:r>
          </a:p>
          <a:p>
            <a:pPr marL="171450" marR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ko-KR" altLang="en-US" dirty="0" smtClean="0"/>
              <a:t>이는 어디까지나 인과보응의 이치에 따라 모든 존재가 없어서는 살 수 없는 은혜임을 자각하여 항상 보은하는 삶을 사는 것이요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모두가 죄주고 복주는 권능을 가진 부처임을 자각하여 항상 경건한 마음으로 불공에 정성을 다하는 것입니다</a:t>
            </a:r>
            <a:r>
              <a:rPr lang="en-US" altLang="ko-KR" dirty="0" smtClean="0"/>
              <a:t>. </a:t>
            </a:r>
          </a:p>
          <a:p>
            <a:pPr marL="171450" marR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ko-KR" altLang="en-US" dirty="0" smtClean="0"/>
              <a:t>단원이 서로에게 불공하고 </a:t>
            </a:r>
            <a:endParaRPr lang="en-US" altLang="ko-KR" dirty="0" smtClean="0"/>
          </a:p>
          <a:p>
            <a:pPr marL="171450" marR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ko-KR" altLang="en-US" dirty="0" smtClean="0"/>
              <a:t>나아가 단원들이 합력하여 교단과 사회와 세계를 위해 보은하자는 것입니다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3480B8-03CE-4FE1-8D83-7E38AB681791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7587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ko-KR" altLang="en-US" dirty="0" smtClean="0"/>
              <a:t>이상의 두 가지</a:t>
            </a:r>
            <a:r>
              <a:rPr lang="ko-KR" altLang="en-US" baseline="0" dirty="0" smtClean="0"/>
              <a:t> 교화를 한 자리에서 해결할 수 있도록 창안된 것이 바로 </a:t>
            </a:r>
            <a:r>
              <a:rPr lang="ko-KR" altLang="en-US" baseline="0" dirty="0" err="1" smtClean="0"/>
              <a:t>교화단입니다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ko-KR" altLang="en-US" dirty="0" smtClean="0"/>
              <a:t>‘</a:t>
            </a:r>
            <a:r>
              <a:rPr lang="ko-KR" altLang="en-US" dirty="0" err="1" smtClean="0"/>
              <a:t>교화단</a:t>
            </a:r>
            <a:r>
              <a:rPr lang="ko-KR" altLang="en-US" dirty="0" smtClean="0"/>
              <a:t>’은 마음공부를 배우고 가르치는 도량</a:t>
            </a:r>
            <a:r>
              <a:rPr lang="en-US" altLang="ko-KR" dirty="0" smtClean="0"/>
              <a:t>[</a:t>
            </a:r>
            <a:r>
              <a:rPr lang="ko-KR" altLang="en-US" dirty="0" smtClean="0"/>
              <a:t>마음공부의 도량</a:t>
            </a:r>
            <a:r>
              <a:rPr lang="en-US" altLang="ko-KR" dirty="0" smtClean="0"/>
              <a:t>]</a:t>
            </a:r>
            <a:r>
              <a:rPr lang="ko-KR" altLang="en-US" dirty="0" smtClean="0"/>
              <a:t>이요</a:t>
            </a:r>
            <a:r>
              <a:rPr lang="en-US" altLang="ko-KR" dirty="0" smtClean="0"/>
              <a:t>, </a:t>
            </a:r>
          </a:p>
          <a:p>
            <a:pPr marL="171450" indent="-171450">
              <a:buFontTx/>
              <a:buChar char="-"/>
            </a:pPr>
            <a:r>
              <a:rPr lang="ko-KR" altLang="en-US" dirty="0" smtClean="0"/>
              <a:t>사은의 은혜에 보은하고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공도사업에 헌신하는 일터</a:t>
            </a:r>
            <a:r>
              <a:rPr lang="en-US" altLang="ko-KR" dirty="0" smtClean="0"/>
              <a:t>[</a:t>
            </a:r>
            <a:r>
              <a:rPr lang="ko-KR" altLang="en-US" dirty="0" smtClean="0"/>
              <a:t>보은봉공의 일터</a:t>
            </a:r>
            <a:r>
              <a:rPr lang="en-US" altLang="ko-KR" dirty="0" smtClean="0"/>
              <a:t>]</a:t>
            </a:r>
            <a:r>
              <a:rPr lang="ko-KR" altLang="en-US" dirty="0" smtClean="0"/>
              <a:t>입니다</a:t>
            </a:r>
            <a:r>
              <a:rPr lang="en-US" altLang="ko-KR" dirty="0" smtClean="0"/>
              <a:t>. </a:t>
            </a:r>
          </a:p>
          <a:p>
            <a:pPr marL="171450" indent="-171450">
              <a:buFontTx/>
              <a:buChar char="-"/>
            </a:pPr>
            <a:r>
              <a:rPr lang="ko-KR" altLang="en-US" dirty="0" err="1" smtClean="0"/>
              <a:t>소태산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대종사께서는</a:t>
            </a:r>
            <a:r>
              <a:rPr lang="ko-KR" altLang="en-US" dirty="0" smtClean="0"/>
              <a:t> 공부와 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일과 공부가 둘이 아니라고 하셨습니다</a:t>
            </a:r>
            <a:r>
              <a:rPr lang="en-US" altLang="ko-KR" dirty="0" smtClean="0"/>
              <a:t>. </a:t>
            </a:r>
          </a:p>
          <a:p>
            <a:pPr marL="171450" indent="-171450">
              <a:buFontTx/>
              <a:buChar char="-"/>
            </a:pPr>
            <a:r>
              <a:rPr lang="ko-KR" altLang="en-US" dirty="0" smtClean="0"/>
              <a:t>그래서 일하면서 공부하고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공부하면서 일하는 이른 바 액션</a:t>
            </a:r>
            <a:r>
              <a:rPr lang="en-US" altLang="ko-KR" dirty="0" smtClean="0"/>
              <a:t>-</a:t>
            </a:r>
            <a:r>
              <a:rPr lang="ko-KR" altLang="en-US" dirty="0" smtClean="0"/>
              <a:t>러닝</a:t>
            </a:r>
            <a:r>
              <a:rPr lang="en-US" altLang="ko-KR" dirty="0" smtClean="0"/>
              <a:t>(Action-Learning)</a:t>
            </a:r>
            <a:r>
              <a:rPr lang="ko-KR" altLang="en-US" dirty="0" smtClean="0"/>
              <a:t>의 시대에 ‘일상의 경계 속에서 공부’하고</a:t>
            </a:r>
            <a:r>
              <a:rPr lang="en-US" altLang="ko-KR" dirty="0" smtClean="0"/>
              <a:t>, ‘</a:t>
            </a:r>
            <a:r>
              <a:rPr lang="ko-KR" altLang="en-US" dirty="0" smtClean="0"/>
              <a:t>그 일 그 일에 사실적인 불공’을 할 수 있도록 이 </a:t>
            </a:r>
            <a:r>
              <a:rPr lang="ko-KR" altLang="en-US" dirty="0" err="1" smtClean="0"/>
              <a:t>교화단을</a:t>
            </a:r>
            <a:r>
              <a:rPr lang="ko-KR" altLang="en-US" dirty="0" smtClean="0"/>
              <a:t> 제정해주신 것입니다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3480B8-03CE-4FE1-8D83-7E38AB681791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3056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fld id="{A22EB929-E763-434B-901A-2F6108C43A5F}" type="slidenum">
              <a:rPr lang="en-US" altLang="ko-KR" sz="1200" smtClean="0"/>
              <a:pPr eaLnBrk="1" hangingPunct="1"/>
              <a:t>17</a:t>
            </a:fld>
            <a:endParaRPr lang="en-US" altLang="ko-KR" sz="1200" smtClean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ko-K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fld id="{A22EB929-E763-434B-901A-2F6108C43A5F}" type="slidenum">
              <a:rPr lang="en-US" altLang="ko-KR" sz="1200" smtClean="0"/>
              <a:pPr eaLnBrk="1" hangingPunct="1"/>
              <a:t>18</a:t>
            </a:fld>
            <a:endParaRPr lang="en-US" altLang="ko-KR" sz="1200" smtClean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ko-K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fld id="{E36AC4E1-DB41-4ADC-998A-1310BE7078A9}" type="slidenum">
              <a:rPr lang="en-US" altLang="ko-KR" sz="1200" smtClean="0"/>
              <a:pPr eaLnBrk="1" hangingPunct="1"/>
              <a:t>19</a:t>
            </a:fld>
            <a:endParaRPr lang="en-US" altLang="ko-KR" sz="1200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ko-K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fld id="{4B4564D8-9748-4C43-B726-3706AA3C81CD}" type="slidenum">
              <a:rPr lang="en-US" altLang="ko-KR" sz="1200" smtClean="0"/>
              <a:pPr eaLnBrk="1" hangingPunct="1"/>
              <a:t>20</a:t>
            </a:fld>
            <a:endParaRPr lang="en-US" altLang="ko-KR" sz="1200" smtClean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ko-K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fld id="{4DD649A7-AA40-4509-8C14-8B2AD58E2759}" type="slidenum">
              <a:rPr lang="en-US" altLang="ko-KR" sz="1200" smtClean="0"/>
              <a:pPr eaLnBrk="1" hangingPunct="1"/>
              <a:t>21</a:t>
            </a:fld>
            <a:endParaRPr lang="en-US" altLang="ko-KR" sz="1200" smtClean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</a:pPr>
            <a:r>
              <a:rPr lang="ko-KR" altLang="en-US" smtClean="0"/>
              <a:t>통치 </a:t>
            </a:r>
            <a:r>
              <a:rPr lang="en-US" altLang="ko-KR" smtClean="0"/>
              <a:t>: </a:t>
            </a:r>
            <a:r>
              <a:rPr lang="ko-KR" altLang="en-US" smtClean="0"/>
              <a:t>나라나 지역을 도맡아 다스림</a:t>
            </a:r>
            <a:r>
              <a:rPr lang="en-US" altLang="ko-KR" smtClean="0"/>
              <a:t>.</a:t>
            </a:r>
          </a:p>
          <a:p>
            <a:pPr eaLnBrk="1" hangingPunct="1"/>
            <a:r>
              <a:rPr lang="ko-KR" altLang="en-US" smtClean="0"/>
              <a:t>통치 </a:t>
            </a:r>
            <a:r>
              <a:rPr lang="en-US" altLang="ko-KR" smtClean="0"/>
              <a:t>:rule; reign; government. ; govern; administer(</a:t>
            </a:r>
            <a:r>
              <a:rPr lang="ko-KR" altLang="en-US" smtClean="0"/>
              <a:t>규칙을 지키면서 관리운영하다</a:t>
            </a:r>
            <a:r>
              <a:rPr lang="en-US" altLang="ko-KR" smtClean="0"/>
              <a:t>); dominate.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fld id="{163B2C2E-A155-4313-A4DA-87F87C23D929}" type="slidenum">
              <a:rPr lang="en-US" altLang="ko-KR" sz="1200" smtClean="0"/>
              <a:pPr eaLnBrk="1" hangingPunct="1"/>
              <a:t>26</a:t>
            </a:fld>
            <a:endParaRPr lang="en-US" altLang="ko-KR" sz="1200" smtClean="0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ko-KR" sz="1000" smtClean="0">
                <a:latin typeface="Arial" charset="0"/>
              </a:rPr>
              <a:t>‘</a:t>
            </a:r>
            <a:r>
              <a:rPr lang="ko-KR" altLang="en-US" sz="1000" smtClean="0"/>
              <a:t>농업부창립연합단</a:t>
            </a:r>
            <a:r>
              <a:rPr lang="ko-KR" altLang="en-US" sz="1000" smtClean="0">
                <a:latin typeface="Arial" charset="0"/>
              </a:rPr>
              <a:t>’</a:t>
            </a:r>
            <a:r>
              <a:rPr lang="ko-KR" altLang="en-US" sz="1000" smtClean="0"/>
              <a:t>과 </a:t>
            </a:r>
            <a:r>
              <a:rPr lang="ko-KR" altLang="en-US" sz="1000" smtClean="0">
                <a:latin typeface="Arial" charset="0"/>
              </a:rPr>
              <a:t>‘</a:t>
            </a:r>
            <a:r>
              <a:rPr lang="ko-KR" altLang="en-US" sz="1000" smtClean="0"/>
              <a:t>인재양성소창립연합단</a:t>
            </a:r>
            <a:r>
              <a:rPr lang="ko-KR" altLang="en-US" sz="1000" smtClean="0">
                <a:latin typeface="Arial" charset="0"/>
              </a:rPr>
              <a:t>’</a:t>
            </a:r>
            <a:r>
              <a:rPr lang="ko-KR" altLang="en-US" sz="1000" smtClean="0"/>
              <a:t>은 원기 </a:t>
            </a:r>
            <a:r>
              <a:rPr lang="en-US" altLang="ko-KR" sz="1000" smtClean="0"/>
              <a:t>13</a:t>
            </a:r>
            <a:r>
              <a:rPr lang="ko-KR" altLang="en-US" sz="1000" smtClean="0"/>
              <a:t>년</a:t>
            </a:r>
            <a:r>
              <a:rPr lang="en-US" altLang="ko-KR" sz="1000" smtClean="0"/>
              <a:t>(1923) 4</a:t>
            </a:r>
            <a:r>
              <a:rPr lang="ko-KR" altLang="en-US" sz="1000" smtClean="0"/>
              <a:t>월에 발족하게 되었다</a:t>
            </a:r>
            <a:r>
              <a:rPr lang="en-US" altLang="ko-KR" sz="1000" smtClean="0"/>
              <a:t>. </a:t>
            </a:r>
            <a:r>
              <a:rPr lang="ko-KR" altLang="en-US" sz="1000" smtClean="0"/>
              <a:t>이후 차차 모든 교화단이 양 사업에 동참하여</a:t>
            </a:r>
            <a:r>
              <a:rPr lang="en-US" altLang="ko-KR" sz="1000" smtClean="0"/>
              <a:t>, </a:t>
            </a:r>
            <a:r>
              <a:rPr lang="ko-KR" altLang="en-US" sz="1000" smtClean="0"/>
              <a:t>제</a:t>
            </a:r>
            <a:r>
              <a:rPr lang="en-US" altLang="ko-KR" sz="1000" smtClean="0"/>
              <a:t>2</a:t>
            </a:r>
            <a:r>
              <a:rPr lang="ko-KR" altLang="en-US" sz="1000" smtClean="0"/>
              <a:t>회 조단이 있은 후는 모든 교화단이 이 사업에 참여하였다</a:t>
            </a:r>
            <a:r>
              <a:rPr lang="en-US" altLang="ko-KR" sz="100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ko-KR" altLang="en-US" sz="1000" smtClean="0"/>
              <a:t>이후 </a:t>
            </a:r>
            <a:r>
              <a:rPr lang="en-US" altLang="ko-KR" sz="1000" smtClean="0"/>
              <a:t>ꡔ</a:t>
            </a:r>
            <a:r>
              <a:rPr lang="ko-KR" altLang="en-US" sz="1000" smtClean="0"/>
              <a:t>통치조단규약</a:t>
            </a:r>
            <a:r>
              <a:rPr lang="en-US" altLang="ko-KR" sz="1000" smtClean="0"/>
              <a:t>ꡕ</a:t>
            </a:r>
            <a:r>
              <a:rPr lang="ko-KR" altLang="en-US" sz="1000" smtClean="0"/>
              <a:t>에 따른 네번째 조단에서 </a:t>
            </a:r>
            <a:r>
              <a:rPr lang="ko-KR" altLang="en-US" sz="1000" smtClean="0">
                <a:latin typeface="Arial" charset="0"/>
              </a:rPr>
              <a:t>‘</a:t>
            </a:r>
            <a:r>
              <a:rPr lang="ko-KR" altLang="en-US" sz="1000" smtClean="0"/>
              <a:t>인재양성단</a:t>
            </a:r>
            <a:r>
              <a:rPr lang="ko-KR" altLang="en-US" sz="1000" smtClean="0">
                <a:latin typeface="Arial" charset="0"/>
              </a:rPr>
              <a:t>’</a:t>
            </a:r>
            <a:r>
              <a:rPr lang="ko-KR" altLang="en-US" sz="1000" smtClean="0"/>
              <a:t>과 </a:t>
            </a:r>
            <a:r>
              <a:rPr lang="ko-KR" altLang="en-US" sz="1000" smtClean="0">
                <a:latin typeface="Arial" charset="0"/>
              </a:rPr>
              <a:t>‘</a:t>
            </a:r>
            <a:r>
              <a:rPr lang="ko-KR" altLang="en-US" sz="1000" smtClean="0"/>
              <a:t>농업부창립단</a:t>
            </a:r>
            <a:r>
              <a:rPr lang="ko-KR" altLang="en-US" sz="1000" smtClean="0">
                <a:latin typeface="Arial" charset="0"/>
              </a:rPr>
              <a:t>’</a:t>
            </a:r>
            <a:r>
              <a:rPr lang="ko-KR" altLang="en-US" sz="1000" smtClean="0"/>
              <a:t> 양 단도 남녀를 나누어 남녀 대표를 추첨하여 남자 인재양성소창립단</a:t>
            </a:r>
            <a:r>
              <a:rPr lang="en-US" altLang="ko-KR" sz="1000" smtClean="0"/>
              <a:t>, </a:t>
            </a:r>
            <a:r>
              <a:rPr lang="ko-KR" altLang="en-US" sz="1000" smtClean="0"/>
              <a:t>여자 인재양성소창립단으로 나누게 되었다</a:t>
            </a:r>
            <a:r>
              <a:rPr lang="en-US" altLang="ko-KR" sz="1000" smtClean="0"/>
              <a:t>.(｢</a:t>
            </a:r>
            <a:r>
              <a:rPr lang="ko-KR" altLang="en-US" sz="1000" smtClean="0"/>
              <a:t>시창 </a:t>
            </a:r>
            <a:r>
              <a:rPr lang="en-US" altLang="ko-KR" sz="1000" smtClean="0"/>
              <a:t>16</a:t>
            </a:r>
            <a:r>
              <a:rPr lang="ko-KR" altLang="en-US" sz="1000" smtClean="0"/>
              <a:t>년도 사업보고서</a:t>
            </a:r>
            <a:r>
              <a:rPr lang="en-US" altLang="ko-KR" sz="1000" smtClean="0"/>
              <a:t>｣, </a:t>
            </a:r>
            <a:r>
              <a:rPr lang="ko-KR" altLang="en-US" sz="1000" smtClean="0"/>
              <a:t>앞의 책</a:t>
            </a:r>
            <a:r>
              <a:rPr lang="en-US" altLang="ko-KR" sz="1000" smtClean="0"/>
              <a:t>, 112</a:t>
            </a:r>
            <a:r>
              <a:rPr lang="ko-KR" altLang="en-US" sz="1000" smtClean="0"/>
              <a:t>쪽</a:t>
            </a:r>
            <a:r>
              <a:rPr lang="en-US" altLang="ko-KR" sz="1000" smtClean="0"/>
              <a:t>)</a:t>
            </a:r>
            <a:r>
              <a:rPr lang="en-US" altLang="ko-KR" sz="1000" smtClean="0">
                <a:latin typeface="Arial" charset="0"/>
              </a:rPr>
              <a:t> </a:t>
            </a:r>
            <a:r>
              <a:rPr lang="en-US" altLang="ko-KR" sz="10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ko-KR" altLang="en-US" sz="1000" smtClean="0"/>
              <a:t>이후 원기 </a:t>
            </a:r>
            <a:r>
              <a:rPr lang="en-US" altLang="ko-KR" sz="1000" smtClean="0"/>
              <a:t>18</a:t>
            </a:r>
            <a:r>
              <a:rPr lang="ko-KR" altLang="en-US" sz="1000" smtClean="0"/>
              <a:t>년 </a:t>
            </a:r>
            <a:r>
              <a:rPr lang="en-US" altLang="ko-KR" sz="1000" smtClean="0"/>
              <a:t>3</a:t>
            </a:r>
            <a:r>
              <a:rPr lang="ko-KR" altLang="en-US" sz="1000" smtClean="0"/>
              <a:t>월 제</a:t>
            </a:r>
            <a:r>
              <a:rPr lang="en-US" altLang="ko-KR" sz="1000" smtClean="0"/>
              <a:t>5</a:t>
            </a:r>
            <a:r>
              <a:rPr lang="ko-KR" altLang="en-US" sz="1000" smtClean="0"/>
              <a:t>회 정기총회에서 人材養成部가 증설되고</a:t>
            </a:r>
            <a:r>
              <a:rPr lang="en-US" altLang="ko-KR" sz="1000" smtClean="0"/>
              <a:t>, </a:t>
            </a:r>
            <a:r>
              <a:rPr lang="ko-KR" altLang="en-US" sz="1000" smtClean="0"/>
              <a:t>이듬해 개정된 </a:t>
            </a:r>
            <a:r>
              <a:rPr lang="en-US" altLang="ko-KR" sz="1000" smtClean="0"/>
              <a:t>ꡔ</a:t>
            </a:r>
            <a:r>
              <a:rPr lang="ko-KR" altLang="en-US" sz="1000" smtClean="0"/>
              <a:t>불법연구회규약</a:t>
            </a:r>
            <a:r>
              <a:rPr lang="en-US" altLang="ko-KR" sz="1000" smtClean="0"/>
              <a:t>ꡕ</a:t>
            </a:r>
            <a:r>
              <a:rPr lang="ko-KR" altLang="en-US" sz="1000" smtClean="0"/>
              <a:t>에서 산업부와 육영부로 신설되면서</a:t>
            </a:r>
            <a:r>
              <a:rPr lang="en-US" altLang="ko-KR" sz="1000" smtClean="0"/>
              <a:t>, </a:t>
            </a:r>
            <a:r>
              <a:rPr lang="ko-KR" altLang="en-US" sz="1000" smtClean="0"/>
              <a:t>남자 육영단</a:t>
            </a:r>
            <a:r>
              <a:rPr lang="en-US" altLang="ko-KR" sz="1000" smtClean="0"/>
              <a:t>, </a:t>
            </a:r>
            <a:r>
              <a:rPr lang="ko-KR" altLang="en-US" sz="1000" smtClean="0"/>
              <a:t>여자 육영단으로 이어져 계속해서 교화단의 중요사업이 되었다</a:t>
            </a:r>
            <a:r>
              <a:rPr lang="en-US" altLang="ko-KR" sz="100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1000" smtClean="0"/>
              <a:t/>
            </a:r>
            <a:br>
              <a:rPr lang="en-US" altLang="ko-KR" sz="1000" smtClean="0"/>
            </a:br>
            <a:endParaRPr lang="en-US" altLang="ko-KR" sz="1000" smtClean="0"/>
          </a:p>
          <a:p>
            <a:pPr eaLnBrk="1" hangingPunct="1">
              <a:lnSpc>
                <a:spcPct val="80000"/>
              </a:lnSpc>
            </a:pPr>
            <a:r>
              <a:rPr lang="ko-KR" altLang="en-US" sz="1000" smtClean="0"/>
              <a:t>이 시기의 양 연합단의 창립을 위한 무척 활발한 활동을 전개하였다</a:t>
            </a:r>
            <a:r>
              <a:rPr lang="en-US" altLang="ko-KR" sz="1000" smtClean="0"/>
              <a:t>. </a:t>
            </a:r>
            <a:r>
              <a:rPr lang="ko-KR" altLang="en-US" sz="1000" smtClean="0"/>
              <a:t>자금 마련을 위한 의견제출</a:t>
            </a:r>
            <a:r>
              <a:rPr lang="en-US" altLang="ko-KR" sz="1000" smtClean="0"/>
              <a:t>(</a:t>
            </a:r>
            <a:r>
              <a:rPr lang="ko-KR" altLang="en-US" sz="1000" smtClean="0"/>
              <a:t>단금징수안</a:t>
            </a:r>
            <a:r>
              <a:rPr lang="en-US" altLang="ko-KR" sz="1000" smtClean="0"/>
              <a:t>(</a:t>
            </a:r>
            <a:r>
              <a:rPr lang="ko-KR" altLang="en-US" sz="1000" smtClean="0"/>
              <a:t>이성각</a:t>
            </a:r>
            <a:r>
              <a:rPr lang="en-US" altLang="ko-KR" sz="1000" smtClean="0"/>
              <a:t>), </a:t>
            </a:r>
            <a:r>
              <a:rPr lang="ko-KR" altLang="en-US" sz="1000" smtClean="0"/>
              <a:t>생지황재배안</a:t>
            </a:r>
            <a:r>
              <a:rPr lang="en-US" altLang="ko-KR" sz="1000" smtClean="0"/>
              <a:t>(</a:t>
            </a:r>
            <a:r>
              <a:rPr lang="ko-KR" altLang="en-US" sz="1000" smtClean="0"/>
              <a:t>송규</a:t>
            </a:r>
            <a:r>
              <a:rPr lang="en-US" altLang="ko-KR" sz="1000" smtClean="0"/>
              <a:t>), </a:t>
            </a:r>
            <a:r>
              <a:rPr lang="ko-KR" altLang="en-US" sz="1000" smtClean="0"/>
              <a:t>사업창립건성방법안</a:t>
            </a:r>
            <a:r>
              <a:rPr lang="en-US" altLang="ko-KR" sz="1000" smtClean="0"/>
              <a:t>(</a:t>
            </a:r>
            <a:r>
              <a:rPr lang="ko-KR" altLang="en-US" sz="1000" smtClean="0"/>
              <a:t>김기천</a:t>
            </a:r>
            <a:r>
              <a:rPr lang="en-US" altLang="ko-KR" sz="1000" smtClean="0"/>
              <a:t>), </a:t>
            </a:r>
            <a:r>
              <a:rPr lang="ko-KR" altLang="en-US" sz="1000" smtClean="0"/>
              <a:t>생강을 얼마동안 매장하였다가 춘농기에 방매하자는 안</a:t>
            </a:r>
            <a:r>
              <a:rPr lang="en-US" altLang="ko-KR" sz="1000" smtClean="0"/>
              <a:t>(</a:t>
            </a:r>
            <a:r>
              <a:rPr lang="ko-KR" altLang="en-US" sz="1000" smtClean="0"/>
              <a:t>김남천</a:t>
            </a:r>
            <a:r>
              <a:rPr lang="en-US" altLang="ko-KR" sz="1000" smtClean="0"/>
              <a:t>), </a:t>
            </a:r>
            <a:r>
              <a:rPr lang="ko-KR" altLang="en-US" sz="1000" smtClean="0"/>
              <a:t>양잠의 수수료를 단금으로 납입하자는 안</a:t>
            </a:r>
            <a:r>
              <a:rPr lang="en-US" altLang="ko-KR" sz="1000" smtClean="0"/>
              <a:t>(</a:t>
            </a:r>
            <a:r>
              <a:rPr lang="ko-KR" altLang="en-US" sz="1000" smtClean="0"/>
              <a:t>이동진화</a:t>
            </a:r>
            <a:r>
              <a:rPr lang="en-US" altLang="ko-KR" sz="1000" smtClean="0"/>
              <a:t>) </a:t>
            </a:r>
            <a:r>
              <a:rPr lang="ko-KR" altLang="en-US" sz="1000" smtClean="0"/>
              <a:t>등이 있으며</a:t>
            </a:r>
            <a:r>
              <a:rPr lang="en-US" altLang="ko-KR" sz="1000" smtClean="0"/>
              <a:t>, </a:t>
            </a:r>
            <a:r>
              <a:rPr lang="ko-KR" altLang="en-US" sz="1000" smtClean="0"/>
              <a:t>그 외에도 공동작농</a:t>
            </a:r>
            <a:r>
              <a:rPr lang="en-US" altLang="ko-KR" sz="1000" smtClean="0"/>
              <a:t>(</a:t>
            </a:r>
            <a:r>
              <a:rPr lang="ko-KR" altLang="en-US" sz="1000" smtClean="0"/>
              <a:t>조갑종</a:t>
            </a:r>
            <a:r>
              <a:rPr lang="en-US" altLang="ko-KR" sz="1000" smtClean="0"/>
              <a:t>), </a:t>
            </a:r>
            <a:r>
              <a:rPr lang="ko-KR" altLang="en-US" sz="1000" smtClean="0"/>
              <a:t>공동양잠</a:t>
            </a:r>
            <a:r>
              <a:rPr lang="en-US" altLang="ko-KR" sz="1000" smtClean="0"/>
              <a:t>(</a:t>
            </a:r>
            <a:r>
              <a:rPr lang="ko-KR" altLang="en-US" sz="1000" smtClean="0"/>
              <a:t>이청춘</a:t>
            </a:r>
            <a:r>
              <a:rPr lang="en-US" altLang="ko-KR" sz="1000" smtClean="0"/>
              <a:t>), </a:t>
            </a:r>
            <a:r>
              <a:rPr lang="ko-KR" altLang="en-US" sz="1000" smtClean="0"/>
              <a:t>임원의 공동작농</a:t>
            </a:r>
            <a:r>
              <a:rPr lang="en-US" altLang="ko-KR" sz="1000" smtClean="0"/>
              <a:t>(</a:t>
            </a:r>
            <a:r>
              <a:rPr lang="ko-KR" altLang="en-US" sz="1000" smtClean="0"/>
              <a:t>임원회</a:t>
            </a:r>
            <a:r>
              <a:rPr lang="en-US" altLang="ko-KR" sz="1000" smtClean="0"/>
              <a:t>) </a:t>
            </a:r>
            <a:r>
              <a:rPr lang="ko-KR" altLang="en-US" sz="1000" smtClean="0"/>
              <a:t>등을 시작하기도 한다</a:t>
            </a:r>
            <a:r>
              <a:rPr lang="en-US" altLang="ko-KR" sz="1000" smtClean="0"/>
              <a:t>. </a:t>
            </a:r>
            <a:r>
              <a:rPr lang="ko-KR" altLang="en-US" sz="1000" smtClean="0"/>
              <a:t>방길튼</a:t>
            </a:r>
            <a:r>
              <a:rPr lang="en-US" altLang="ko-KR" sz="1000" smtClean="0"/>
              <a:t>, </a:t>
            </a:r>
            <a:r>
              <a:rPr lang="ko-KR" altLang="en-US" sz="1000" smtClean="0"/>
              <a:t>위의 글</a:t>
            </a:r>
            <a:r>
              <a:rPr lang="en-US" altLang="ko-KR" sz="1000" smtClean="0"/>
              <a:t>, 13</a:t>
            </a:r>
            <a:r>
              <a:rPr lang="ko-KR" altLang="en-US" sz="1000" smtClean="0"/>
              <a:t>쪽</a:t>
            </a:r>
            <a:r>
              <a:rPr lang="en-US" altLang="ko-KR" sz="1000" smtClean="0"/>
              <a:t>, </a:t>
            </a:r>
            <a:r>
              <a:rPr lang="ko-KR" altLang="en-US" sz="1000" smtClean="0"/>
              <a:t>부록 </a:t>
            </a:r>
            <a:r>
              <a:rPr lang="en-US" altLang="ko-KR" sz="1000" smtClean="0"/>
              <a:t>&lt;</a:t>
            </a:r>
            <a:r>
              <a:rPr lang="ko-KR" altLang="en-US" sz="1000" smtClean="0"/>
              <a:t>표</a:t>
            </a:r>
            <a:r>
              <a:rPr lang="en-US" altLang="ko-KR" sz="1000" smtClean="0"/>
              <a:t>4. </a:t>
            </a:r>
            <a:r>
              <a:rPr lang="ko-KR" altLang="en-US" sz="1000" smtClean="0"/>
              <a:t>불법연구회시대 의견모음</a:t>
            </a:r>
            <a:r>
              <a:rPr lang="en-US" altLang="ko-KR" sz="1000" smtClean="0"/>
              <a:t>&gt; </a:t>
            </a:r>
            <a:r>
              <a:rPr lang="ko-KR" altLang="en-US" sz="1000" smtClean="0"/>
              <a:t>참조</a:t>
            </a:r>
            <a:r>
              <a:rPr lang="en-US" altLang="ko-KR" sz="1000" smtClean="0"/>
              <a:t>.)</a:t>
            </a:r>
            <a:r>
              <a:rPr lang="ko-KR" altLang="en-US" sz="1000" smtClean="0"/>
              <a:t>과 진행방침에 관한 토의</a:t>
            </a:r>
            <a:r>
              <a:rPr lang="en-US" altLang="ko-KR" sz="1000" smtClean="0"/>
              <a:t>(｢</a:t>
            </a:r>
            <a:r>
              <a:rPr lang="ko-KR" altLang="en-US" sz="1000" smtClean="0"/>
              <a:t>월말통신 </a:t>
            </a:r>
            <a:r>
              <a:rPr lang="en-US" altLang="ko-KR" sz="1000" smtClean="0"/>
              <a:t>4</a:t>
            </a:r>
            <a:r>
              <a:rPr lang="ko-KR" altLang="en-US" sz="1000" smtClean="0"/>
              <a:t>호</a:t>
            </a:r>
            <a:r>
              <a:rPr lang="en-US" altLang="ko-KR" sz="1000" smtClean="0"/>
              <a:t>｣ </a:t>
            </a:r>
            <a:r>
              <a:rPr lang="ko-KR" altLang="en-US" sz="1000" smtClean="0"/>
              <a:t>양 연합단의 진행방침 토의</a:t>
            </a:r>
            <a:r>
              <a:rPr lang="en-US" altLang="ko-KR" sz="1000" smtClean="0"/>
              <a:t>, </a:t>
            </a:r>
            <a:r>
              <a:rPr lang="ko-KR" altLang="en-US" sz="1000" smtClean="0"/>
              <a:t>앞의 책</a:t>
            </a:r>
            <a:r>
              <a:rPr lang="en-US" altLang="ko-KR" sz="1000" smtClean="0"/>
              <a:t>, 24</a:t>
            </a:r>
            <a:r>
              <a:rPr lang="ko-KR" altLang="en-US" sz="1000" smtClean="0"/>
              <a:t>쪽</a:t>
            </a:r>
            <a:r>
              <a:rPr lang="en-US" altLang="ko-KR" sz="1000" smtClean="0"/>
              <a:t>.) </a:t>
            </a:r>
            <a:r>
              <a:rPr lang="ko-KR" altLang="en-US" sz="1000" smtClean="0"/>
              <a:t>등이 활발히 진행되었고</a:t>
            </a:r>
            <a:r>
              <a:rPr lang="en-US" altLang="ko-KR" sz="1000" smtClean="0"/>
              <a:t>, </a:t>
            </a:r>
          </a:p>
          <a:p>
            <a:pPr eaLnBrk="1" hangingPunct="1">
              <a:lnSpc>
                <a:spcPct val="80000"/>
              </a:lnSpc>
            </a:pPr>
            <a:r>
              <a:rPr lang="ko-KR" altLang="en-US" sz="1000" smtClean="0"/>
              <a:t>단회에서는 양 창립단의 </a:t>
            </a:r>
            <a:r>
              <a:rPr lang="ko-KR" altLang="en-US" sz="1000" smtClean="0">
                <a:latin typeface="Arial" charset="0"/>
              </a:rPr>
              <a:t>‘</a:t>
            </a:r>
            <a:r>
              <a:rPr lang="ko-KR" altLang="en-US" sz="1000" smtClean="0"/>
              <a:t>취지서 낭독</a:t>
            </a:r>
            <a:r>
              <a:rPr lang="ko-KR" altLang="en-US" sz="1000" smtClean="0">
                <a:latin typeface="Arial" charset="0"/>
              </a:rPr>
              <a:t>’</a:t>
            </a:r>
            <a:r>
              <a:rPr lang="ko-KR" altLang="en-US" sz="1000" smtClean="0"/>
              <a:t>을 실시</a:t>
            </a:r>
            <a:r>
              <a:rPr lang="en-US" altLang="ko-KR" sz="1000" smtClean="0"/>
              <a:t>(</a:t>
            </a:r>
            <a:r>
              <a:rPr lang="ko-KR" altLang="en-US" sz="1000" smtClean="0"/>
              <a:t>원기 </a:t>
            </a:r>
            <a:r>
              <a:rPr lang="en-US" altLang="ko-KR" sz="1000" smtClean="0"/>
              <a:t>14</a:t>
            </a:r>
            <a:r>
              <a:rPr lang="ko-KR" altLang="en-US" sz="1000" smtClean="0"/>
              <a:t>년</a:t>
            </a:r>
            <a:r>
              <a:rPr lang="en-US" altLang="ko-KR" sz="1000" smtClean="0"/>
              <a:t>(1929) </a:t>
            </a:r>
            <a:r>
              <a:rPr lang="ko-KR" altLang="en-US" sz="1000" smtClean="0"/>
              <a:t>음력 </a:t>
            </a:r>
            <a:r>
              <a:rPr lang="en-US" altLang="ko-KR" sz="1000" smtClean="0"/>
              <a:t>2</a:t>
            </a:r>
            <a:r>
              <a:rPr lang="ko-KR" altLang="en-US" sz="1000" smtClean="0"/>
              <a:t>월 </a:t>
            </a:r>
            <a:r>
              <a:rPr lang="en-US" altLang="ko-KR" sz="1000" smtClean="0"/>
              <a:t>16</a:t>
            </a:r>
            <a:r>
              <a:rPr lang="ko-KR" altLang="en-US" sz="1000" smtClean="0"/>
              <a:t>일에서 부터 실시된다</a:t>
            </a:r>
            <a:r>
              <a:rPr lang="en-US" altLang="ko-KR" sz="1000" smtClean="0"/>
              <a:t>.)</a:t>
            </a:r>
            <a:r>
              <a:rPr lang="ko-KR" altLang="en-US" sz="1000" smtClean="0"/>
              <a:t>하여 그 사업을 진작시켜 주었으며</a:t>
            </a:r>
            <a:r>
              <a:rPr lang="en-US" altLang="ko-KR" sz="1000" smtClean="0"/>
              <a:t>, </a:t>
            </a:r>
            <a:r>
              <a:rPr lang="ko-KR" altLang="en-US" sz="1000" smtClean="0"/>
              <a:t>단회 시간에 단금을 收合하였다</a:t>
            </a:r>
            <a:r>
              <a:rPr lang="en-US" altLang="ko-KR" sz="100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ko-KR" altLang="en-US" sz="1000" smtClean="0"/>
              <a:t>이후 육영부가 설립된 이후에도 育英金 수합이란 이름으로 계속되었으며</a:t>
            </a:r>
            <a:r>
              <a:rPr lang="en-US" altLang="ko-KR" sz="1000" smtClean="0"/>
              <a:t>, </a:t>
            </a:r>
            <a:r>
              <a:rPr lang="ko-KR" altLang="en-US" sz="1000" smtClean="0"/>
              <a:t>자금 마련이 어느 정도 되자 </a:t>
            </a:r>
            <a:r>
              <a:rPr lang="ko-KR" altLang="en-US" sz="1000" smtClean="0">
                <a:latin typeface="Arial" charset="0"/>
              </a:rPr>
              <a:t>‘</a:t>
            </a:r>
            <a:r>
              <a:rPr lang="ko-KR" altLang="en-US" sz="1000" smtClean="0"/>
              <a:t>隨時養成金</a:t>
            </a:r>
            <a:r>
              <a:rPr lang="ko-KR" altLang="en-US" sz="1000" smtClean="0">
                <a:latin typeface="Arial" charset="0"/>
              </a:rPr>
              <a:t>’</a:t>
            </a:r>
            <a:r>
              <a:rPr lang="en-US" altLang="ko-KR" sz="1000" smtClean="0"/>
              <a:t>(</a:t>
            </a:r>
            <a:r>
              <a:rPr lang="ko-KR" altLang="en-US" sz="1000" smtClean="0"/>
              <a:t>자금 마련 방식으로 </a:t>
            </a:r>
            <a:r>
              <a:rPr lang="en-US" altLang="ko-KR" sz="1000" smtClean="0"/>
              <a:t>10</a:t>
            </a:r>
            <a:r>
              <a:rPr lang="ko-KR" altLang="en-US" sz="1000" smtClean="0"/>
              <a:t>년한도로 </a:t>
            </a:r>
            <a:r>
              <a:rPr lang="en-US" altLang="ko-KR" sz="1000" smtClean="0"/>
              <a:t>1</a:t>
            </a:r>
            <a:r>
              <a:rPr lang="ko-KR" altLang="en-US" sz="1000" smtClean="0"/>
              <a:t>만원 이상을 초월할 때에만 그 利息으로써 인재양성을 실시하기로 했으나</a:t>
            </a:r>
            <a:r>
              <a:rPr lang="en-US" altLang="ko-KR" sz="1000" smtClean="0"/>
              <a:t>, </a:t>
            </a:r>
            <a:r>
              <a:rPr lang="ko-KR" altLang="en-US" sz="1000" smtClean="0"/>
              <a:t>본회의 사업형편상 인재가 대단히 급한 상황이라 그 목적과 제도가 오히려 더디므로</a:t>
            </a:r>
            <a:r>
              <a:rPr lang="en-US" altLang="ko-KR" sz="1000" smtClean="0"/>
              <a:t>, </a:t>
            </a:r>
            <a:r>
              <a:rPr lang="en-US" altLang="ko-KR" sz="1000" smtClean="0">
                <a:latin typeface="Arial" charset="0"/>
              </a:rPr>
              <a:t>‘</a:t>
            </a:r>
            <a:r>
              <a:rPr lang="ko-KR" altLang="en-US" sz="1000" smtClean="0"/>
              <a:t>수시양성금</a:t>
            </a:r>
            <a:r>
              <a:rPr lang="ko-KR" altLang="en-US" sz="1000" smtClean="0">
                <a:latin typeface="Arial" charset="0"/>
              </a:rPr>
              <a:t>’</a:t>
            </a:r>
            <a:r>
              <a:rPr lang="ko-KR" altLang="en-US" sz="1000" smtClean="0"/>
              <a:t>을 두어 인재양성에 사용할 수 있도록 하고 있다</a:t>
            </a:r>
            <a:r>
              <a:rPr lang="en-US" altLang="ko-KR" sz="1000" smtClean="0"/>
              <a:t>.</a:t>
            </a:r>
            <a:r>
              <a:rPr lang="en-US" altLang="ko-KR" sz="1000" smtClean="0">
                <a:latin typeface="Arial" charset="0"/>
              </a:rPr>
              <a:t> </a:t>
            </a:r>
            <a:r>
              <a:rPr lang="en-US" altLang="ko-KR" sz="1000" smtClean="0"/>
              <a:t> ｢</a:t>
            </a:r>
            <a:r>
              <a:rPr lang="ko-KR" altLang="en-US" sz="1000" smtClean="0"/>
              <a:t>시창</a:t>
            </a:r>
            <a:r>
              <a:rPr lang="en-US" altLang="ko-KR" sz="1000" smtClean="0"/>
              <a:t>15</a:t>
            </a:r>
            <a:r>
              <a:rPr lang="ko-KR" altLang="en-US" sz="1000" smtClean="0"/>
              <a:t>년도 사업보고서</a:t>
            </a:r>
            <a:r>
              <a:rPr lang="en-US" altLang="ko-KR" sz="1000" smtClean="0"/>
              <a:t>｣, </a:t>
            </a:r>
            <a:r>
              <a:rPr lang="ko-KR" altLang="en-US" sz="1000" smtClean="0"/>
              <a:t>앞의 책</a:t>
            </a:r>
            <a:r>
              <a:rPr lang="en-US" altLang="ko-KR" sz="1000" smtClean="0"/>
              <a:t>, 111</a:t>
            </a:r>
            <a:r>
              <a:rPr lang="ko-KR" altLang="en-US" sz="1000" smtClean="0"/>
              <a:t>쪽</a:t>
            </a:r>
            <a:r>
              <a:rPr lang="en-US" altLang="ko-KR" sz="1000" smtClean="0"/>
              <a:t>.)</a:t>
            </a:r>
            <a:r>
              <a:rPr lang="ko-KR" altLang="en-US" sz="1000" smtClean="0"/>
              <a:t>으로 초창기 젊은 인재들의 학비를 지급</a:t>
            </a:r>
            <a:r>
              <a:rPr lang="en-US" altLang="ko-KR" sz="1000" smtClean="0"/>
              <a:t>(</a:t>
            </a:r>
            <a:r>
              <a:rPr lang="ko-KR" altLang="en-US" sz="1000" smtClean="0"/>
              <a:t>학비를 지급받은 사람은 김영신</a:t>
            </a:r>
            <a:r>
              <a:rPr lang="en-US" altLang="ko-KR" sz="1000" smtClean="0"/>
              <a:t>, </a:t>
            </a:r>
            <a:r>
              <a:rPr lang="ko-KR" altLang="en-US" sz="1000" smtClean="0"/>
              <a:t>조전권</a:t>
            </a:r>
            <a:r>
              <a:rPr lang="en-US" altLang="ko-KR" sz="1000" smtClean="0"/>
              <a:t>, </a:t>
            </a:r>
            <a:r>
              <a:rPr lang="ko-KR" altLang="en-US" sz="1000" smtClean="0"/>
              <a:t>박길진</a:t>
            </a:r>
            <a:r>
              <a:rPr lang="en-US" altLang="ko-KR" sz="1000" smtClean="0"/>
              <a:t>, </a:t>
            </a:r>
            <a:r>
              <a:rPr lang="ko-KR" altLang="en-US" sz="1000" smtClean="0"/>
              <a:t>박길주 등이다</a:t>
            </a:r>
            <a:r>
              <a:rPr lang="en-US" altLang="ko-KR" sz="1000" smtClean="0"/>
              <a:t>. ｢</a:t>
            </a:r>
            <a:r>
              <a:rPr lang="ko-KR" altLang="en-US" sz="1000" smtClean="0"/>
              <a:t>시창 </a:t>
            </a:r>
            <a:r>
              <a:rPr lang="en-US" altLang="ko-KR" sz="1000" smtClean="0"/>
              <a:t>15</a:t>
            </a:r>
            <a:r>
              <a:rPr lang="ko-KR" altLang="en-US" sz="1000" smtClean="0"/>
              <a:t>년도 사업보고서</a:t>
            </a:r>
            <a:r>
              <a:rPr lang="en-US" altLang="ko-KR" sz="1000" smtClean="0"/>
              <a:t>｣, </a:t>
            </a:r>
            <a:r>
              <a:rPr lang="ko-KR" altLang="en-US" sz="1000" smtClean="0"/>
              <a:t>앞의 책</a:t>
            </a:r>
            <a:r>
              <a:rPr lang="en-US" altLang="ko-KR" sz="1000" smtClean="0"/>
              <a:t>, 122</a:t>
            </a:r>
            <a:r>
              <a:rPr lang="ko-KR" altLang="en-US" sz="1000" smtClean="0"/>
              <a:t>쪽</a:t>
            </a:r>
            <a:r>
              <a:rPr lang="en-US" altLang="ko-KR" sz="1000" smtClean="0"/>
              <a:t>.)</a:t>
            </a:r>
            <a:r>
              <a:rPr lang="ko-KR" altLang="en-US" sz="1000" smtClean="0"/>
              <a:t>하는 데 사용되었다</a:t>
            </a:r>
            <a:r>
              <a:rPr lang="en-US" altLang="ko-KR" sz="100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1000" smtClean="0"/>
              <a:t/>
            </a:r>
            <a:br>
              <a:rPr lang="en-US" altLang="ko-KR" sz="1000" smtClean="0"/>
            </a:br>
            <a:endParaRPr lang="en-US" altLang="ko-KR" sz="10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fld id="{81E7A1F9-4F8F-45D5-8972-5C314D446514}" type="slidenum">
              <a:rPr lang="en-US" altLang="ko-KR" sz="1200" smtClean="0"/>
              <a:pPr eaLnBrk="1" hangingPunct="1"/>
              <a:t>31</a:t>
            </a:fld>
            <a:endParaRPr lang="en-US" altLang="ko-KR" sz="1200" smtClean="0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ko-KR" altLang="en-US" sz="900" smtClean="0"/>
              <a:t>공부방면은 도량상규예법</a:t>
            </a:r>
            <a:r>
              <a:rPr lang="en-US" altLang="ko-KR" sz="900" smtClean="0"/>
              <a:t>, </a:t>
            </a:r>
            <a:r>
              <a:rPr lang="ko-KR" altLang="en-US" sz="900" smtClean="0"/>
              <a:t>마음공부장려책 등</a:t>
            </a:r>
            <a:r>
              <a:rPr lang="en-US" altLang="ko-KR" sz="900" smtClean="0"/>
              <a:t>, </a:t>
            </a:r>
            <a:r>
              <a:rPr lang="ko-KR" altLang="en-US" sz="900" smtClean="0"/>
              <a:t>사업방면은 교단유지 및 운영의 제도화 등</a:t>
            </a:r>
            <a:r>
              <a:rPr lang="en-US" altLang="ko-KR" sz="900" smtClean="0"/>
              <a:t>, </a:t>
            </a:r>
            <a:r>
              <a:rPr lang="ko-KR" altLang="en-US" sz="900" smtClean="0"/>
              <a:t>생활방면은 의식주에 관한 것으로 분류하고 있다</a:t>
            </a:r>
            <a:r>
              <a:rPr lang="en-US" altLang="ko-KR" sz="900" smtClean="0"/>
              <a:t>.(</a:t>
            </a:r>
            <a:r>
              <a:rPr lang="ko-KR" altLang="en-US" sz="900" smtClean="0"/>
              <a:t>방길튼</a:t>
            </a:r>
            <a:r>
              <a:rPr lang="en-US" altLang="ko-KR" sz="900" smtClean="0"/>
              <a:t>, </a:t>
            </a:r>
            <a:r>
              <a:rPr lang="ko-KR" altLang="en-US" sz="900" smtClean="0"/>
              <a:t>앞의 글</a:t>
            </a:r>
            <a:r>
              <a:rPr lang="en-US" altLang="ko-KR" sz="900" smtClean="0"/>
              <a:t>, 17</a:t>
            </a:r>
            <a:r>
              <a:rPr lang="ko-KR" altLang="en-US" sz="900" smtClean="0"/>
              <a:t>쪽</a:t>
            </a:r>
            <a:r>
              <a:rPr lang="en-US" altLang="ko-KR" sz="900" smtClean="0"/>
              <a:t>.)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900" smtClean="0"/>
              <a:t/>
            </a:r>
            <a:br>
              <a:rPr lang="en-US" altLang="ko-KR" sz="900" smtClean="0"/>
            </a:br>
            <a:r>
              <a:rPr lang="ko-KR" altLang="en-US" sz="900" smtClean="0"/>
              <a:t>의견제출은 원기 </a:t>
            </a:r>
            <a:r>
              <a:rPr lang="en-US" altLang="ko-KR" sz="900" smtClean="0"/>
              <a:t>11</a:t>
            </a:r>
            <a:r>
              <a:rPr lang="ko-KR" altLang="en-US" sz="900" smtClean="0"/>
              <a:t>년</a:t>
            </a:r>
            <a:r>
              <a:rPr lang="en-US" altLang="ko-KR" sz="900" smtClean="0"/>
              <a:t>(1926) </a:t>
            </a:r>
            <a:r>
              <a:rPr lang="ko-KR" altLang="en-US" sz="900" smtClean="0"/>
              <a:t>음력 </a:t>
            </a:r>
            <a:r>
              <a:rPr lang="en-US" altLang="ko-KR" sz="900" smtClean="0"/>
              <a:t>7</a:t>
            </a:r>
            <a:r>
              <a:rPr lang="ko-KR" altLang="en-US" sz="900" smtClean="0"/>
              <a:t>월 </a:t>
            </a:r>
            <a:r>
              <a:rPr lang="en-US" altLang="ko-KR" sz="900" smtClean="0"/>
              <a:t>26</a:t>
            </a:r>
            <a:r>
              <a:rPr lang="ko-KR" altLang="en-US" sz="900" smtClean="0"/>
              <a:t>일에 시작</a:t>
            </a:r>
            <a:r>
              <a:rPr lang="en-US" altLang="ko-KR" sz="900" smtClean="0"/>
              <a:t>(｢</a:t>
            </a:r>
            <a:r>
              <a:rPr lang="ko-KR" altLang="en-US" sz="900" smtClean="0"/>
              <a:t>월보</a:t>
            </a:r>
            <a:r>
              <a:rPr lang="en-US" altLang="ko-KR" sz="900" smtClean="0"/>
              <a:t>38</a:t>
            </a:r>
            <a:r>
              <a:rPr lang="ko-KR" altLang="en-US" sz="900" smtClean="0"/>
              <a:t>호</a:t>
            </a:r>
            <a:r>
              <a:rPr lang="en-US" altLang="ko-KR" sz="900" smtClean="0"/>
              <a:t>｣ </a:t>
            </a:r>
            <a:r>
              <a:rPr lang="ko-KR" altLang="en-US" sz="900" smtClean="0"/>
              <a:t>의견총수발표</a:t>
            </a:r>
            <a:r>
              <a:rPr lang="en-US" altLang="ko-KR" sz="900" smtClean="0"/>
              <a:t>, ꡔ</a:t>
            </a:r>
            <a:r>
              <a:rPr lang="ko-KR" altLang="en-US" sz="900" smtClean="0"/>
              <a:t>원불교교고총간 제</a:t>
            </a:r>
            <a:r>
              <a:rPr lang="en-US" altLang="ko-KR" sz="900" smtClean="0"/>
              <a:t>1</a:t>
            </a:r>
            <a:r>
              <a:rPr lang="ko-KR" altLang="en-US" sz="900" smtClean="0"/>
              <a:t>권</a:t>
            </a:r>
            <a:r>
              <a:rPr lang="en-US" altLang="ko-KR" sz="900" smtClean="0"/>
              <a:t>ꡕ, </a:t>
            </a:r>
            <a:r>
              <a:rPr lang="ko-KR" altLang="en-US" sz="900" smtClean="0"/>
              <a:t>앞의 책</a:t>
            </a:r>
            <a:r>
              <a:rPr lang="en-US" altLang="ko-KR" sz="900" smtClean="0"/>
              <a:t>, 349</a:t>
            </a:r>
            <a:r>
              <a:rPr lang="ko-KR" altLang="en-US" sz="900" smtClean="0"/>
              <a:t>쪽</a:t>
            </a:r>
            <a:r>
              <a:rPr lang="en-US" altLang="ko-KR" sz="900" smtClean="0"/>
              <a:t>)</a:t>
            </a:r>
            <a:r>
              <a:rPr lang="ko-KR" altLang="en-US" sz="900" smtClean="0"/>
              <a:t>되어 꾸준히 실시되는 단회의 주요사항이다</a:t>
            </a:r>
            <a:r>
              <a:rPr lang="en-US" altLang="ko-KR" sz="900" smtClean="0"/>
              <a:t>. </a:t>
            </a:r>
            <a:r>
              <a:rPr lang="ko-KR" altLang="en-US" sz="900" smtClean="0"/>
              <a:t>제출된 의견은 매월 단회 때 대중의 토론을 거쳐서 종법사의 감정을 받고 그 의견이 가결되는 때는 연구부에 접수되어 불법연구회의 세칙이 된다</a:t>
            </a:r>
            <a:r>
              <a:rPr lang="en-US" altLang="ko-KR" sz="900" smtClean="0"/>
              <a:t>.(｢</a:t>
            </a:r>
            <a:r>
              <a:rPr lang="ko-KR" altLang="en-US" sz="900" smtClean="0"/>
              <a:t>시창</a:t>
            </a:r>
            <a:r>
              <a:rPr lang="en-US" altLang="ko-KR" sz="900" smtClean="0"/>
              <a:t>13</a:t>
            </a:r>
            <a:r>
              <a:rPr lang="ko-KR" altLang="en-US" sz="900" smtClean="0"/>
              <a:t>년도사업보고서</a:t>
            </a:r>
            <a:r>
              <a:rPr lang="en-US" altLang="ko-KR" sz="900" smtClean="0"/>
              <a:t>｣ </a:t>
            </a:r>
            <a:r>
              <a:rPr lang="ko-KR" altLang="en-US" sz="900" smtClean="0"/>
              <a:t>의견제출상황</a:t>
            </a:r>
            <a:r>
              <a:rPr lang="en-US" altLang="ko-KR" sz="900" smtClean="0"/>
              <a:t>, ꡔ</a:t>
            </a:r>
            <a:r>
              <a:rPr lang="ko-KR" altLang="en-US" sz="900" smtClean="0"/>
              <a:t>원불교교고총간 제</a:t>
            </a:r>
            <a:r>
              <a:rPr lang="en-US" altLang="ko-KR" sz="900" smtClean="0"/>
              <a:t>5</a:t>
            </a:r>
            <a:r>
              <a:rPr lang="ko-KR" altLang="en-US" sz="900" smtClean="0"/>
              <a:t>권</a:t>
            </a:r>
            <a:r>
              <a:rPr lang="en-US" altLang="ko-KR" sz="900" smtClean="0"/>
              <a:t>ꡕ, </a:t>
            </a:r>
            <a:r>
              <a:rPr lang="ko-KR" altLang="en-US" sz="900" smtClean="0"/>
              <a:t>앞의 책</a:t>
            </a:r>
            <a:r>
              <a:rPr lang="en-US" altLang="ko-KR" sz="900" smtClean="0"/>
              <a:t>, 69</a:t>
            </a:r>
            <a:r>
              <a:rPr lang="ko-KR" altLang="en-US" sz="900" smtClean="0"/>
              <a:t>쪽</a:t>
            </a:r>
            <a:r>
              <a:rPr lang="en-US" altLang="ko-KR" sz="900" smtClean="0"/>
              <a:t>) </a:t>
            </a:r>
          </a:p>
          <a:p>
            <a:pPr eaLnBrk="1" hangingPunct="1">
              <a:lnSpc>
                <a:spcPct val="80000"/>
              </a:lnSpc>
            </a:pPr>
            <a:r>
              <a:rPr lang="ko-KR" altLang="en-US" sz="900" smtClean="0"/>
              <a:t>그 평가방법은 甲은 대중전체의 공인을 얻어 즉시 채용된 자</a:t>
            </a:r>
            <a:r>
              <a:rPr lang="en-US" altLang="ko-KR" sz="900" smtClean="0"/>
              <a:t>, </a:t>
            </a:r>
            <a:r>
              <a:rPr lang="ko-KR" altLang="en-US" sz="900" smtClean="0"/>
              <a:t>乙은 반수 이상의 인정을 얻어 채용된 자</a:t>
            </a:r>
            <a:r>
              <a:rPr lang="en-US" altLang="ko-KR" sz="900" smtClean="0"/>
              <a:t>, </a:t>
            </a:r>
            <a:r>
              <a:rPr lang="ko-KR" altLang="en-US" sz="900" smtClean="0"/>
              <a:t>丙은 채용은 못 되었어도 찬동을 얻은 자</a:t>
            </a:r>
            <a:r>
              <a:rPr lang="en-US" altLang="ko-KR" sz="900" smtClean="0"/>
              <a:t>, </a:t>
            </a:r>
            <a:r>
              <a:rPr lang="ko-KR" altLang="en-US" sz="900" smtClean="0"/>
              <a:t>丁은 인정은 얻지 못했어도 의견은 可佳한 자</a:t>
            </a:r>
            <a:r>
              <a:rPr lang="en-US" altLang="ko-KR" sz="900" smtClean="0"/>
              <a:t>, </a:t>
            </a:r>
            <a:r>
              <a:rPr lang="ko-KR" altLang="en-US" sz="900" smtClean="0"/>
              <a:t>戊는 利害가 따로이 없는 자</a:t>
            </a:r>
            <a:r>
              <a:rPr lang="en-US" altLang="ko-KR" sz="900" smtClean="0"/>
              <a:t>, </a:t>
            </a:r>
            <a:r>
              <a:rPr lang="ko-KR" altLang="en-US" sz="900" smtClean="0"/>
              <a:t>不은 의견을 제출치 못한 자</a:t>
            </a:r>
            <a:r>
              <a:rPr lang="en-US" altLang="ko-KR" sz="900" smtClean="0"/>
              <a:t>(｢</a:t>
            </a:r>
            <a:r>
              <a:rPr lang="ko-KR" altLang="en-US" sz="900" smtClean="0"/>
              <a:t>월말통신 </a:t>
            </a:r>
            <a:r>
              <a:rPr lang="en-US" altLang="ko-KR" sz="900" smtClean="0"/>
              <a:t>2</a:t>
            </a:r>
            <a:r>
              <a:rPr lang="ko-KR" altLang="en-US" sz="900" smtClean="0"/>
              <a:t>호</a:t>
            </a:r>
            <a:r>
              <a:rPr lang="en-US" altLang="ko-KR" sz="900" smtClean="0"/>
              <a:t>｣ </a:t>
            </a:r>
            <a:r>
              <a:rPr lang="ko-KR" altLang="en-US" sz="900" smtClean="0"/>
              <a:t>단원조사법상시</a:t>
            </a:r>
            <a:r>
              <a:rPr lang="en-US" altLang="ko-KR" sz="900" smtClean="0"/>
              <a:t>, </a:t>
            </a:r>
            <a:r>
              <a:rPr lang="ko-KR" altLang="en-US" sz="900" smtClean="0"/>
              <a:t>앞의 책</a:t>
            </a:r>
            <a:r>
              <a:rPr lang="en-US" altLang="ko-KR" sz="900" smtClean="0"/>
              <a:t>, 12</a:t>
            </a:r>
            <a:r>
              <a:rPr lang="ko-KR" altLang="en-US" sz="900" smtClean="0"/>
              <a:t>쪽</a:t>
            </a:r>
            <a:r>
              <a:rPr lang="en-US" altLang="ko-KR" sz="900" smtClean="0"/>
              <a:t>.)</a:t>
            </a:r>
            <a:r>
              <a:rPr lang="ko-KR" altLang="en-US" sz="900" smtClean="0"/>
              <a:t>등으로 하였으며</a:t>
            </a:r>
            <a:r>
              <a:rPr lang="en-US" altLang="ko-KR" sz="900" smtClean="0"/>
              <a:t>, </a:t>
            </a:r>
            <a:r>
              <a:rPr lang="ko-KR" altLang="en-US" sz="900" smtClean="0"/>
              <a:t>시급상황</a:t>
            </a:r>
            <a:r>
              <a:rPr lang="en-US" altLang="ko-KR" sz="900" smtClean="0"/>
              <a:t>, </a:t>
            </a:r>
            <a:r>
              <a:rPr lang="ko-KR" altLang="en-US" sz="900" smtClean="0"/>
              <a:t>중요성</a:t>
            </a:r>
            <a:r>
              <a:rPr lang="en-US" altLang="ko-KR" sz="900" smtClean="0"/>
              <a:t>, </a:t>
            </a:r>
            <a:r>
              <a:rPr lang="ko-KR" altLang="en-US" sz="900" smtClean="0"/>
              <a:t>불법연구회의 경제형편 등을 고려하여 少太山이 직접 감정하였다</a:t>
            </a:r>
            <a:r>
              <a:rPr lang="en-US" altLang="ko-KR" sz="90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ko-KR" altLang="en-US" sz="900" smtClean="0"/>
              <a:t>그러다가 원기 </a:t>
            </a:r>
            <a:r>
              <a:rPr lang="en-US" altLang="ko-KR" sz="900" smtClean="0"/>
              <a:t>14</a:t>
            </a:r>
            <a:r>
              <a:rPr lang="ko-KR" altLang="en-US" sz="900" smtClean="0"/>
              <a:t>년 이후로는 의견을 접수하였다가 실행여부에 따라 실행된 것은 甲種</a:t>
            </a:r>
            <a:r>
              <a:rPr lang="en-US" altLang="ko-KR" sz="900" smtClean="0"/>
              <a:t>, </a:t>
            </a:r>
            <a:r>
              <a:rPr lang="ko-KR" altLang="en-US" sz="900" smtClean="0"/>
              <a:t>방금 실행도중에 있는 것은 乙種</a:t>
            </a:r>
            <a:r>
              <a:rPr lang="en-US" altLang="ko-KR" sz="900" smtClean="0"/>
              <a:t>, </a:t>
            </a:r>
            <a:r>
              <a:rPr lang="ko-KR" altLang="en-US" sz="900" smtClean="0"/>
              <a:t>조건부로 보류된 것은 兵種으로 분류하였다</a:t>
            </a:r>
            <a:r>
              <a:rPr lang="en-US" altLang="ko-KR" sz="900" smtClean="0"/>
              <a:t>.(｢</a:t>
            </a:r>
            <a:r>
              <a:rPr lang="ko-KR" altLang="en-US" sz="900" smtClean="0"/>
              <a:t>시창</a:t>
            </a:r>
            <a:r>
              <a:rPr lang="en-US" altLang="ko-KR" sz="900" smtClean="0"/>
              <a:t>14</a:t>
            </a:r>
            <a:r>
              <a:rPr lang="ko-KR" altLang="en-US" sz="900" smtClean="0"/>
              <a:t>년도사업보고서</a:t>
            </a:r>
            <a:r>
              <a:rPr lang="en-US" altLang="ko-KR" sz="900" smtClean="0"/>
              <a:t>｣, </a:t>
            </a:r>
            <a:r>
              <a:rPr lang="ko-KR" altLang="en-US" sz="900" smtClean="0"/>
              <a:t>의견안제출상황</a:t>
            </a:r>
            <a:r>
              <a:rPr lang="en-US" altLang="ko-KR" sz="900" smtClean="0"/>
              <a:t>, </a:t>
            </a:r>
            <a:r>
              <a:rPr lang="ko-KR" altLang="en-US" sz="900" smtClean="0"/>
              <a:t>앞의 책</a:t>
            </a:r>
            <a:r>
              <a:rPr lang="en-US" altLang="ko-KR" sz="900" smtClean="0"/>
              <a:t>, 92</a:t>
            </a:r>
            <a:r>
              <a:rPr lang="ko-KR" altLang="en-US" sz="900" smtClean="0"/>
              <a:t>쪽</a:t>
            </a:r>
            <a:r>
              <a:rPr lang="en-US" altLang="ko-KR" sz="900" smtClean="0"/>
              <a:t>.)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900" smtClean="0"/>
              <a:t/>
            </a:r>
            <a:br>
              <a:rPr lang="en-US" altLang="ko-KR" sz="900" smtClean="0"/>
            </a:br>
            <a:endParaRPr lang="en-US" altLang="ko-KR" sz="900" smtClean="0"/>
          </a:p>
          <a:p>
            <a:pPr eaLnBrk="1" hangingPunct="1">
              <a:lnSpc>
                <a:spcPct val="80000"/>
              </a:lnSpc>
            </a:pPr>
            <a:r>
              <a:rPr lang="ko-KR" altLang="en-US" sz="900" smtClean="0"/>
              <a:t>원기 </a:t>
            </a:r>
            <a:r>
              <a:rPr lang="en-US" altLang="ko-KR" sz="900" smtClean="0"/>
              <a:t>17</a:t>
            </a:r>
            <a:r>
              <a:rPr lang="ko-KR" altLang="en-US" sz="900" smtClean="0"/>
              <a:t>년</a:t>
            </a:r>
            <a:r>
              <a:rPr lang="en-US" altLang="ko-KR" sz="900" smtClean="0"/>
              <a:t>(1932) 4</a:t>
            </a:r>
            <a:r>
              <a:rPr lang="ko-KR" altLang="en-US" sz="900" smtClean="0"/>
              <a:t>월 이전에는 단원이 의견을 제출하여 上團의 심의를 거쳐 정식 입법으로 간주될 때는 따로 감찰위원 一人을 선정하여 그 실행을 장려하였으나</a:t>
            </a:r>
            <a:r>
              <a:rPr lang="en-US" altLang="ko-KR" sz="900" smtClean="0"/>
              <a:t>, </a:t>
            </a:r>
            <a:r>
              <a:rPr lang="ko-KR" altLang="en-US" sz="900" smtClean="0"/>
              <a:t>감찰위원 한 사람으로는 그 많은 의견을 다 실행할 수 없으므로</a:t>
            </a:r>
            <a:r>
              <a:rPr lang="en-US" altLang="ko-KR" sz="900" smtClean="0"/>
              <a:t>, 4</a:t>
            </a:r>
            <a:r>
              <a:rPr lang="ko-KR" altLang="en-US" sz="900" smtClean="0"/>
              <a:t>월 이후로는 그때까지 접수된 의견을 수집하여 공부</a:t>
            </a:r>
            <a:r>
              <a:rPr lang="en-US" altLang="ko-KR" sz="900" smtClean="0"/>
              <a:t>․</a:t>
            </a:r>
            <a:r>
              <a:rPr lang="ko-KR" altLang="en-US" sz="900" smtClean="0"/>
              <a:t>사업</a:t>
            </a:r>
            <a:r>
              <a:rPr lang="en-US" altLang="ko-KR" sz="900" smtClean="0"/>
              <a:t>․</a:t>
            </a:r>
            <a:r>
              <a:rPr lang="ko-KR" altLang="en-US" sz="900" smtClean="0"/>
              <a:t>생활의 삼방면으로 각각 번호와 종합번호를 매겨</a:t>
            </a:r>
            <a:r>
              <a:rPr lang="en-US" altLang="ko-KR" sz="900" smtClean="0"/>
              <a:t>, </a:t>
            </a:r>
            <a:r>
              <a:rPr lang="ko-KR" altLang="en-US" sz="900" smtClean="0"/>
              <a:t>의견의 성질을 따라 본회 상무기관으로 넘겨서 실행케하고 따로 감찰위원을 선정하지 않고 해당 지방 주요책임자가 그 실행 가부를 항상 감찰하게 되었다</a:t>
            </a:r>
            <a:r>
              <a:rPr lang="en-US" altLang="ko-KR" sz="900" smtClean="0"/>
              <a:t>.(｢</a:t>
            </a:r>
            <a:r>
              <a:rPr lang="ko-KR" altLang="en-US" sz="900" smtClean="0"/>
              <a:t>시창</a:t>
            </a:r>
            <a:r>
              <a:rPr lang="en-US" altLang="ko-KR" sz="900" smtClean="0"/>
              <a:t>17</a:t>
            </a:r>
            <a:r>
              <a:rPr lang="ko-KR" altLang="en-US" sz="900" smtClean="0"/>
              <a:t>년도사업보고서</a:t>
            </a:r>
            <a:r>
              <a:rPr lang="en-US" altLang="ko-KR" sz="900" smtClean="0"/>
              <a:t>｣, </a:t>
            </a:r>
            <a:r>
              <a:rPr lang="ko-KR" altLang="en-US" sz="900" smtClean="0"/>
              <a:t>앞의 책</a:t>
            </a:r>
            <a:r>
              <a:rPr lang="en-US" altLang="ko-KR" sz="900" smtClean="0"/>
              <a:t>, 121</a:t>
            </a:r>
            <a:r>
              <a:rPr lang="ko-KR" altLang="en-US" sz="900" smtClean="0"/>
              <a:t>쪽</a:t>
            </a:r>
            <a:r>
              <a:rPr lang="en-US" altLang="ko-KR" sz="900" smtClean="0"/>
              <a:t>)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900" smtClean="0">
                <a:latin typeface="Arial" charset="0"/>
              </a:rPr>
              <a:t>    </a:t>
            </a:r>
            <a:r>
              <a:rPr lang="en-US" altLang="ko-KR" sz="9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ko-KR" altLang="en-US" sz="900" smtClean="0"/>
              <a:t>당시 團會에 참여인원이 처음엔 </a:t>
            </a:r>
            <a:r>
              <a:rPr lang="en-US" altLang="ko-KR" sz="900" smtClean="0"/>
              <a:t>40</a:t>
            </a:r>
            <a:r>
              <a:rPr lang="ko-KR" altLang="en-US" sz="900" smtClean="0"/>
              <a:t>명에서 </a:t>
            </a:r>
            <a:r>
              <a:rPr lang="en-US" altLang="ko-KR" sz="900" smtClean="0"/>
              <a:t>50</a:t>
            </a:r>
            <a:r>
              <a:rPr lang="ko-KR" altLang="en-US" sz="900" smtClean="0"/>
              <a:t>명 정도였는데 의견제출을 하도록 한 것은 주목할 만한 일이 아닐 수 없다</a:t>
            </a:r>
            <a:r>
              <a:rPr lang="en-US" altLang="ko-KR" sz="900" smtClean="0"/>
              <a:t>. </a:t>
            </a:r>
            <a:r>
              <a:rPr lang="ko-KR" altLang="en-US" sz="900" smtClean="0"/>
              <a:t>그 의견은 모두 서면으로 제출되었으며</a:t>
            </a:r>
            <a:r>
              <a:rPr lang="en-US" altLang="ko-KR" sz="900" smtClean="0"/>
              <a:t>, </a:t>
            </a:r>
            <a:r>
              <a:rPr lang="ko-KR" altLang="en-US" sz="900" smtClean="0"/>
              <a:t>구두 의견이 간혹 있을 따름이었다</a:t>
            </a:r>
            <a:r>
              <a:rPr lang="en-US" altLang="ko-KR" sz="900" smtClean="0"/>
              <a:t>. </a:t>
            </a:r>
            <a:r>
              <a:rPr lang="ko-KR" altLang="en-US" sz="900" smtClean="0"/>
              <a:t>그리고 일단 제출된 의견은 上團을 통하여 대중의 공의를 거치도록 되어있고 더 나아가서는 불법연구회의 세칙으로 받아들여지고 있다</a:t>
            </a:r>
            <a:r>
              <a:rPr lang="en-US" altLang="ko-KR" sz="90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900" smtClean="0"/>
              <a:t/>
            </a:r>
            <a:br>
              <a:rPr lang="en-US" altLang="ko-KR" sz="900" smtClean="0"/>
            </a:br>
            <a:endParaRPr lang="en-US" altLang="ko-KR" sz="900" smtClean="0"/>
          </a:p>
          <a:p>
            <a:pPr eaLnBrk="1" hangingPunct="1">
              <a:lnSpc>
                <a:spcPct val="80000"/>
              </a:lnSpc>
            </a:pPr>
            <a:r>
              <a:rPr lang="ko-KR" altLang="en-US" sz="900" smtClean="0"/>
              <a:t>少太山은 조단법과 훈련법을 끊임없이 창조적으로 발전시켜가는 과정에서 여러 제자들을 직접 참여시키고 서로 문답하고 직접 의견을 제출하여 그것을 서로 토론하여 대중적 공의를 얻어 公事를 진행하였다</a:t>
            </a:r>
            <a:r>
              <a:rPr lang="en-US" altLang="ko-KR" sz="900" smtClean="0"/>
              <a:t>. </a:t>
            </a:r>
            <a:r>
              <a:rPr lang="ko-KR" altLang="en-US" sz="900" smtClean="0"/>
              <a:t>이는 조직과 법을 유기적으로 연결시켜주고 창조적으로 발전시켜나가는 원불교 公事 문화의 전통이자 그 전통 속에서 共和制度를 실천했던 소중한 경험이 되었다</a:t>
            </a:r>
            <a:r>
              <a:rPr lang="en-US" altLang="ko-KR" sz="90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ko-KR" altLang="en-US" sz="900" smtClean="0"/>
              <a:t>모든 단원들은 이처럼 교화단회를 통한 의견제출을 통하여 공동체의 주인으로 거듭나게 되었으며</a:t>
            </a:r>
            <a:r>
              <a:rPr lang="en-US" altLang="ko-KR" sz="900" smtClean="0"/>
              <a:t>, </a:t>
            </a:r>
            <a:r>
              <a:rPr lang="ko-KR" altLang="en-US" sz="900" smtClean="0"/>
              <a:t>이후 급박하고 험난한 시국속에서도 일심합력하고 능동적으로 대처해나갈 수 있는 저력이 되었다</a:t>
            </a:r>
            <a:r>
              <a:rPr lang="en-US" altLang="ko-KR" sz="900" smtClean="0"/>
              <a:t>.</a:t>
            </a:r>
            <a:r>
              <a:rPr lang="en-US" altLang="ko-KR" sz="900" smtClean="0">
                <a:latin typeface="Arial" charset="0"/>
              </a:rPr>
              <a:t> </a:t>
            </a:r>
            <a:r>
              <a:rPr lang="en-US" altLang="ko-KR" sz="900" smtClean="0"/>
              <a:t>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5E9875-2890-4E49-88ED-B02D9D9F31F5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B6AF26-C479-4B3D-B4DB-FE340EA1348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5E9875-2890-4E49-88ED-B02D9D9F31F5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B6AF26-C479-4B3D-B4DB-FE340EA1348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5E9875-2890-4E49-88ED-B02D9D9F31F5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B6AF26-C479-4B3D-B4DB-FE340EA1348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5E9875-2890-4E49-88ED-B02D9D9F31F5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B6AF26-C479-4B3D-B4DB-FE340EA1348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5E9875-2890-4E49-88ED-B02D9D9F31F5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B6AF26-C479-4B3D-B4DB-FE340EA1348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5E9875-2890-4E49-88ED-B02D9D9F31F5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B6AF26-C479-4B3D-B4DB-FE340EA1348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5E9875-2890-4E49-88ED-B02D9D9F31F5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B6AF26-C479-4B3D-B4DB-FE340EA1348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5E9875-2890-4E49-88ED-B02D9D9F31F5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B6AF26-C479-4B3D-B4DB-FE340EA1348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5E9875-2890-4E49-88ED-B02D9D9F31F5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B6AF26-C479-4B3D-B4DB-FE340EA1348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5E9875-2890-4E49-88ED-B02D9D9F31F5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B6AF26-C479-4B3D-B4DB-FE340EA1348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5E9875-2890-4E49-88ED-B02D9D9F31F5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B6AF26-C479-4B3D-B4DB-FE340EA1348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20000"/>
              </a:lnSpc>
              <a:spcBef>
                <a:spcPts val="0"/>
              </a:spcBef>
              <a:defRPr sz="2800" b="1">
                <a:latin typeface="한둥근체 돋움" panose="020B0503000000000000" pitchFamily="50" charset="-127"/>
                <a:ea typeface="한둥근체 돋움" panose="020B0503000000000000" pitchFamily="50" charset="-127"/>
              </a:defRPr>
            </a:lvl1pPr>
            <a:lvl2pPr>
              <a:lnSpc>
                <a:spcPct val="120000"/>
              </a:lnSpc>
              <a:spcBef>
                <a:spcPts val="0"/>
              </a:spcBef>
              <a:defRPr sz="2800" b="1">
                <a:latin typeface="한둥근체 돋움" panose="020B0503000000000000" pitchFamily="50" charset="-127"/>
                <a:ea typeface="한둥근체 돋움" panose="020B0503000000000000" pitchFamily="50" charset="-127"/>
              </a:defRPr>
            </a:lvl2pPr>
            <a:lvl3pPr>
              <a:lnSpc>
                <a:spcPct val="120000"/>
              </a:lnSpc>
              <a:spcBef>
                <a:spcPts val="0"/>
              </a:spcBef>
              <a:defRPr sz="2800" b="1">
                <a:latin typeface="한둥근체 돋움" panose="020B0503000000000000" pitchFamily="50" charset="-127"/>
                <a:ea typeface="한둥근체 돋움" panose="020B0503000000000000" pitchFamily="50" charset="-127"/>
              </a:defRPr>
            </a:lvl3pPr>
            <a:lvl4pPr>
              <a:lnSpc>
                <a:spcPct val="120000"/>
              </a:lnSpc>
              <a:spcBef>
                <a:spcPts val="0"/>
              </a:spcBef>
              <a:defRPr sz="2800" b="1">
                <a:latin typeface="한둥근체 돋움" panose="020B0503000000000000" pitchFamily="50" charset="-127"/>
                <a:ea typeface="한둥근체 돋움" panose="020B0503000000000000" pitchFamily="50" charset="-127"/>
              </a:defRPr>
            </a:lvl4pPr>
            <a:lvl5pPr>
              <a:lnSpc>
                <a:spcPct val="120000"/>
              </a:lnSpc>
              <a:spcBef>
                <a:spcPts val="0"/>
              </a:spcBef>
              <a:defRPr sz="2800" b="1">
                <a:latin typeface="한둥근체 돋움" panose="020B0503000000000000" pitchFamily="50" charset="-127"/>
                <a:ea typeface="한둥근체 돋움" panose="020B0503000000000000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525E1-2F22-4D1E-A3EB-791C93ADB979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0E187-CA40-4AB7-ABDA-BABDCD4E3A1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0"/>
            <a:ext cx="2567724" cy="111595"/>
          </a:xfrm>
          <a:prstGeom prst="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/>
              <a:cs typeface="+mn-cs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6576276" y="0"/>
            <a:ext cx="2567724" cy="111595"/>
          </a:xfrm>
          <a:prstGeom prst="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/>
              <a:cs typeface="+mn-cs"/>
            </a:endParaRPr>
          </a:p>
        </p:txBody>
      </p:sp>
      <p:sp>
        <p:nvSpPr>
          <p:cNvPr id="9" name="직사각형 8"/>
          <p:cNvSpPr/>
          <p:nvPr userDrawn="1"/>
        </p:nvSpPr>
        <p:spPr>
          <a:xfrm>
            <a:off x="2567724" y="0"/>
            <a:ext cx="4008552" cy="111595"/>
          </a:xfrm>
          <a:prstGeom prst="rect">
            <a:avLst/>
          </a:prstGeom>
          <a:solidFill>
            <a:srgbClr val="CC99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/>
              <a:cs typeface="+mn-cs"/>
            </a:endParaRPr>
          </a:p>
        </p:txBody>
      </p:sp>
      <p:sp>
        <p:nvSpPr>
          <p:cNvPr id="10" name="직사각형 9"/>
          <p:cNvSpPr/>
          <p:nvPr userDrawn="1"/>
        </p:nvSpPr>
        <p:spPr>
          <a:xfrm>
            <a:off x="-1588" y="6773789"/>
            <a:ext cx="2567724" cy="111595"/>
          </a:xfrm>
          <a:prstGeom prst="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/>
              <a:cs typeface="+mn-cs"/>
            </a:endParaRPr>
          </a:p>
        </p:txBody>
      </p:sp>
      <p:sp>
        <p:nvSpPr>
          <p:cNvPr id="11" name="직사각형 10"/>
          <p:cNvSpPr/>
          <p:nvPr userDrawn="1"/>
        </p:nvSpPr>
        <p:spPr>
          <a:xfrm>
            <a:off x="6574688" y="6773789"/>
            <a:ext cx="2567724" cy="111595"/>
          </a:xfrm>
          <a:prstGeom prst="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/>
              <a:cs typeface="+mn-cs"/>
            </a:endParaRPr>
          </a:p>
        </p:txBody>
      </p:sp>
      <p:sp>
        <p:nvSpPr>
          <p:cNvPr id="12" name="직사각형 11"/>
          <p:cNvSpPr/>
          <p:nvPr userDrawn="1"/>
        </p:nvSpPr>
        <p:spPr>
          <a:xfrm>
            <a:off x="2566136" y="6773789"/>
            <a:ext cx="4008552" cy="111595"/>
          </a:xfrm>
          <a:prstGeom prst="rect">
            <a:avLst/>
          </a:prstGeom>
          <a:solidFill>
            <a:srgbClr val="CC99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95133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20000"/>
              </a:lnSpc>
              <a:spcBef>
                <a:spcPts val="0"/>
              </a:spcBef>
              <a:defRPr sz="2800" b="1">
                <a:latin typeface="한둥근체 돋움" panose="020B0503000000000000" pitchFamily="50" charset="-127"/>
                <a:ea typeface="한둥근체 돋움" panose="020B0503000000000000" pitchFamily="50" charset="-127"/>
              </a:defRPr>
            </a:lvl1pPr>
            <a:lvl2pPr>
              <a:lnSpc>
                <a:spcPct val="120000"/>
              </a:lnSpc>
              <a:spcBef>
                <a:spcPts val="0"/>
              </a:spcBef>
              <a:defRPr sz="2800" b="1">
                <a:latin typeface="한둥근체 돋움" panose="020B0503000000000000" pitchFamily="50" charset="-127"/>
                <a:ea typeface="한둥근체 돋움" panose="020B0503000000000000" pitchFamily="50" charset="-127"/>
              </a:defRPr>
            </a:lvl2pPr>
            <a:lvl3pPr>
              <a:lnSpc>
                <a:spcPct val="120000"/>
              </a:lnSpc>
              <a:spcBef>
                <a:spcPts val="0"/>
              </a:spcBef>
              <a:defRPr sz="2800" b="1">
                <a:latin typeface="한둥근체 돋움" panose="020B0503000000000000" pitchFamily="50" charset="-127"/>
                <a:ea typeface="한둥근체 돋움" panose="020B0503000000000000" pitchFamily="50" charset="-127"/>
              </a:defRPr>
            </a:lvl3pPr>
            <a:lvl4pPr>
              <a:lnSpc>
                <a:spcPct val="120000"/>
              </a:lnSpc>
              <a:spcBef>
                <a:spcPts val="0"/>
              </a:spcBef>
              <a:defRPr sz="2800" b="1">
                <a:latin typeface="한둥근체 돋움" panose="020B0503000000000000" pitchFamily="50" charset="-127"/>
                <a:ea typeface="한둥근체 돋움" panose="020B0503000000000000" pitchFamily="50" charset="-127"/>
              </a:defRPr>
            </a:lvl4pPr>
            <a:lvl5pPr>
              <a:lnSpc>
                <a:spcPct val="120000"/>
              </a:lnSpc>
              <a:spcBef>
                <a:spcPts val="0"/>
              </a:spcBef>
              <a:defRPr sz="2800" b="1">
                <a:latin typeface="한둥근체 돋움" panose="020B0503000000000000" pitchFamily="50" charset="-127"/>
                <a:ea typeface="한둥근체 돋움" panose="020B0503000000000000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525E1-2F22-4D1E-A3EB-791C93ADB979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0E187-CA40-4AB7-ABDA-BABDCD4E3A1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0"/>
            <a:ext cx="2567724" cy="111595"/>
          </a:xfrm>
          <a:prstGeom prst="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/>
              <a:cs typeface="+mn-cs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6576276" y="0"/>
            <a:ext cx="2567724" cy="111595"/>
          </a:xfrm>
          <a:prstGeom prst="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/>
              <a:cs typeface="+mn-cs"/>
            </a:endParaRPr>
          </a:p>
        </p:txBody>
      </p:sp>
      <p:sp>
        <p:nvSpPr>
          <p:cNvPr id="9" name="직사각형 8"/>
          <p:cNvSpPr/>
          <p:nvPr userDrawn="1"/>
        </p:nvSpPr>
        <p:spPr>
          <a:xfrm>
            <a:off x="2567724" y="0"/>
            <a:ext cx="4008552" cy="111595"/>
          </a:xfrm>
          <a:prstGeom prst="rect">
            <a:avLst/>
          </a:prstGeom>
          <a:solidFill>
            <a:srgbClr val="CC99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/>
              <a:cs typeface="+mn-cs"/>
            </a:endParaRPr>
          </a:p>
        </p:txBody>
      </p:sp>
      <p:sp>
        <p:nvSpPr>
          <p:cNvPr id="10" name="직사각형 9"/>
          <p:cNvSpPr/>
          <p:nvPr userDrawn="1"/>
        </p:nvSpPr>
        <p:spPr>
          <a:xfrm>
            <a:off x="-1588" y="6773789"/>
            <a:ext cx="2567724" cy="111595"/>
          </a:xfrm>
          <a:prstGeom prst="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/>
              <a:cs typeface="+mn-cs"/>
            </a:endParaRPr>
          </a:p>
        </p:txBody>
      </p:sp>
      <p:sp>
        <p:nvSpPr>
          <p:cNvPr id="11" name="직사각형 10"/>
          <p:cNvSpPr/>
          <p:nvPr userDrawn="1"/>
        </p:nvSpPr>
        <p:spPr>
          <a:xfrm>
            <a:off x="6574688" y="6773789"/>
            <a:ext cx="2567724" cy="111595"/>
          </a:xfrm>
          <a:prstGeom prst="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/>
              <a:cs typeface="+mn-cs"/>
            </a:endParaRPr>
          </a:p>
        </p:txBody>
      </p:sp>
      <p:sp>
        <p:nvSpPr>
          <p:cNvPr id="12" name="직사각형 11"/>
          <p:cNvSpPr/>
          <p:nvPr userDrawn="1"/>
        </p:nvSpPr>
        <p:spPr>
          <a:xfrm>
            <a:off x="2566136" y="6773789"/>
            <a:ext cx="4008552" cy="111595"/>
          </a:xfrm>
          <a:prstGeom prst="rect">
            <a:avLst/>
          </a:prstGeom>
          <a:solidFill>
            <a:srgbClr val="CC99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4881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b="0" i="0" u="none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5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5E9875-2890-4E49-88ED-B02D9D9F31F5}" type="datetimeFigureOut">
              <a:rPr lang="ko-KR" altLang="en-US" smtClean="0"/>
              <a:t>2017-06-23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B6AF26-C479-4B3D-B4DB-FE340EA1348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</p:sldLayoutIdLst>
  <p:txStyles>
    <p:titleStyle>
      <a:lvl1pPr algn="l" rtl="0" eaLnBrk="1" latinLnBrk="1" hangingPunct="1">
        <a:spcBef>
          <a:spcPct val="0"/>
        </a:spcBef>
        <a:buNone/>
        <a:defRPr kumimoji="0" sz="4100" b="1" i="0" u="none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488832" cy="2232248"/>
          </a:xfrm>
        </p:spPr>
        <p:txBody>
          <a:bodyPr>
            <a:normAutofit fontScale="90000"/>
          </a:bodyPr>
          <a:lstStyle/>
          <a:p>
            <a:pPr fontAlgn="base" latinLnBrk="0"/>
            <a:r>
              <a:rPr lang="ko-KR" altLang="en-US" b="1" dirty="0"/>
              <a:t>원불교 훈련의 활성화 방안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en-US" altLang="ko-KR" b="1" dirty="0" smtClean="0"/>
              <a:t>- </a:t>
            </a:r>
            <a:r>
              <a:rPr lang="ko-KR" altLang="en-US" b="1" dirty="0" err="1" smtClean="0"/>
              <a:t>교화단</a:t>
            </a:r>
            <a:r>
              <a:rPr lang="ko-KR" altLang="en-US" b="1" dirty="0" smtClean="0"/>
              <a:t> 법회는 훈련이다 </a:t>
            </a:r>
            <a:r>
              <a:rPr lang="en-US" altLang="ko-KR" b="1" dirty="0" smtClean="0"/>
              <a:t>-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83568" y="3068960"/>
            <a:ext cx="7772400" cy="2160240"/>
          </a:xfrm>
        </p:spPr>
        <p:txBody>
          <a:bodyPr>
            <a:normAutofit/>
          </a:bodyPr>
          <a:lstStyle/>
          <a:p>
            <a:pPr fontAlgn="base" latinLnBrk="0"/>
            <a:r>
              <a:rPr lang="ko-KR" altLang="en-US" b="1" dirty="0" err="1"/>
              <a:t>태방</a:t>
            </a:r>
            <a:r>
              <a:rPr lang="ko-KR" altLang="en-US" b="1" dirty="0"/>
              <a:t> </a:t>
            </a:r>
            <a:r>
              <a:rPr lang="en-US" altLang="ko-KR" b="1" dirty="0"/>
              <a:t>6</a:t>
            </a:r>
            <a:r>
              <a:rPr lang="ko-KR" altLang="en-US" b="1" dirty="0"/>
              <a:t>단 </a:t>
            </a:r>
            <a:r>
              <a:rPr lang="ko-KR" altLang="en-US" b="1" dirty="0" err="1"/>
              <a:t>출가교화단</a:t>
            </a:r>
            <a:r>
              <a:rPr lang="ko-KR" altLang="en-US" b="1" dirty="0"/>
              <a:t> </a:t>
            </a:r>
            <a:endParaRPr lang="ko-KR" altLang="en-US" dirty="0"/>
          </a:p>
          <a:p>
            <a:pPr fontAlgn="base" latinLnBrk="0"/>
            <a:r>
              <a:rPr lang="en-US" altLang="ko-KR" dirty="0"/>
              <a:t>(</a:t>
            </a:r>
            <a:r>
              <a:rPr lang="ko-KR" altLang="en-US" dirty="0"/>
              <a:t>훈련프로그램개발 </a:t>
            </a:r>
            <a:r>
              <a:rPr lang="ko-KR" altLang="en-US" dirty="0" err="1"/>
              <a:t>특성단</a:t>
            </a:r>
            <a:r>
              <a:rPr lang="en-US" altLang="ko-KR" dirty="0"/>
              <a:t>)</a:t>
            </a:r>
            <a:endParaRPr lang="ko-KR" altLang="en-US" dirty="0"/>
          </a:p>
          <a:p>
            <a:pPr fontAlgn="base" latinLnBrk="0"/>
            <a:r>
              <a:rPr lang="ko-KR" altLang="en-US" dirty="0"/>
              <a:t>조명규</a:t>
            </a:r>
            <a:r>
              <a:rPr lang="en-US" altLang="ko-KR" dirty="0"/>
              <a:t>, </a:t>
            </a:r>
            <a:r>
              <a:rPr lang="ko-KR" altLang="en-US" dirty="0"/>
              <a:t>이연길</a:t>
            </a:r>
            <a:r>
              <a:rPr lang="en-US" altLang="ko-KR" dirty="0"/>
              <a:t>, </a:t>
            </a:r>
            <a:r>
              <a:rPr lang="ko-KR" altLang="en-US" dirty="0"/>
              <a:t>백광문</a:t>
            </a:r>
            <a:r>
              <a:rPr lang="en-US" altLang="ko-KR" dirty="0"/>
              <a:t>, </a:t>
            </a:r>
            <a:r>
              <a:rPr lang="ko-KR" altLang="en-US" dirty="0"/>
              <a:t>임진은</a:t>
            </a:r>
            <a:r>
              <a:rPr lang="en-US" altLang="ko-KR" dirty="0"/>
              <a:t>, </a:t>
            </a:r>
            <a:r>
              <a:rPr lang="ko-KR" altLang="en-US" dirty="0"/>
              <a:t>안세명</a:t>
            </a:r>
          </a:p>
          <a:p>
            <a:pPr fontAlgn="base" latinLnBrk="0"/>
            <a:r>
              <a:rPr lang="ko-KR" altLang="en-US" dirty="0"/>
              <a:t>이정일</a:t>
            </a:r>
            <a:r>
              <a:rPr lang="en-US" altLang="ko-KR" dirty="0"/>
              <a:t>, </a:t>
            </a:r>
            <a:r>
              <a:rPr lang="ko-KR" altLang="en-US" dirty="0"/>
              <a:t>장진수</a:t>
            </a:r>
            <a:r>
              <a:rPr lang="en-US" altLang="ko-KR" dirty="0"/>
              <a:t>, </a:t>
            </a:r>
            <a:r>
              <a:rPr lang="ko-KR" altLang="en-US" dirty="0"/>
              <a:t>전상현</a:t>
            </a:r>
            <a:r>
              <a:rPr lang="en-US" altLang="ko-KR" dirty="0"/>
              <a:t>, </a:t>
            </a:r>
            <a:r>
              <a:rPr lang="ko-KR" altLang="en-US" dirty="0"/>
              <a:t>이대진</a:t>
            </a:r>
            <a:r>
              <a:rPr lang="en-US" altLang="ko-KR" dirty="0"/>
              <a:t>, </a:t>
            </a:r>
            <a:r>
              <a:rPr lang="ko-KR" altLang="en-US" dirty="0" err="1"/>
              <a:t>박인전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9682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764704"/>
            <a:ext cx="4968552" cy="216024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>
                <a:effectLst/>
              </a:rPr>
              <a:t>1. </a:t>
            </a:r>
            <a:r>
              <a:rPr lang="ko-KR" altLang="en-US" dirty="0" smtClean="0">
                <a:effectLst/>
              </a:rPr>
              <a:t>들어가며</a:t>
            </a:r>
            <a:endParaRPr lang="ko-KR" altLang="en-US" dirty="0"/>
          </a:p>
        </p:txBody>
      </p:sp>
      <p:pic>
        <p:nvPicPr>
          <p:cNvPr id="7" name="_x159504128" descr="EMB00000b702c7b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7" t="10143" r="-6507" b="8221"/>
          <a:stretch/>
        </p:blipFill>
        <p:spPr bwMode="auto">
          <a:xfrm>
            <a:off x="1187624" y="1628800"/>
            <a:ext cx="4049779" cy="443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_x159506608" descr="EMB00000b702c7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8" t="11534" r="8434" b="6830"/>
          <a:stretch/>
        </p:blipFill>
        <p:spPr bwMode="auto">
          <a:xfrm>
            <a:off x="4716016" y="1628800"/>
            <a:ext cx="3400586" cy="445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2762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>
                <a:effectLst/>
              </a:rPr>
              <a:t>2. </a:t>
            </a:r>
            <a:r>
              <a:rPr lang="ko-KR" altLang="en-US" dirty="0" smtClean="0">
                <a:effectLst/>
              </a:rPr>
              <a:t>초기교단 </a:t>
            </a:r>
            <a:r>
              <a:rPr lang="ko-KR" altLang="en-US" dirty="0" err="1" smtClean="0">
                <a:effectLst/>
              </a:rPr>
              <a:t>훈련법</a:t>
            </a:r>
            <a:r>
              <a:rPr lang="ko-KR" altLang="en-US" dirty="0" smtClean="0">
                <a:effectLst/>
              </a:rPr>
              <a:t> </a:t>
            </a:r>
            <a:r>
              <a:rPr lang="ko-KR" altLang="en-US" dirty="0">
                <a:effectLst/>
              </a:rPr>
              <a:t>교당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 err="1" smtClean="0">
                <a:effectLst/>
              </a:rPr>
              <a:t>교화단</a:t>
            </a:r>
            <a:r>
              <a:rPr lang="ko-KR" altLang="en-US" dirty="0" smtClean="0">
                <a:effectLst/>
              </a:rPr>
              <a:t> 역할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en-US" altLang="ko-KR" b="1" dirty="0" smtClean="0"/>
              <a:t>1</a:t>
            </a:r>
            <a:r>
              <a:rPr lang="en-US" altLang="ko-KR" b="1" dirty="0"/>
              <a:t>) </a:t>
            </a:r>
            <a:r>
              <a:rPr lang="ko-KR" altLang="en-US" b="1" dirty="0"/>
              <a:t>훈련법과 교당</a:t>
            </a:r>
            <a:r>
              <a:rPr lang="en-US" altLang="ko-KR" b="1" dirty="0"/>
              <a:t>(</a:t>
            </a:r>
            <a:r>
              <a:rPr lang="ko-KR" altLang="en-US" b="1" dirty="0" err="1"/>
              <a:t>교무부</a:t>
            </a:r>
            <a:r>
              <a:rPr lang="en-US" altLang="ko-KR" b="1" dirty="0" smtClean="0"/>
              <a:t>)</a:t>
            </a:r>
          </a:p>
          <a:p>
            <a:endParaRPr lang="en-US" altLang="ko-KR" b="1" dirty="0" smtClean="0"/>
          </a:p>
          <a:p>
            <a:endParaRPr lang="en-US" altLang="ko-KR" b="1" dirty="0"/>
          </a:p>
          <a:p>
            <a:r>
              <a:rPr lang="en-US" altLang="ko-KR" b="1" dirty="0"/>
              <a:t>2) </a:t>
            </a:r>
            <a:r>
              <a:rPr lang="ko-KR" altLang="en-US" b="1" dirty="0" err="1"/>
              <a:t>교화단법과</a:t>
            </a:r>
            <a:r>
              <a:rPr lang="ko-KR" altLang="en-US" b="1" dirty="0"/>
              <a:t> </a:t>
            </a:r>
            <a:r>
              <a:rPr lang="ko-KR" altLang="en-US" b="1" dirty="0" err="1"/>
              <a:t>훈련법</a:t>
            </a:r>
            <a:endParaRPr lang="ko-KR" altLang="en-US" dirty="0"/>
          </a:p>
          <a:p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5912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ko-KR" altLang="en-US" sz="3600" dirty="0" smtClean="0"/>
              <a:t>스스로 교화</a:t>
            </a:r>
            <a:r>
              <a:rPr lang="en-US" altLang="ko-KR" sz="3600" dirty="0" smtClean="0"/>
              <a:t>,</a:t>
            </a:r>
            <a:r>
              <a:rPr lang="ko-KR" altLang="en-US" sz="3600" dirty="0" smtClean="0"/>
              <a:t> 더불어 교화</a:t>
            </a:r>
            <a:endParaRPr lang="ko-KR" altLang="en-US" sz="3600" dirty="0"/>
          </a:p>
        </p:txBody>
      </p:sp>
      <p:sp>
        <p:nvSpPr>
          <p:cNvPr id="13" name="자유형 12"/>
          <p:cNvSpPr/>
          <p:nvPr/>
        </p:nvSpPr>
        <p:spPr>
          <a:xfrm>
            <a:off x="2623691" y="1783909"/>
            <a:ext cx="6007476" cy="2154694"/>
          </a:xfrm>
          <a:custGeom>
            <a:avLst/>
            <a:gdLst>
              <a:gd name="connsiteX0" fmla="*/ 0 w 6007476"/>
              <a:gd name="connsiteY0" fmla="*/ 269337 h 2154694"/>
              <a:gd name="connsiteX1" fmla="*/ 4930129 w 6007476"/>
              <a:gd name="connsiteY1" fmla="*/ 269337 h 2154694"/>
              <a:gd name="connsiteX2" fmla="*/ 4930129 w 6007476"/>
              <a:gd name="connsiteY2" fmla="*/ 0 h 2154694"/>
              <a:gd name="connsiteX3" fmla="*/ 6007476 w 6007476"/>
              <a:gd name="connsiteY3" fmla="*/ 1077347 h 2154694"/>
              <a:gd name="connsiteX4" fmla="*/ 4930129 w 6007476"/>
              <a:gd name="connsiteY4" fmla="*/ 2154694 h 2154694"/>
              <a:gd name="connsiteX5" fmla="*/ 4930129 w 6007476"/>
              <a:gd name="connsiteY5" fmla="*/ 1885357 h 2154694"/>
              <a:gd name="connsiteX6" fmla="*/ 0 w 6007476"/>
              <a:gd name="connsiteY6" fmla="*/ 1885357 h 2154694"/>
              <a:gd name="connsiteX7" fmla="*/ 0 w 6007476"/>
              <a:gd name="connsiteY7" fmla="*/ 269337 h 2154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07476" h="2154694">
                <a:moveTo>
                  <a:pt x="0" y="269337"/>
                </a:moveTo>
                <a:lnTo>
                  <a:pt x="4930129" y="269337"/>
                </a:lnTo>
                <a:lnTo>
                  <a:pt x="4930129" y="0"/>
                </a:lnTo>
                <a:lnTo>
                  <a:pt x="6007476" y="1077347"/>
                </a:lnTo>
                <a:lnTo>
                  <a:pt x="4930129" y="2154694"/>
                </a:lnTo>
                <a:lnTo>
                  <a:pt x="4930129" y="1885357"/>
                </a:lnTo>
                <a:lnTo>
                  <a:pt x="0" y="1885357"/>
                </a:lnTo>
                <a:lnTo>
                  <a:pt x="0" y="269337"/>
                </a:lnTo>
                <a:close/>
              </a:path>
            </a:pathLst>
          </a:custGeom>
          <a:solidFill>
            <a:schemeClr val="tx1">
              <a:lumMod val="65000"/>
              <a:lumOff val="35000"/>
              <a:alpha val="90000"/>
            </a:schemeClr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" tIns="286482" rIns="825155" bIns="286482" numCol="1" spcCol="1270" anchor="ctr" anchorCtr="0">
            <a:noAutofit/>
          </a:bodyPr>
          <a:lstStyle/>
          <a:p>
            <a:pPr marL="228600" lvl="1" indent="-228600" algn="l" defTabSz="12001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7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스스로 교화</a:t>
            </a:r>
            <a:endParaRPr lang="en-US" altLang="ko-KR" sz="2700" b="1" kern="1200" dirty="0" smtClean="0">
              <a:solidFill>
                <a:schemeClr val="bg1"/>
              </a:solidFill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  <a:p>
            <a:pPr marL="228600" lvl="1" indent="-228600" algn="l" defTabSz="12001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7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각자의 성품</a:t>
            </a:r>
            <a:r>
              <a:rPr lang="en-US" altLang="ko-KR" sz="27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[</a:t>
            </a:r>
            <a:r>
              <a:rPr lang="ko-KR" altLang="en-US" sz="27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자성</a:t>
            </a:r>
            <a:r>
              <a:rPr lang="en-US" altLang="ko-KR" sz="27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]</a:t>
            </a:r>
            <a:r>
              <a:rPr lang="ko-KR" altLang="en-US" sz="27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에 비추어 마음공부를 하는 것</a:t>
            </a:r>
            <a:endParaRPr lang="ko-KR" altLang="en-US" sz="2700" b="1" kern="1200" dirty="0">
              <a:solidFill>
                <a:schemeClr val="bg1"/>
              </a:solidFill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</p:txBody>
      </p:sp>
      <p:sp>
        <p:nvSpPr>
          <p:cNvPr id="14" name="자유형 13"/>
          <p:cNvSpPr/>
          <p:nvPr/>
        </p:nvSpPr>
        <p:spPr>
          <a:xfrm>
            <a:off x="512832" y="1783909"/>
            <a:ext cx="2110859" cy="2154694"/>
          </a:xfrm>
          <a:custGeom>
            <a:avLst/>
            <a:gdLst>
              <a:gd name="connsiteX0" fmla="*/ 0 w 2110859"/>
              <a:gd name="connsiteY0" fmla="*/ 351817 h 2154694"/>
              <a:gd name="connsiteX1" fmla="*/ 351817 w 2110859"/>
              <a:gd name="connsiteY1" fmla="*/ 0 h 2154694"/>
              <a:gd name="connsiteX2" fmla="*/ 1759042 w 2110859"/>
              <a:gd name="connsiteY2" fmla="*/ 0 h 2154694"/>
              <a:gd name="connsiteX3" fmla="*/ 2110859 w 2110859"/>
              <a:gd name="connsiteY3" fmla="*/ 351817 h 2154694"/>
              <a:gd name="connsiteX4" fmla="*/ 2110859 w 2110859"/>
              <a:gd name="connsiteY4" fmla="*/ 1802877 h 2154694"/>
              <a:gd name="connsiteX5" fmla="*/ 1759042 w 2110859"/>
              <a:gd name="connsiteY5" fmla="*/ 2154694 h 2154694"/>
              <a:gd name="connsiteX6" fmla="*/ 351817 w 2110859"/>
              <a:gd name="connsiteY6" fmla="*/ 2154694 h 2154694"/>
              <a:gd name="connsiteX7" fmla="*/ 0 w 2110859"/>
              <a:gd name="connsiteY7" fmla="*/ 1802877 h 2154694"/>
              <a:gd name="connsiteX8" fmla="*/ 0 w 2110859"/>
              <a:gd name="connsiteY8" fmla="*/ 351817 h 2154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10859" h="2154694">
                <a:moveTo>
                  <a:pt x="0" y="351817"/>
                </a:moveTo>
                <a:cubicBezTo>
                  <a:pt x="0" y="157514"/>
                  <a:pt x="157514" y="0"/>
                  <a:pt x="351817" y="0"/>
                </a:cubicBezTo>
                <a:lnTo>
                  <a:pt x="1759042" y="0"/>
                </a:lnTo>
                <a:cubicBezTo>
                  <a:pt x="1953345" y="0"/>
                  <a:pt x="2110859" y="157514"/>
                  <a:pt x="2110859" y="351817"/>
                </a:cubicBezTo>
                <a:lnTo>
                  <a:pt x="2110859" y="1802877"/>
                </a:lnTo>
                <a:cubicBezTo>
                  <a:pt x="2110859" y="1997180"/>
                  <a:pt x="1953345" y="2154694"/>
                  <a:pt x="1759042" y="2154694"/>
                </a:cubicBezTo>
                <a:lnTo>
                  <a:pt x="351817" y="2154694"/>
                </a:lnTo>
                <a:cubicBezTo>
                  <a:pt x="157514" y="2154694"/>
                  <a:pt x="0" y="1997180"/>
                  <a:pt x="0" y="1802877"/>
                </a:cubicBezTo>
                <a:lnTo>
                  <a:pt x="0" y="351817"/>
                </a:lnTo>
                <a:close/>
              </a:path>
            </a:pathLst>
          </a:custGeom>
          <a:solidFill>
            <a:srgbClr val="9966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5444" tIns="179244" rIns="255444" bIns="179244" numCol="1" spcCol="1270" anchor="ctr" anchorCtr="0">
            <a:noAutofit/>
          </a:bodyPr>
          <a:lstStyle/>
          <a:p>
            <a:pPr lvl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40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스스로</a:t>
            </a:r>
            <a:endParaRPr lang="en-US" altLang="ko-KR" sz="4000" b="1" kern="1200" dirty="0" smtClean="0">
              <a:solidFill>
                <a:schemeClr val="bg1"/>
              </a:solidFill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  <a:p>
            <a:pPr lvl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40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교화</a:t>
            </a:r>
            <a:endParaRPr lang="ko-KR" altLang="en-US" sz="4000" b="1" kern="1200" dirty="0">
              <a:solidFill>
                <a:schemeClr val="bg1"/>
              </a:solidFill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2623691" y="4154073"/>
            <a:ext cx="6007476" cy="2154694"/>
          </a:xfrm>
          <a:custGeom>
            <a:avLst/>
            <a:gdLst>
              <a:gd name="connsiteX0" fmla="*/ 0 w 6007476"/>
              <a:gd name="connsiteY0" fmla="*/ 269337 h 2154694"/>
              <a:gd name="connsiteX1" fmla="*/ 4930129 w 6007476"/>
              <a:gd name="connsiteY1" fmla="*/ 269337 h 2154694"/>
              <a:gd name="connsiteX2" fmla="*/ 4930129 w 6007476"/>
              <a:gd name="connsiteY2" fmla="*/ 0 h 2154694"/>
              <a:gd name="connsiteX3" fmla="*/ 6007476 w 6007476"/>
              <a:gd name="connsiteY3" fmla="*/ 1077347 h 2154694"/>
              <a:gd name="connsiteX4" fmla="*/ 4930129 w 6007476"/>
              <a:gd name="connsiteY4" fmla="*/ 2154694 h 2154694"/>
              <a:gd name="connsiteX5" fmla="*/ 4930129 w 6007476"/>
              <a:gd name="connsiteY5" fmla="*/ 1885357 h 2154694"/>
              <a:gd name="connsiteX6" fmla="*/ 0 w 6007476"/>
              <a:gd name="connsiteY6" fmla="*/ 1885357 h 2154694"/>
              <a:gd name="connsiteX7" fmla="*/ 0 w 6007476"/>
              <a:gd name="connsiteY7" fmla="*/ 269337 h 2154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07476" h="2154694">
                <a:moveTo>
                  <a:pt x="0" y="269337"/>
                </a:moveTo>
                <a:lnTo>
                  <a:pt x="4930129" y="269337"/>
                </a:lnTo>
                <a:lnTo>
                  <a:pt x="4930129" y="0"/>
                </a:lnTo>
                <a:lnTo>
                  <a:pt x="6007476" y="1077347"/>
                </a:lnTo>
                <a:lnTo>
                  <a:pt x="4930129" y="2154694"/>
                </a:lnTo>
                <a:lnTo>
                  <a:pt x="4930129" y="1885357"/>
                </a:lnTo>
                <a:lnTo>
                  <a:pt x="0" y="1885357"/>
                </a:lnTo>
                <a:lnTo>
                  <a:pt x="0" y="269337"/>
                </a:lnTo>
                <a:close/>
              </a:path>
            </a:pathLst>
          </a:custGeom>
          <a:solidFill>
            <a:schemeClr val="tx1">
              <a:lumMod val="65000"/>
              <a:lumOff val="35000"/>
              <a:alpha val="90000"/>
            </a:schemeClr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" tIns="286482" rIns="825155" bIns="286482" numCol="1" spcCol="1270" anchor="ctr" anchorCtr="0">
            <a:noAutofit/>
          </a:bodyPr>
          <a:lstStyle/>
          <a:p>
            <a:pPr marL="228600" lvl="1" indent="-228600" algn="l" defTabSz="12001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7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더불어 교화</a:t>
            </a:r>
            <a:endParaRPr lang="en-US" altLang="ko-KR" sz="2700" b="1" kern="1200" dirty="0" smtClean="0">
              <a:solidFill>
                <a:schemeClr val="bg1"/>
              </a:solidFill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  <a:p>
            <a:pPr marL="228600" lvl="1" indent="-228600" algn="l" defTabSz="12001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7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인과보응의 이치에 따라 보은하고 불공하는 것</a:t>
            </a:r>
            <a:r>
              <a:rPr lang="en-US" altLang="ko-KR" sz="27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 </a:t>
            </a:r>
            <a:endParaRPr lang="ko-KR" altLang="en-US" sz="2700" b="1" kern="1200" dirty="0">
              <a:solidFill>
                <a:schemeClr val="bg1"/>
              </a:solidFill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</p:txBody>
      </p:sp>
      <p:sp>
        <p:nvSpPr>
          <p:cNvPr id="16" name="자유형 15"/>
          <p:cNvSpPr/>
          <p:nvPr/>
        </p:nvSpPr>
        <p:spPr>
          <a:xfrm>
            <a:off x="512832" y="4154073"/>
            <a:ext cx="2110859" cy="2154694"/>
          </a:xfrm>
          <a:custGeom>
            <a:avLst/>
            <a:gdLst>
              <a:gd name="connsiteX0" fmla="*/ 0 w 2110859"/>
              <a:gd name="connsiteY0" fmla="*/ 351817 h 2154694"/>
              <a:gd name="connsiteX1" fmla="*/ 351817 w 2110859"/>
              <a:gd name="connsiteY1" fmla="*/ 0 h 2154694"/>
              <a:gd name="connsiteX2" fmla="*/ 1759042 w 2110859"/>
              <a:gd name="connsiteY2" fmla="*/ 0 h 2154694"/>
              <a:gd name="connsiteX3" fmla="*/ 2110859 w 2110859"/>
              <a:gd name="connsiteY3" fmla="*/ 351817 h 2154694"/>
              <a:gd name="connsiteX4" fmla="*/ 2110859 w 2110859"/>
              <a:gd name="connsiteY4" fmla="*/ 1802877 h 2154694"/>
              <a:gd name="connsiteX5" fmla="*/ 1759042 w 2110859"/>
              <a:gd name="connsiteY5" fmla="*/ 2154694 h 2154694"/>
              <a:gd name="connsiteX6" fmla="*/ 351817 w 2110859"/>
              <a:gd name="connsiteY6" fmla="*/ 2154694 h 2154694"/>
              <a:gd name="connsiteX7" fmla="*/ 0 w 2110859"/>
              <a:gd name="connsiteY7" fmla="*/ 1802877 h 2154694"/>
              <a:gd name="connsiteX8" fmla="*/ 0 w 2110859"/>
              <a:gd name="connsiteY8" fmla="*/ 351817 h 2154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10859" h="2154694">
                <a:moveTo>
                  <a:pt x="0" y="351817"/>
                </a:moveTo>
                <a:cubicBezTo>
                  <a:pt x="0" y="157514"/>
                  <a:pt x="157514" y="0"/>
                  <a:pt x="351817" y="0"/>
                </a:cubicBezTo>
                <a:lnTo>
                  <a:pt x="1759042" y="0"/>
                </a:lnTo>
                <a:cubicBezTo>
                  <a:pt x="1953345" y="0"/>
                  <a:pt x="2110859" y="157514"/>
                  <a:pt x="2110859" y="351817"/>
                </a:cubicBezTo>
                <a:lnTo>
                  <a:pt x="2110859" y="1802877"/>
                </a:lnTo>
                <a:cubicBezTo>
                  <a:pt x="2110859" y="1997180"/>
                  <a:pt x="1953345" y="2154694"/>
                  <a:pt x="1759042" y="2154694"/>
                </a:cubicBezTo>
                <a:lnTo>
                  <a:pt x="351817" y="2154694"/>
                </a:lnTo>
                <a:cubicBezTo>
                  <a:pt x="157514" y="2154694"/>
                  <a:pt x="0" y="1997180"/>
                  <a:pt x="0" y="1802877"/>
                </a:cubicBezTo>
                <a:lnTo>
                  <a:pt x="0" y="351817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5444" tIns="179244" rIns="255444" bIns="179244" numCol="1" spcCol="1270" anchor="ctr" anchorCtr="0">
            <a:noAutofit/>
          </a:bodyPr>
          <a:lstStyle/>
          <a:p>
            <a:pPr lvl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40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더불어</a:t>
            </a:r>
            <a:endParaRPr lang="en-US" altLang="ko-KR" sz="4000" b="1" kern="1200" dirty="0" smtClean="0">
              <a:solidFill>
                <a:schemeClr val="bg1"/>
              </a:solidFill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  <a:p>
            <a:pPr lvl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4000" b="1" kern="1200" dirty="0" smtClean="0">
                <a:solidFill>
                  <a:schemeClr val="bg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교화</a:t>
            </a:r>
            <a:endParaRPr lang="ko-KR" altLang="en-US" sz="4000" b="1" kern="1200" dirty="0">
              <a:solidFill>
                <a:schemeClr val="bg1"/>
              </a:solidFill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517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타원 4"/>
          <p:cNvSpPr/>
          <p:nvPr/>
        </p:nvSpPr>
        <p:spPr>
          <a:xfrm>
            <a:off x="2555776" y="1844824"/>
            <a:ext cx="4104456" cy="4104456"/>
          </a:xfrm>
          <a:prstGeom prst="ellipse">
            <a:avLst/>
          </a:prstGeom>
          <a:solidFill>
            <a:srgbClr val="B3C73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b="1" dirty="0" smtClean="0">
                <a:solidFill>
                  <a:schemeClr val="tx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교</a:t>
            </a:r>
            <a:endParaRPr lang="en-US" altLang="ko-KR" sz="4400" b="1" dirty="0" smtClean="0">
              <a:solidFill>
                <a:schemeClr val="tx1"/>
              </a:solidFill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  <a:p>
            <a:pPr algn="ctr"/>
            <a:r>
              <a:rPr lang="ko-KR" altLang="en-US" sz="4400" b="1" dirty="0" smtClean="0">
                <a:solidFill>
                  <a:schemeClr val="tx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화</a:t>
            </a:r>
            <a:endParaRPr lang="en-US" altLang="ko-KR" sz="4400" b="1" dirty="0" smtClean="0">
              <a:solidFill>
                <a:schemeClr val="tx1"/>
              </a:solidFill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  <a:p>
            <a:pPr algn="ctr"/>
            <a:r>
              <a:rPr lang="ko-KR" altLang="en-US" sz="4400" b="1" dirty="0" smtClean="0">
                <a:solidFill>
                  <a:schemeClr val="tx1"/>
                </a:solidFill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단</a:t>
            </a:r>
            <a:endParaRPr lang="ko-KR" altLang="en-US" sz="4400" b="1" dirty="0">
              <a:solidFill>
                <a:schemeClr val="tx1"/>
              </a:solidFill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</p:txBody>
      </p:sp>
      <p:sp>
        <p:nvSpPr>
          <p:cNvPr id="6" name="자유형 5"/>
          <p:cNvSpPr/>
          <p:nvPr/>
        </p:nvSpPr>
        <p:spPr>
          <a:xfrm>
            <a:off x="765038" y="1904230"/>
            <a:ext cx="3302908" cy="3917901"/>
          </a:xfrm>
          <a:custGeom>
            <a:avLst/>
            <a:gdLst>
              <a:gd name="connsiteX0" fmla="*/ 0 w 3917900"/>
              <a:gd name="connsiteY0" fmla="*/ 1156017 h 3302907"/>
              <a:gd name="connsiteX1" fmla="*/ 1958950 w 3917900"/>
              <a:gd name="connsiteY1" fmla="*/ 0 h 3302907"/>
              <a:gd name="connsiteX2" fmla="*/ 3917900 w 3917900"/>
              <a:gd name="connsiteY2" fmla="*/ 1156017 h 3302907"/>
              <a:gd name="connsiteX3" fmla="*/ 2938425 w 3917900"/>
              <a:gd name="connsiteY3" fmla="*/ 1156017 h 3302907"/>
              <a:gd name="connsiteX4" fmla="*/ 2938425 w 3917900"/>
              <a:gd name="connsiteY4" fmla="*/ 3302907 h 3302907"/>
              <a:gd name="connsiteX5" fmla="*/ 979475 w 3917900"/>
              <a:gd name="connsiteY5" fmla="*/ 3302907 h 3302907"/>
              <a:gd name="connsiteX6" fmla="*/ 979475 w 3917900"/>
              <a:gd name="connsiteY6" fmla="*/ 1156017 h 3302907"/>
              <a:gd name="connsiteX7" fmla="*/ 0 w 3917900"/>
              <a:gd name="connsiteY7" fmla="*/ 1156017 h 3302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17900" h="3302907">
                <a:moveTo>
                  <a:pt x="1371265" y="3302907"/>
                </a:moveTo>
                <a:lnTo>
                  <a:pt x="1" y="1651454"/>
                </a:lnTo>
                <a:lnTo>
                  <a:pt x="1371265" y="0"/>
                </a:lnTo>
                <a:lnTo>
                  <a:pt x="1371265" y="825727"/>
                </a:lnTo>
                <a:lnTo>
                  <a:pt x="3917899" y="825727"/>
                </a:lnTo>
                <a:lnTo>
                  <a:pt x="3917899" y="2477180"/>
                </a:lnTo>
                <a:lnTo>
                  <a:pt x="1371265" y="2477180"/>
                </a:lnTo>
                <a:lnTo>
                  <a:pt x="1371265" y="3302907"/>
                </a:lnTo>
                <a:close/>
              </a:path>
            </a:pathLst>
          </a:custGeom>
          <a:solidFill>
            <a:srgbClr val="FD740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34042" tIns="1235507" rIns="256032" bIns="1235508" numCol="1" spcCol="1270" anchor="ctr" anchorCtr="0">
            <a:noAutofit/>
          </a:bodyPr>
          <a:lstStyle/>
          <a:p>
            <a:pPr lvl="0" algn="ctr" defTabSz="16002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3600" b="1" kern="1200" dirty="0" smtClean="0"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마음공부</a:t>
            </a:r>
            <a:r>
              <a:rPr lang="en-US" altLang="ko-KR" sz="3600" b="1" kern="1200" dirty="0" smtClean="0"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/>
            </a:r>
            <a:br>
              <a:rPr lang="en-US" altLang="ko-KR" sz="3600" b="1" kern="1200" dirty="0" smtClean="0">
                <a:latin typeface="한둥근체 돋움" panose="020B0503000000000000" pitchFamily="50" charset="-127"/>
                <a:ea typeface="한둥근체 돋움" panose="020B0503000000000000" pitchFamily="50" charset="-127"/>
              </a:rPr>
            </a:br>
            <a:r>
              <a:rPr lang="ko-KR" altLang="en-US" sz="3600" b="1" kern="1200" dirty="0" smtClean="0"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도량</a:t>
            </a:r>
            <a:endParaRPr lang="ko-KR" altLang="en-US" sz="3600" b="1" kern="1200" dirty="0"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</p:txBody>
      </p:sp>
      <p:sp>
        <p:nvSpPr>
          <p:cNvPr id="7" name="자유형 6"/>
          <p:cNvSpPr/>
          <p:nvPr/>
        </p:nvSpPr>
        <p:spPr>
          <a:xfrm>
            <a:off x="5148064" y="1904230"/>
            <a:ext cx="3158886" cy="3917901"/>
          </a:xfrm>
          <a:custGeom>
            <a:avLst/>
            <a:gdLst>
              <a:gd name="connsiteX0" fmla="*/ 0 w 3917900"/>
              <a:gd name="connsiteY0" fmla="*/ 1105610 h 3158885"/>
              <a:gd name="connsiteX1" fmla="*/ 1958950 w 3917900"/>
              <a:gd name="connsiteY1" fmla="*/ 0 h 3158885"/>
              <a:gd name="connsiteX2" fmla="*/ 3917900 w 3917900"/>
              <a:gd name="connsiteY2" fmla="*/ 1105610 h 3158885"/>
              <a:gd name="connsiteX3" fmla="*/ 2938425 w 3917900"/>
              <a:gd name="connsiteY3" fmla="*/ 1105610 h 3158885"/>
              <a:gd name="connsiteX4" fmla="*/ 2938425 w 3917900"/>
              <a:gd name="connsiteY4" fmla="*/ 3158885 h 3158885"/>
              <a:gd name="connsiteX5" fmla="*/ 979475 w 3917900"/>
              <a:gd name="connsiteY5" fmla="*/ 3158885 h 3158885"/>
              <a:gd name="connsiteX6" fmla="*/ 979475 w 3917900"/>
              <a:gd name="connsiteY6" fmla="*/ 1105610 h 3158885"/>
              <a:gd name="connsiteX7" fmla="*/ 0 w 3917900"/>
              <a:gd name="connsiteY7" fmla="*/ 1105610 h 3158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17900" h="3158885">
                <a:moveTo>
                  <a:pt x="2546635" y="0"/>
                </a:moveTo>
                <a:lnTo>
                  <a:pt x="3917899" y="1579443"/>
                </a:lnTo>
                <a:lnTo>
                  <a:pt x="2546635" y="3158885"/>
                </a:lnTo>
                <a:lnTo>
                  <a:pt x="2546635" y="2369164"/>
                </a:lnTo>
                <a:lnTo>
                  <a:pt x="1" y="2369164"/>
                </a:lnTo>
                <a:lnTo>
                  <a:pt x="1" y="789721"/>
                </a:lnTo>
                <a:lnTo>
                  <a:pt x="2546635" y="789721"/>
                </a:lnTo>
                <a:lnTo>
                  <a:pt x="2546635" y="0"/>
                </a:lnTo>
                <a:close/>
              </a:path>
            </a:pathLst>
          </a:custGeom>
          <a:solidFill>
            <a:srgbClr val="9966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6033" tIns="1235508" rIns="808837" bIns="1235507" numCol="1" spcCol="1270" anchor="ctr" anchorCtr="0">
            <a:noAutofit/>
          </a:bodyPr>
          <a:lstStyle/>
          <a:p>
            <a:pPr lvl="0" algn="ctr" defTabSz="16002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3600" b="1" kern="1200" dirty="0" smtClean="0">
                <a:latin typeface="한둥근체 돋움" panose="020B0503000000000000" pitchFamily="50" charset="-127"/>
                <a:ea typeface="한둥근체 돋움" panose="020B0503000000000000" pitchFamily="50" charset="-127"/>
              </a:rPr>
              <a:t>보은봉공일터</a:t>
            </a:r>
            <a:endParaRPr lang="ko-KR" altLang="en-US" sz="3600" b="1" kern="1200" dirty="0">
              <a:latin typeface="한둥근체 돋움" panose="020B0503000000000000" pitchFamily="50" charset="-127"/>
              <a:ea typeface="한둥근체 돋움" panose="020B0503000000000000" pitchFamily="50" charset="-127"/>
            </a:endParaRPr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457200" y="274638"/>
            <a:ext cx="699512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한둥근체 바탕" panose="02020503000000000000" pitchFamily="18" charset="-127"/>
                <a:ea typeface="한둥근체 바탕" panose="02020503000000000000" pitchFamily="18" charset="-127"/>
                <a:cs typeface="+mj-cs"/>
              </a:defRPr>
            </a:lvl1pPr>
          </a:lstStyle>
          <a:p>
            <a:r>
              <a:rPr lang="ko-KR" altLang="en-US" sz="4000" b="1" dirty="0">
                <a:solidFill>
                  <a:srgbClr val="002060"/>
                </a:solidFill>
                <a:latin typeface="MD솔체" panose="02020603020101020101" pitchFamily="18" charset="-127"/>
                <a:ea typeface="맑은 고딕" panose="020B0503020000020004" pitchFamily="50" charset="-127"/>
              </a:rPr>
              <a:t>교화단과 마음공부</a:t>
            </a:r>
            <a:r>
              <a:rPr lang="en-US" altLang="ko-KR" sz="4000" b="1" dirty="0">
                <a:solidFill>
                  <a:srgbClr val="002060"/>
                </a:solidFill>
                <a:latin typeface="MD솔체" panose="02020603020101020101" pitchFamily="18" charset="-127"/>
                <a:ea typeface="맑은 고딕" panose="020B0503020000020004" pitchFamily="50" charset="-127"/>
              </a:rPr>
              <a:t>, </a:t>
            </a:r>
            <a:r>
              <a:rPr lang="ko-KR" altLang="en-US" sz="4000" b="1" dirty="0">
                <a:solidFill>
                  <a:srgbClr val="002060"/>
                </a:solidFill>
                <a:latin typeface="MD솔체" panose="02020603020101020101" pitchFamily="18" charset="-127"/>
                <a:ea typeface="맑은 고딕" panose="020B0503020000020004" pitchFamily="50" charset="-127"/>
              </a:rPr>
              <a:t>보은봉공</a:t>
            </a:r>
            <a:endParaRPr lang="en-US" altLang="ko-KR" sz="4000" b="1" dirty="0">
              <a:solidFill>
                <a:srgbClr val="002060"/>
              </a:solidFill>
              <a:latin typeface="MD솔체" panose="02020603020101020101" pitchFamily="18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388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ko-KR" dirty="0" smtClean="0"/>
          </a:p>
          <a:p>
            <a:r>
              <a:rPr lang="ko-KR" altLang="en-US" dirty="0"/>
              <a:t>정기훈련은 ‘서로서로 훈련</a:t>
            </a:r>
            <a:r>
              <a:rPr lang="ko-KR" altLang="en-US" dirty="0" smtClean="0"/>
              <a:t>’</a:t>
            </a:r>
            <a:endParaRPr lang="en-US" altLang="ko-KR" dirty="0" smtClean="0"/>
          </a:p>
          <a:p>
            <a:endParaRPr lang="en-US" altLang="ko-KR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dirty="0"/>
              <a:t>“</a:t>
            </a:r>
            <a:r>
              <a:rPr lang="ko-KR" altLang="en-US" dirty="0" err="1"/>
              <a:t>공부인에게</a:t>
            </a:r>
            <a:r>
              <a:rPr lang="ko-KR" altLang="en-US" dirty="0"/>
              <a:t> 정기로 법의 훈련을 받게 하기 위하여”</a:t>
            </a:r>
          </a:p>
          <a:p>
            <a:endParaRPr lang="en-US" altLang="ko-KR" dirty="0"/>
          </a:p>
          <a:p>
            <a:r>
              <a:rPr lang="ko-KR" altLang="en-US" dirty="0" err="1"/>
              <a:t>상시훈련은</a:t>
            </a:r>
            <a:r>
              <a:rPr lang="ko-KR" altLang="en-US" dirty="0"/>
              <a:t> ‘스스로 훈련</a:t>
            </a:r>
            <a:r>
              <a:rPr lang="ko-KR" altLang="en-US" dirty="0" smtClean="0"/>
              <a:t>’</a:t>
            </a:r>
            <a:endParaRPr lang="en-US" altLang="ko-KR" dirty="0" smtClean="0"/>
          </a:p>
          <a:p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dirty="0"/>
              <a:t>“</a:t>
            </a:r>
            <a:r>
              <a:rPr lang="ko-KR" altLang="en-US" dirty="0" err="1"/>
              <a:t>공부인에게</a:t>
            </a:r>
            <a:r>
              <a:rPr lang="ko-KR" altLang="en-US" dirty="0"/>
              <a:t> 상시로 수행을 훈련시키기 위하여”</a:t>
            </a:r>
          </a:p>
          <a:p>
            <a:endParaRPr lang="ko-KR" altLang="en-US" dirty="0"/>
          </a:p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/>
          </a:bodyPr>
          <a:lstStyle/>
          <a:p>
            <a:pPr fontAlgn="base"/>
            <a:r>
              <a:rPr lang="ko-KR" altLang="en-US" sz="3600" dirty="0">
                <a:effectLst/>
              </a:rPr>
              <a:t>원불교 교화의 </a:t>
            </a:r>
            <a:r>
              <a:rPr lang="ko-KR" altLang="en-US" sz="3600" dirty="0" smtClean="0">
                <a:effectLst/>
              </a:rPr>
              <a:t>핵심</a:t>
            </a:r>
            <a:r>
              <a:rPr lang="en-US" altLang="ko-KR" sz="3600" dirty="0" smtClean="0">
                <a:effectLst/>
              </a:rPr>
              <a:t>: </a:t>
            </a:r>
            <a:r>
              <a:rPr lang="ko-KR" altLang="en-US" sz="3600" dirty="0" smtClean="0">
                <a:effectLst/>
              </a:rPr>
              <a:t>훈련</a:t>
            </a:r>
            <a:endParaRPr lang="ko-KR" altLang="en-US" sz="3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8254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>
              <a:buFont typeface="Wingdings" panose="05000000000000000000" pitchFamily="2" charset="2"/>
              <a:buChar char="Ø"/>
            </a:pPr>
            <a:r>
              <a:rPr lang="ko-KR" altLang="en-US" dirty="0" err="1" smtClean="0"/>
              <a:t>정기훈련법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r>
              <a:rPr lang="ko-KR" altLang="en-US" dirty="0"/>
              <a:t>정할 때</a:t>
            </a:r>
            <a:r>
              <a:rPr lang="en-US" altLang="ko-KR" dirty="0"/>
              <a:t>[</a:t>
            </a:r>
            <a:r>
              <a:rPr lang="ko-KR" altLang="en-US" dirty="0"/>
              <a:t>靜時</a:t>
            </a:r>
            <a:r>
              <a:rPr lang="en-US" altLang="ko-KR" dirty="0"/>
              <a:t>] </a:t>
            </a:r>
            <a:r>
              <a:rPr lang="ko-KR" altLang="en-US" dirty="0"/>
              <a:t>공부로서 수양･연구를 주체 삼아 상시 공부의 자료를 준비하는 </a:t>
            </a:r>
            <a:r>
              <a:rPr lang="ko-KR" altLang="en-US" dirty="0" err="1" smtClean="0"/>
              <a:t>공부법</a:t>
            </a:r>
            <a:endParaRPr lang="en-US" altLang="ko-KR" dirty="0" smtClean="0"/>
          </a:p>
          <a:p>
            <a:pPr fontAlgn="base">
              <a:buFont typeface="Wingdings" panose="05000000000000000000" pitchFamily="2" charset="2"/>
              <a:buChar char="Ø"/>
            </a:pPr>
            <a:endParaRPr lang="en-US" altLang="ko-KR" dirty="0" smtClean="0"/>
          </a:p>
          <a:p>
            <a:pPr fontAlgn="base">
              <a:buFont typeface="Wingdings" panose="05000000000000000000" pitchFamily="2" charset="2"/>
              <a:buChar char="Ø"/>
            </a:pPr>
            <a:r>
              <a:rPr lang="ko-KR" altLang="en-US" dirty="0" err="1" smtClean="0"/>
              <a:t>상시훈련법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r>
              <a:rPr lang="ko-KR" altLang="en-US" dirty="0"/>
              <a:t>동할 때</a:t>
            </a:r>
            <a:r>
              <a:rPr lang="en-US" altLang="ko-KR" dirty="0"/>
              <a:t>[</a:t>
            </a:r>
            <a:r>
              <a:rPr lang="ko-KR" altLang="en-US" dirty="0"/>
              <a:t>動時</a:t>
            </a:r>
            <a:r>
              <a:rPr lang="en-US" altLang="ko-KR" dirty="0"/>
              <a:t>] </a:t>
            </a:r>
            <a:r>
              <a:rPr lang="ko-KR" altLang="en-US" dirty="0"/>
              <a:t>공부로서 작업취사를 주체 삼아 정기 공부의 자료를 준비하는 </a:t>
            </a:r>
            <a:r>
              <a:rPr lang="ko-KR" altLang="en-US" dirty="0" err="1" smtClean="0"/>
              <a:t>공부법</a:t>
            </a:r>
            <a:endParaRPr lang="en-US" altLang="ko-KR" dirty="0" smtClean="0"/>
          </a:p>
          <a:p>
            <a:pPr marL="109728" indent="0" fontAlgn="base">
              <a:buNone/>
            </a:pPr>
            <a:r>
              <a:rPr lang="en-US" altLang="ko-KR" dirty="0" smtClean="0"/>
              <a:t> </a:t>
            </a:r>
          </a:p>
          <a:p>
            <a:pPr fontAlgn="base">
              <a:buFont typeface="Wingdings" panose="05000000000000000000" pitchFamily="2" charset="2"/>
              <a:buChar char="Ø"/>
            </a:pPr>
            <a:r>
              <a:rPr lang="ko-KR" altLang="en-US" dirty="0" smtClean="0"/>
              <a:t>이 </a:t>
            </a:r>
            <a:r>
              <a:rPr lang="ko-KR" altLang="en-US" dirty="0"/>
              <a:t>두 </a:t>
            </a:r>
            <a:r>
              <a:rPr lang="ko-KR" altLang="en-US" dirty="0" err="1"/>
              <a:t>훈련법은</a:t>
            </a:r>
            <a:r>
              <a:rPr lang="ko-KR" altLang="en-US" dirty="0"/>
              <a:t> 서로서로 도움이 되고 바탕이 되어 재세 출세의 </a:t>
            </a:r>
            <a:r>
              <a:rPr lang="ko-KR" altLang="en-US" dirty="0" err="1"/>
              <a:t>공부인에게</a:t>
            </a:r>
            <a:r>
              <a:rPr lang="ko-KR" altLang="en-US" dirty="0"/>
              <a:t> 일분 일각도 공부를 떠나지 않게 하는 </a:t>
            </a:r>
            <a:r>
              <a:rPr lang="ko-KR" altLang="en-US" dirty="0" smtClean="0"/>
              <a:t>길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20080"/>
          </a:xfrm>
        </p:spPr>
        <p:txBody>
          <a:bodyPr>
            <a:normAutofit/>
          </a:bodyPr>
          <a:lstStyle/>
          <a:p>
            <a:r>
              <a:rPr lang="ko-KR" altLang="en-US" sz="3600" dirty="0" smtClean="0"/>
              <a:t>정기훈련과 </a:t>
            </a:r>
            <a:r>
              <a:rPr lang="ko-KR" altLang="en-US" sz="3600" dirty="0" err="1" smtClean="0"/>
              <a:t>상시훈련의</a:t>
            </a:r>
            <a:r>
              <a:rPr lang="ko-KR" altLang="en-US" sz="3600" dirty="0" smtClean="0"/>
              <a:t> 관계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51341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>
              <a:buFont typeface="Wingdings" panose="05000000000000000000" pitchFamily="2" charset="2"/>
              <a:buChar char="Ø"/>
            </a:pPr>
            <a:r>
              <a:rPr lang="en-US" altLang="ko-KR" dirty="0" smtClean="0"/>
              <a:t>1</a:t>
            </a:r>
            <a:r>
              <a:rPr lang="ko-KR" altLang="en-US" dirty="0" smtClean="0"/>
              <a:t>조</a:t>
            </a:r>
            <a:r>
              <a:rPr lang="en-US" altLang="ko-KR" dirty="0" smtClean="0"/>
              <a:t>: ‘</a:t>
            </a:r>
            <a:r>
              <a:rPr lang="ko-KR" altLang="en-US" dirty="0" err="1" smtClean="0"/>
              <a:t>상시응용</a:t>
            </a:r>
            <a:r>
              <a:rPr lang="ko-KR" altLang="en-US" dirty="0" smtClean="0"/>
              <a:t> </a:t>
            </a:r>
            <a:r>
              <a:rPr lang="ko-KR" altLang="en-US" dirty="0"/>
              <a:t>주의사항으로 공부하는 중 어느 때든지 교당에 오고 </a:t>
            </a:r>
            <a:r>
              <a:rPr lang="ko-KR" altLang="en-US" dirty="0" smtClean="0"/>
              <a:t>보면</a:t>
            </a:r>
            <a:r>
              <a:rPr lang="en-US" altLang="ko-KR" dirty="0" smtClean="0"/>
              <a:t>’, </a:t>
            </a:r>
          </a:p>
          <a:p>
            <a:pPr fontAlgn="base">
              <a:buFont typeface="Wingdings" panose="05000000000000000000" pitchFamily="2" charset="2"/>
              <a:buChar char="Ø"/>
            </a:pPr>
            <a:r>
              <a:rPr lang="en-US" altLang="ko-KR" dirty="0" smtClean="0"/>
              <a:t>2</a:t>
            </a:r>
            <a:r>
              <a:rPr lang="ko-KR" altLang="en-US" dirty="0" smtClean="0"/>
              <a:t>조</a:t>
            </a:r>
            <a:r>
              <a:rPr lang="en-US" altLang="ko-KR" dirty="0" smtClean="0"/>
              <a:t>: ‘</a:t>
            </a:r>
            <a:r>
              <a:rPr lang="ko-KR" altLang="en-US" dirty="0"/>
              <a:t>어떠한 사항에 감각된 일이 있고 </a:t>
            </a:r>
            <a:r>
              <a:rPr lang="ko-KR" altLang="en-US" dirty="0" smtClean="0"/>
              <a:t>보면</a:t>
            </a:r>
            <a:r>
              <a:rPr lang="en-US" altLang="ko-KR" dirty="0" smtClean="0"/>
              <a:t>’, </a:t>
            </a:r>
          </a:p>
          <a:p>
            <a:pPr fontAlgn="base">
              <a:buFont typeface="Wingdings" panose="05000000000000000000" pitchFamily="2" charset="2"/>
              <a:buChar char="Ø"/>
            </a:pPr>
            <a:r>
              <a:rPr lang="en-US" altLang="ko-KR" dirty="0" smtClean="0"/>
              <a:t>3</a:t>
            </a:r>
            <a:r>
              <a:rPr lang="ko-KR" altLang="en-US" dirty="0" smtClean="0"/>
              <a:t>조</a:t>
            </a:r>
            <a:r>
              <a:rPr lang="en-US" altLang="ko-KR" dirty="0" smtClean="0"/>
              <a:t>: ‘</a:t>
            </a:r>
            <a:r>
              <a:rPr lang="ko-KR" altLang="en-US" dirty="0"/>
              <a:t>어떠한 사항에 특별히 </a:t>
            </a:r>
            <a:r>
              <a:rPr lang="ko-KR" altLang="en-US" dirty="0" smtClean="0"/>
              <a:t>의심 나는 </a:t>
            </a:r>
            <a:r>
              <a:rPr lang="ko-KR" altLang="en-US" dirty="0"/>
              <a:t>일이 있고 </a:t>
            </a:r>
            <a:r>
              <a:rPr lang="ko-KR" altLang="en-US" dirty="0" smtClean="0"/>
              <a:t>보면</a:t>
            </a:r>
            <a:r>
              <a:rPr lang="en-US" altLang="ko-KR" dirty="0" smtClean="0"/>
              <a:t>’</a:t>
            </a:r>
          </a:p>
          <a:p>
            <a:pPr fontAlgn="base">
              <a:buFont typeface="Wingdings" panose="05000000000000000000" pitchFamily="2" charset="2"/>
              <a:buChar char="Ø"/>
            </a:pPr>
            <a:endParaRPr lang="en-US" altLang="ko-KR" dirty="0"/>
          </a:p>
          <a:p>
            <a:pPr fontAlgn="base">
              <a:buFont typeface="Wingdings" panose="05000000000000000000" pitchFamily="2" charset="2"/>
              <a:buChar char="u"/>
            </a:pPr>
            <a:r>
              <a:rPr lang="ko-KR" altLang="en-US" dirty="0" err="1" smtClean="0"/>
              <a:t>상시훈련법으로</a:t>
            </a:r>
            <a:r>
              <a:rPr lang="ko-KR" altLang="en-US" dirty="0" smtClean="0"/>
              <a:t> 공부하던 </a:t>
            </a:r>
            <a:r>
              <a:rPr lang="ko-KR" altLang="en-US" dirty="0" err="1"/>
              <a:t>공부인이</a:t>
            </a:r>
            <a:r>
              <a:rPr lang="ko-KR" altLang="en-US" dirty="0"/>
              <a:t> 수시로 자신의 공부 정도를 </a:t>
            </a:r>
            <a:r>
              <a:rPr lang="ko-KR" altLang="en-US" dirty="0" err="1"/>
              <a:t>지도인을</a:t>
            </a:r>
            <a:r>
              <a:rPr lang="ko-KR" altLang="en-US" dirty="0"/>
              <a:t> 통해 </a:t>
            </a:r>
            <a:r>
              <a:rPr lang="ko-KR" altLang="en-US" dirty="0" smtClean="0"/>
              <a:t>점검 받도록</a:t>
            </a:r>
            <a:r>
              <a:rPr lang="en-US" altLang="ko-KR" dirty="0" smtClean="0"/>
              <a:t> </a:t>
            </a:r>
            <a:endParaRPr lang="ko-KR" altLang="en-US" dirty="0"/>
          </a:p>
          <a:p>
            <a:pPr fontAlgn="base">
              <a:buFont typeface="Wingdings" panose="05000000000000000000" pitchFamily="2" charset="2"/>
              <a:buChar char="Ø"/>
            </a:pP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ko-KR" altLang="en-US" sz="3600" dirty="0" err="1" smtClean="0"/>
              <a:t>교당내왕시</a:t>
            </a:r>
            <a:r>
              <a:rPr lang="ko-KR" altLang="en-US" sz="3600" dirty="0" smtClean="0"/>
              <a:t> 주의사항</a:t>
            </a:r>
            <a:r>
              <a:rPr lang="en-US" altLang="ko-KR" sz="3600" dirty="0" smtClean="0"/>
              <a:t>(1)</a:t>
            </a:r>
            <a:endParaRPr lang="ko-KR" altLang="en-US" sz="3600" dirty="0">
              <a:effectLst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406730" y="3244334"/>
            <a:ext cx="330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dirty="0"/>
              <a:t>·</a:t>
            </a:r>
          </a:p>
        </p:txBody>
      </p:sp>
    </p:spTree>
    <p:extLst>
      <p:ext uri="{BB962C8B-B14F-4D97-AF65-F5344CB8AC3E}">
        <p14:creationId xmlns:p14="http://schemas.microsoft.com/office/powerpoint/2010/main" val="411710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>
              <a:buFont typeface="Wingdings" panose="05000000000000000000" pitchFamily="2" charset="2"/>
              <a:buChar char="Ø"/>
            </a:pPr>
            <a:r>
              <a:rPr lang="en-US" altLang="ko-KR" dirty="0" smtClean="0"/>
              <a:t>4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선원에 </a:t>
            </a:r>
            <a:r>
              <a:rPr lang="ko-KR" altLang="en-US" dirty="0"/>
              <a:t>입선하여 전문 </a:t>
            </a:r>
            <a:r>
              <a:rPr lang="ko-KR" altLang="en-US" dirty="0" smtClean="0"/>
              <a:t>공부하기</a:t>
            </a:r>
            <a:r>
              <a:rPr lang="en-US" altLang="ko-KR" dirty="0" smtClean="0"/>
              <a:t>’</a:t>
            </a:r>
          </a:p>
          <a:p>
            <a:pPr fontAlgn="base">
              <a:buFont typeface="Wingdings" panose="05000000000000000000" pitchFamily="2" charset="2"/>
              <a:buChar char="Ø"/>
            </a:pPr>
            <a:r>
              <a:rPr lang="en-US" altLang="ko-KR" dirty="0" smtClean="0"/>
              <a:t>5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교당에 </a:t>
            </a:r>
            <a:r>
              <a:rPr lang="ko-KR" altLang="en-US" dirty="0"/>
              <a:t>와서 공부에만 </a:t>
            </a:r>
            <a:r>
              <a:rPr lang="ko-KR" altLang="en-US" dirty="0" smtClean="0"/>
              <a:t>전심하기</a:t>
            </a:r>
            <a:r>
              <a:rPr lang="en-US" altLang="ko-KR" dirty="0" smtClean="0"/>
              <a:t>’</a:t>
            </a:r>
          </a:p>
          <a:p>
            <a:pPr fontAlgn="base"/>
            <a:endParaRPr lang="en-US" altLang="ko-KR" dirty="0"/>
          </a:p>
          <a:p>
            <a:pPr fontAlgn="base">
              <a:buFont typeface="Wingdings" panose="05000000000000000000" pitchFamily="2" charset="2"/>
              <a:buChar char="u"/>
            </a:pPr>
            <a:r>
              <a:rPr lang="ko-KR" altLang="en-US" dirty="0" smtClean="0"/>
              <a:t>상시에서 </a:t>
            </a:r>
            <a:r>
              <a:rPr lang="ko-KR" altLang="en-US" dirty="0"/>
              <a:t>부족한 공부가 </a:t>
            </a:r>
            <a:r>
              <a:rPr lang="ko-KR" altLang="en-US" dirty="0" smtClean="0"/>
              <a:t>정기훈련으로</a:t>
            </a:r>
            <a:endParaRPr lang="ko-KR" altLang="en-US" dirty="0"/>
          </a:p>
          <a:p>
            <a:pPr fontAlgn="base">
              <a:buFont typeface="Wingdings" panose="05000000000000000000" pitchFamily="2" charset="2"/>
              <a:buChar char="Ø"/>
            </a:pPr>
            <a:endParaRPr lang="en-US" altLang="ko-KR" dirty="0" smtClean="0"/>
          </a:p>
          <a:p>
            <a:pPr fontAlgn="base">
              <a:buFont typeface="Wingdings" panose="05000000000000000000" pitchFamily="2" charset="2"/>
              <a:buChar char="Ø"/>
            </a:pPr>
            <a:r>
              <a:rPr lang="en-US" altLang="ko-KR" dirty="0"/>
              <a:t>6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교당에 </a:t>
            </a:r>
            <a:r>
              <a:rPr lang="ko-KR" altLang="en-US" dirty="0"/>
              <a:t>다녀갈 때에는 어떠한 감각이 되었는지 어떠한 의심이 밝아졌는지 소득 유무를 반조</a:t>
            </a:r>
            <a:r>
              <a:rPr lang="en-US" altLang="ko-KR" dirty="0"/>
              <a:t>(</a:t>
            </a:r>
            <a:r>
              <a:rPr lang="ko-KR" altLang="en-US" dirty="0"/>
              <a:t>返照</a:t>
            </a:r>
            <a:r>
              <a:rPr lang="en-US" altLang="ko-KR" dirty="0"/>
              <a:t>)</a:t>
            </a:r>
            <a:r>
              <a:rPr lang="ko-KR" altLang="en-US" dirty="0"/>
              <a:t>하여 본 후에 반드시 실생활에 </a:t>
            </a:r>
            <a:r>
              <a:rPr lang="ko-KR" altLang="en-US" dirty="0" smtClean="0"/>
              <a:t>활용하기</a:t>
            </a:r>
            <a:r>
              <a:rPr lang="en-US" altLang="ko-KR" dirty="0" smtClean="0"/>
              <a:t>’</a:t>
            </a:r>
          </a:p>
          <a:p>
            <a:pPr fontAlgn="base">
              <a:buFont typeface="Wingdings" panose="05000000000000000000" pitchFamily="2" charset="2"/>
              <a:buChar char="Ø"/>
            </a:pPr>
            <a:endParaRPr lang="en-US" altLang="ko-KR" dirty="0"/>
          </a:p>
          <a:p>
            <a:pPr fontAlgn="base">
              <a:buFont typeface="Wingdings" panose="05000000000000000000" pitchFamily="2" charset="2"/>
              <a:buChar char="u"/>
            </a:pPr>
            <a:r>
              <a:rPr lang="ko-KR" altLang="en-US" dirty="0"/>
              <a:t>교당에서 공부한 내용을 다시 </a:t>
            </a:r>
            <a:r>
              <a:rPr lang="ko-KR" altLang="en-US" dirty="0" err="1" smtClean="0"/>
              <a:t>상시훈련으로</a:t>
            </a:r>
            <a:endParaRPr lang="ko-KR" altLang="en-US" dirty="0"/>
          </a:p>
          <a:p>
            <a:pPr fontAlgn="base">
              <a:buFont typeface="Wingdings" panose="05000000000000000000" pitchFamily="2" charset="2"/>
              <a:buChar char="Ø"/>
            </a:pP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ko-KR" altLang="en-US" sz="3600" dirty="0" err="1" smtClean="0"/>
              <a:t>교당내왕시</a:t>
            </a:r>
            <a:r>
              <a:rPr lang="ko-KR" altLang="en-US" sz="3600" dirty="0" smtClean="0"/>
              <a:t> 주의사항</a:t>
            </a:r>
            <a:r>
              <a:rPr lang="en-US" altLang="ko-KR" sz="3600" dirty="0" smtClean="0"/>
              <a:t>(2)</a:t>
            </a:r>
            <a:endParaRPr lang="ko-KR" altLang="en-US" sz="3600" dirty="0">
              <a:effectLst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406730" y="3244334"/>
            <a:ext cx="330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dirty="0"/>
              <a:t>·</a:t>
            </a:r>
          </a:p>
        </p:txBody>
      </p:sp>
    </p:spTree>
    <p:extLst>
      <p:ext uri="{BB962C8B-B14F-4D97-AF65-F5344CB8AC3E}">
        <p14:creationId xmlns:p14="http://schemas.microsoft.com/office/powerpoint/2010/main" val="233129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정기</a:t>
            </a:r>
            <a:r>
              <a:rPr lang="ko-KR" altLang="en-US" dirty="0"/>
              <a:t>･상시 각각의 공부도 물론 중요하지만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동과 </a:t>
            </a:r>
            <a:r>
              <a:rPr lang="ko-KR" altLang="en-US" dirty="0"/>
              <a:t>정 두 사이에서 ‘재세･출세의 </a:t>
            </a:r>
            <a:r>
              <a:rPr lang="ko-KR" altLang="en-US" dirty="0" err="1"/>
              <a:t>공부인이</a:t>
            </a:r>
            <a:r>
              <a:rPr lang="ko-KR" altLang="en-US" dirty="0"/>
              <a:t> 일분 일각도 공부를 떠나지 않게 하는’ 역할을 담당하는 </a:t>
            </a:r>
            <a:r>
              <a:rPr lang="en-US" altLang="ko-KR" dirty="0"/>
              <a:t>｢</a:t>
            </a:r>
            <a:r>
              <a:rPr lang="ko-KR" altLang="en-US" dirty="0"/>
              <a:t>교당 </a:t>
            </a:r>
            <a:r>
              <a:rPr lang="ko-KR" altLang="en-US" dirty="0" err="1"/>
              <a:t>내왕시</a:t>
            </a:r>
            <a:r>
              <a:rPr lang="ko-KR" altLang="en-US" dirty="0"/>
              <a:t> 주의사항</a:t>
            </a:r>
            <a:r>
              <a:rPr lang="en-US" altLang="ko-KR" dirty="0"/>
              <a:t>｣</a:t>
            </a:r>
            <a:r>
              <a:rPr lang="ko-KR" altLang="en-US" dirty="0"/>
              <a:t>을 제대로 </a:t>
            </a:r>
            <a:r>
              <a:rPr lang="ko-KR" altLang="en-US" dirty="0" smtClean="0"/>
              <a:t>실현 필요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20080"/>
          </a:xfrm>
        </p:spPr>
        <p:txBody>
          <a:bodyPr>
            <a:normAutofit/>
          </a:bodyPr>
          <a:lstStyle/>
          <a:p>
            <a:r>
              <a:rPr lang="ko-KR" altLang="en-US" sz="3600" dirty="0" smtClean="0"/>
              <a:t>훈련의 </a:t>
            </a:r>
            <a:r>
              <a:rPr lang="ko-KR" altLang="en-US" sz="3600" dirty="0" smtClean="0"/>
              <a:t>활성화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9085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‘</a:t>
            </a:r>
            <a:r>
              <a:rPr lang="ko-KR" altLang="en-US" dirty="0" smtClean="0"/>
              <a:t>재가공부인 </a:t>
            </a:r>
            <a:r>
              <a:rPr lang="ko-KR" altLang="en-US" dirty="0"/>
              <a:t>응용할 때 주의사항을 </a:t>
            </a:r>
            <a:r>
              <a:rPr lang="ko-KR" altLang="en-US" dirty="0" smtClean="0"/>
              <a:t>지내나서 </a:t>
            </a:r>
            <a:r>
              <a:rPr lang="ko-KR" altLang="en-US" dirty="0"/>
              <a:t>하시든지 </a:t>
            </a:r>
            <a:r>
              <a:rPr lang="ko-KR" altLang="en-US" dirty="0" err="1"/>
              <a:t>교무부에</a:t>
            </a:r>
            <a:r>
              <a:rPr lang="ko-KR" altLang="en-US" dirty="0"/>
              <a:t> 오고 보면 그 사항에 경과한 일을 일일이 </a:t>
            </a:r>
            <a:r>
              <a:rPr lang="ko-KR" altLang="en-US" dirty="0" smtClean="0"/>
              <a:t>문답하기</a:t>
            </a:r>
            <a:r>
              <a:rPr lang="en-US" altLang="ko-KR" dirty="0" smtClean="0"/>
              <a:t>’,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‘</a:t>
            </a:r>
            <a:r>
              <a:rPr lang="ko-KR" altLang="en-US" dirty="0"/>
              <a:t>어떠한 사항에 감각된 일이 있고 보면 그 감각된 사유를 별지에 </a:t>
            </a:r>
            <a:r>
              <a:rPr lang="ko-KR" altLang="en-US" dirty="0" err="1"/>
              <a:t>등서하여</a:t>
            </a:r>
            <a:r>
              <a:rPr lang="ko-KR" altLang="en-US" dirty="0"/>
              <a:t> </a:t>
            </a:r>
            <a:r>
              <a:rPr lang="ko-KR" altLang="en-US" dirty="0" err="1"/>
              <a:t>교무부에</a:t>
            </a:r>
            <a:r>
              <a:rPr lang="ko-KR" altLang="en-US" dirty="0"/>
              <a:t> 허가 </a:t>
            </a:r>
            <a:r>
              <a:rPr lang="ko-KR" altLang="en-US" dirty="0" smtClean="0"/>
              <a:t>얻기</a:t>
            </a:r>
            <a:r>
              <a:rPr lang="en-US" altLang="ko-KR" dirty="0" smtClean="0"/>
              <a:t>’,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‘</a:t>
            </a:r>
            <a:r>
              <a:rPr lang="ko-KR" altLang="en-US" dirty="0"/>
              <a:t>어떠한 사항에 대하야 특별히 </a:t>
            </a:r>
            <a:r>
              <a:rPr lang="ko-KR" altLang="en-US" dirty="0" err="1" smtClean="0"/>
              <a:t>의심나는</a:t>
            </a:r>
            <a:r>
              <a:rPr lang="ko-KR" altLang="en-US" dirty="0" smtClean="0"/>
              <a:t> </a:t>
            </a:r>
            <a:r>
              <a:rPr lang="ko-KR" altLang="en-US" dirty="0"/>
              <a:t>일이 잇고 보면 그 의심된 사유를 별지에 </a:t>
            </a:r>
            <a:r>
              <a:rPr lang="ko-KR" altLang="en-US" dirty="0" err="1" smtClean="0"/>
              <a:t>등서하여</a:t>
            </a:r>
            <a:r>
              <a:rPr lang="ko-KR" altLang="en-US" dirty="0" smtClean="0"/>
              <a:t> </a:t>
            </a:r>
            <a:r>
              <a:rPr lang="ko-KR" altLang="en-US" dirty="0"/>
              <a:t>교무부의 양해 </a:t>
            </a:r>
            <a:r>
              <a:rPr lang="ko-KR" altLang="en-US" dirty="0" smtClean="0"/>
              <a:t>얻기</a:t>
            </a:r>
            <a:r>
              <a:rPr lang="ko-KR" altLang="en-US" dirty="0"/>
              <a:t>’를 주의하도록 하였다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err="1"/>
              <a:t>재가공부인이</a:t>
            </a:r>
            <a:r>
              <a:rPr lang="ko-KR" altLang="en-US" sz="3600" dirty="0"/>
              <a:t> </a:t>
            </a:r>
            <a:r>
              <a:rPr lang="ko-KR" altLang="en-US" sz="3600" dirty="0" err="1"/>
              <a:t>교무부에</a:t>
            </a:r>
            <a:r>
              <a:rPr lang="ko-KR" altLang="en-US" sz="3600" dirty="0"/>
              <a:t> </a:t>
            </a:r>
            <a:r>
              <a:rPr lang="ko-KR" altLang="en-US" sz="3600" dirty="0" smtClean="0"/>
              <a:t>와서 하는 </a:t>
            </a:r>
            <a:r>
              <a:rPr lang="ko-KR" altLang="en-US" sz="3600" dirty="0"/>
              <a:t>책임</a:t>
            </a:r>
          </a:p>
        </p:txBody>
      </p:sp>
    </p:spTree>
    <p:extLst>
      <p:ext uri="{BB962C8B-B14F-4D97-AF65-F5344CB8AC3E}">
        <p14:creationId xmlns:p14="http://schemas.microsoft.com/office/powerpoint/2010/main" val="314879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ko-KR" altLang="en-US" dirty="0" err="1" smtClean="0"/>
              <a:t>교무부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r>
              <a:rPr lang="ko-KR" altLang="en-US" dirty="0"/>
              <a:t>불법연구회 </a:t>
            </a:r>
            <a:r>
              <a:rPr lang="ko-KR" altLang="en-US" dirty="0" smtClean="0"/>
              <a:t>창립</a:t>
            </a:r>
            <a:r>
              <a:rPr lang="en-US" altLang="ko-KR" dirty="0" smtClean="0"/>
              <a:t>(</a:t>
            </a:r>
            <a:r>
              <a:rPr lang="ko-KR" altLang="en-US" dirty="0"/>
              <a:t>원기 </a:t>
            </a:r>
            <a:r>
              <a:rPr lang="en-US" altLang="ko-KR" dirty="0"/>
              <a:t>9</a:t>
            </a:r>
            <a:r>
              <a:rPr lang="ko-KR" altLang="en-US" dirty="0"/>
              <a:t>년</a:t>
            </a:r>
            <a:r>
              <a:rPr lang="en-US" altLang="ko-KR" dirty="0"/>
              <a:t>) 7</a:t>
            </a:r>
            <a:r>
              <a:rPr lang="ko-KR" altLang="en-US" dirty="0"/>
              <a:t>부 중 </a:t>
            </a:r>
            <a:r>
              <a:rPr lang="ko-KR" altLang="en-US" dirty="0" smtClean="0"/>
              <a:t>하나 </a:t>
            </a:r>
            <a:r>
              <a:rPr lang="ko-KR" altLang="en-US" dirty="0"/>
              <a:t>회원들의 훈련 및 단 </a:t>
            </a:r>
            <a:r>
              <a:rPr lang="ko-KR" altLang="en-US" dirty="0" smtClean="0"/>
              <a:t>활동 관련 업무 담당부서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err="1" smtClean="0"/>
              <a:t>교무부와</a:t>
            </a:r>
            <a:r>
              <a:rPr lang="ko-KR" altLang="en-US" sz="3600" dirty="0" smtClean="0"/>
              <a:t> </a:t>
            </a:r>
            <a:r>
              <a:rPr lang="ko-KR" altLang="en-US" sz="3600" dirty="0" err="1" smtClean="0"/>
              <a:t>교화단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교무와 단장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16226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3585" y="447217"/>
            <a:ext cx="7903013" cy="894535"/>
          </a:xfrm>
        </p:spPr>
        <p:txBody>
          <a:bodyPr>
            <a:noAutofit/>
          </a:bodyPr>
          <a:lstStyle/>
          <a:p>
            <a:r>
              <a:rPr lang="ko-KR" altLang="en-US" sz="3600" b="1" dirty="0" err="1" smtClean="0">
                <a:solidFill>
                  <a:srgbClr val="0070C0"/>
                </a:solidFill>
                <a:latin typeface="+mj-ea"/>
              </a:rPr>
              <a:t>교무부와</a:t>
            </a:r>
            <a:r>
              <a:rPr lang="ko-KR" altLang="en-US" sz="3600" b="1" dirty="0" smtClean="0">
                <a:solidFill>
                  <a:srgbClr val="0070C0"/>
                </a:solidFill>
                <a:latin typeface="+mj-ea"/>
              </a:rPr>
              <a:t> 단</a:t>
            </a:r>
            <a:endParaRPr lang="ko-KR" altLang="en-US" sz="3600" b="1" dirty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783585" y="1789019"/>
            <a:ext cx="7748855" cy="3205417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ko-KR" altLang="en-US" sz="2800" b="1" dirty="0" err="1" smtClean="0">
                <a:solidFill>
                  <a:srgbClr val="FF0000"/>
                </a:solidFill>
                <a:latin typeface="+mj-ea"/>
                <a:ea typeface="+mj-ea"/>
              </a:rPr>
              <a:t>교무부</a:t>
            </a:r>
            <a:r>
              <a:rPr lang="en-US" altLang="ko-KR" sz="2800" b="1" dirty="0" smtClean="0">
                <a:solidFill>
                  <a:srgbClr val="FF0000"/>
                </a:solidFill>
                <a:latin typeface="+mj-ea"/>
                <a:ea typeface="+mj-ea"/>
              </a:rPr>
              <a:t>(</a:t>
            </a:r>
            <a:r>
              <a:rPr lang="ko-KR" altLang="en-US" sz="2800" b="1" dirty="0" err="1" smtClean="0">
                <a:solidFill>
                  <a:srgbClr val="FF0000"/>
                </a:solidFill>
                <a:latin typeface="+mj-ea"/>
                <a:ea typeface="+mj-ea"/>
              </a:rPr>
              <a:t>敎務部</a:t>
            </a:r>
            <a:r>
              <a:rPr lang="en-US" altLang="ko-KR" sz="2800" b="1" dirty="0" smtClean="0">
                <a:solidFill>
                  <a:srgbClr val="FF0000"/>
                </a:solidFill>
                <a:latin typeface="+mj-ea"/>
                <a:ea typeface="+mj-ea"/>
              </a:rPr>
              <a:t>)</a:t>
            </a:r>
            <a:r>
              <a:rPr lang="ko-KR" altLang="en-US" sz="2800" b="1" dirty="0" smtClean="0">
                <a:solidFill>
                  <a:srgbClr val="FF0000"/>
                </a:solidFill>
                <a:latin typeface="+mj-ea"/>
                <a:ea typeface="+mj-ea"/>
              </a:rPr>
              <a:t>의 직무</a:t>
            </a:r>
            <a:r>
              <a:rPr lang="ko-KR" altLang="en-US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 규정</a:t>
            </a:r>
            <a:r>
              <a:rPr lang="en-US" altLang="ko-KR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 </a:t>
            </a:r>
          </a:p>
          <a:p>
            <a:pPr marL="0" indent="0">
              <a:buNone/>
            </a:pPr>
            <a:r>
              <a:rPr lang="en-US" altLang="ko-KR" sz="2800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“</a:t>
            </a:r>
            <a:r>
              <a:rPr lang="ko-KR" altLang="en-US" sz="2800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본회의 </a:t>
            </a:r>
            <a:r>
              <a:rPr lang="ko-KR" altLang="en-US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취지</a:t>
            </a:r>
            <a:r>
              <a:rPr lang="en-US" altLang="ko-KR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규약</a:t>
            </a:r>
            <a:r>
              <a:rPr lang="en-US" altLang="ko-KR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경전을 가르쳐 연습</a:t>
            </a:r>
            <a:r>
              <a:rPr lang="ko-KR" altLang="en-US" sz="2800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시키며</a:t>
            </a:r>
            <a:r>
              <a:rPr lang="ko-KR" altLang="en-US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2800" b="1" dirty="0" smtClean="0">
              <a:solidFill>
                <a:schemeClr val="accent3">
                  <a:lumMod val="75000"/>
                </a:schemeClr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sz="2800" b="1" dirty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동하</a:t>
            </a:r>
            <a:r>
              <a:rPr lang="en-US" altLang="ko-KR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6</a:t>
            </a:r>
            <a:r>
              <a:rPr lang="ko-KR" altLang="en-US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개월에 공부인의 일기를 감정</a:t>
            </a:r>
            <a:r>
              <a:rPr lang="ko-KR" altLang="en-US" sz="2800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하며</a:t>
            </a:r>
            <a:r>
              <a:rPr lang="ko-KR" altLang="en-US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2800" b="1" dirty="0" smtClean="0">
              <a:solidFill>
                <a:schemeClr val="accent3">
                  <a:lumMod val="75000"/>
                </a:schemeClr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sz="2800" b="1" dirty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연설과 산술을 가르치며 </a:t>
            </a:r>
            <a:endParaRPr lang="en-US" altLang="ko-KR" sz="2800" b="1" dirty="0" smtClean="0">
              <a:solidFill>
                <a:schemeClr val="accent3">
                  <a:lumMod val="75000"/>
                </a:schemeClr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sz="2800" b="1" dirty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28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필요한 역사를 강습</a:t>
            </a:r>
            <a:r>
              <a:rPr lang="ko-KR" altLang="en-US" sz="2800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하기로 함</a:t>
            </a:r>
            <a:r>
              <a:rPr lang="en-US" altLang="ko-KR" sz="2800" dirty="0" smtClean="0">
                <a:solidFill>
                  <a:srgbClr val="FF0000"/>
                </a:solidFill>
                <a:latin typeface="+mj-ea"/>
                <a:ea typeface="+mj-ea"/>
              </a:rPr>
              <a:t>.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  <a:ea typeface="+mj-ea"/>
              </a:rPr>
              <a:t>”</a:t>
            </a:r>
          </a:p>
          <a:p>
            <a:pPr marL="0" indent="0">
              <a:buNone/>
            </a:pPr>
            <a:r>
              <a:rPr lang="en-US" altLang="ko-KR" sz="2400" dirty="0">
                <a:solidFill>
                  <a:srgbClr val="002060"/>
                </a:solidFill>
                <a:latin typeface="+mj-ea"/>
                <a:ea typeface="+mj-ea"/>
              </a:rPr>
              <a:t> 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  <a:ea typeface="+mj-ea"/>
              </a:rPr>
              <a:t>(</a:t>
            </a:r>
            <a:r>
              <a:rPr lang="ko-KR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불법연구회규약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  <a:ea typeface="+mj-ea"/>
              </a:rPr>
              <a:t>, </a:t>
            </a:r>
            <a:r>
              <a:rPr lang="ko-KR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제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  <a:ea typeface="+mj-ea"/>
              </a:rPr>
              <a:t>1</a:t>
            </a:r>
            <a:r>
              <a:rPr lang="ko-KR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장 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ko-KR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조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  <a:ea typeface="+mj-ea"/>
              </a:rPr>
              <a:t>, 1924)</a:t>
            </a:r>
          </a:p>
        </p:txBody>
      </p:sp>
    </p:spTree>
    <p:extLst>
      <p:ext uri="{BB962C8B-B14F-4D97-AF65-F5344CB8AC3E}">
        <p14:creationId xmlns:p14="http://schemas.microsoft.com/office/powerpoint/2010/main" val="370975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52950" y="447217"/>
            <a:ext cx="8033648" cy="745446"/>
          </a:xfrm>
        </p:spPr>
        <p:txBody>
          <a:bodyPr>
            <a:noAutofit/>
          </a:bodyPr>
          <a:lstStyle/>
          <a:p>
            <a:r>
              <a:rPr lang="ko-KR" altLang="en-US" sz="3600" b="1" dirty="0" err="1" smtClean="0">
                <a:solidFill>
                  <a:srgbClr val="0070C0"/>
                </a:solidFill>
                <a:latin typeface="+mj-ea"/>
              </a:rPr>
              <a:t>교무부</a:t>
            </a:r>
            <a:r>
              <a:rPr lang="ko-KR" altLang="en-US" sz="3600" b="1" dirty="0" smtClean="0">
                <a:solidFill>
                  <a:srgbClr val="0070C0"/>
                </a:solidFill>
                <a:latin typeface="+mj-ea"/>
              </a:rPr>
              <a:t> 소관사항 </a:t>
            </a:r>
            <a:r>
              <a:rPr lang="en-US" altLang="ko-KR" sz="2800" dirty="0" smtClean="0">
                <a:solidFill>
                  <a:srgbClr val="0070C0"/>
                </a:solidFill>
                <a:latin typeface="+mj-ea"/>
              </a:rPr>
              <a:t>(</a:t>
            </a:r>
            <a:r>
              <a:rPr lang="ko-KR" altLang="en-US" sz="2800" dirty="0" smtClean="0">
                <a:solidFill>
                  <a:srgbClr val="0070C0"/>
                </a:solidFill>
                <a:latin typeface="+mj-ea"/>
              </a:rPr>
              <a:t>회규 제</a:t>
            </a:r>
            <a:r>
              <a:rPr lang="en-US" altLang="ko-KR" sz="2800" dirty="0">
                <a:solidFill>
                  <a:srgbClr val="0070C0"/>
                </a:solidFill>
                <a:latin typeface="+mj-ea"/>
              </a:rPr>
              <a:t>53</a:t>
            </a:r>
            <a:r>
              <a:rPr lang="ko-KR" altLang="en-US" sz="2800" dirty="0" smtClean="0">
                <a:solidFill>
                  <a:srgbClr val="0070C0"/>
                </a:solidFill>
                <a:latin typeface="+mj-ea"/>
              </a:rPr>
              <a:t>조</a:t>
            </a:r>
            <a:r>
              <a:rPr lang="en-US" altLang="ko-KR" sz="2800" dirty="0" smtClean="0">
                <a:solidFill>
                  <a:srgbClr val="0070C0"/>
                </a:solidFill>
                <a:latin typeface="+mj-ea"/>
              </a:rPr>
              <a:t>, 1942)</a:t>
            </a:r>
            <a:endParaRPr lang="ko-KR" altLang="en-US" sz="2800" b="1" dirty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827584" y="1416296"/>
            <a:ext cx="7859418" cy="4845398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indent="0" fontAlgn="base">
              <a:buNone/>
            </a:pPr>
            <a:r>
              <a:rPr lang="en-US" altLang="ko-KR" sz="3400" b="1" dirty="0" smtClean="0">
                <a:solidFill>
                  <a:srgbClr val="0070C0"/>
                </a:solidFill>
                <a:latin typeface="+mj-ea"/>
                <a:ea typeface="+mj-ea"/>
              </a:rPr>
              <a:t>1. </a:t>
            </a:r>
            <a:r>
              <a:rPr lang="ko-KR" altLang="en-US" sz="3400" b="1" dirty="0" smtClean="0">
                <a:solidFill>
                  <a:srgbClr val="FF0000"/>
                </a:solidFill>
                <a:latin typeface="+mj-ea"/>
                <a:ea typeface="+mj-ea"/>
              </a:rPr>
              <a:t>선원 </a:t>
            </a:r>
            <a:r>
              <a:rPr lang="ko-KR" altLang="en-US" sz="3400" b="1" dirty="0">
                <a:solidFill>
                  <a:srgbClr val="FF0000"/>
                </a:solidFill>
                <a:latin typeface="+mj-ea"/>
                <a:ea typeface="+mj-ea"/>
              </a:rPr>
              <a:t>강원 강습회 </a:t>
            </a:r>
            <a:r>
              <a:rPr lang="ko-KR" altLang="en-US" sz="3400" b="1" dirty="0" smtClean="0">
                <a:solidFill>
                  <a:srgbClr val="0070C0"/>
                </a:solidFill>
                <a:latin typeface="+mj-ea"/>
                <a:ea typeface="+mj-ea"/>
              </a:rPr>
              <a:t>및 </a:t>
            </a:r>
            <a:r>
              <a:rPr lang="ko-KR" altLang="en-US" sz="3400" b="1" dirty="0" err="1">
                <a:solidFill>
                  <a:srgbClr val="FF0000"/>
                </a:solidFill>
                <a:latin typeface="+mj-ea"/>
                <a:ea typeface="+mj-ea"/>
              </a:rPr>
              <a:t>예회</a:t>
            </a:r>
            <a:r>
              <a:rPr lang="ko-KR" altLang="en-US" sz="3400" b="1" dirty="0" err="1">
                <a:solidFill>
                  <a:srgbClr val="0070C0"/>
                </a:solidFill>
                <a:latin typeface="+mj-ea"/>
                <a:ea typeface="+mj-ea"/>
              </a:rPr>
              <a:t>에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 관한 사항</a:t>
            </a:r>
            <a:r>
              <a:rPr lang="en-US" altLang="ko-KR" sz="3400" b="1" dirty="0" smtClean="0">
                <a:solidFill>
                  <a:srgbClr val="0070C0"/>
                </a:solidFill>
                <a:latin typeface="+mj-ea"/>
                <a:ea typeface="+mj-ea"/>
              </a:rPr>
              <a:t>.</a:t>
            </a:r>
          </a:p>
          <a:p>
            <a:pPr marL="0" indent="0" fontAlgn="base">
              <a:buNone/>
            </a:pPr>
            <a:r>
              <a:rPr lang="en-US" altLang="ko-KR" sz="3400" b="1" dirty="0" smtClean="0">
                <a:solidFill>
                  <a:srgbClr val="0070C0"/>
                </a:solidFill>
                <a:latin typeface="+mj-ea"/>
                <a:ea typeface="+mj-ea"/>
              </a:rPr>
              <a:t>2</a:t>
            </a: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. </a:t>
            </a:r>
            <a:r>
              <a:rPr lang="ko-KR" altLang="en-US" sz="3400" b="1" dirty="0" err="1">
                <a:solidFill>
                  <a:srgbClr val="FF0000"/>
                </a:solidFill>
                <a:latin typeface="+mj-ea"/>
                <a:ea typeface="+mj-ea"/>
              </a:rPr>
              <a:t>교화단</a:t>
            </a:r>
            <a:r>
              <a:rPr lang="ko-KR" altLang="en-US" sz="3400" b="1" dirty="0" err="1">
                <a:solidFill>
                  <a:srgbClr val="0070C0"/>
                </a:solidFill>
                <a:latin typeface="+mj-ea"/>
                <a:ea typeface="+mj-ea"/>
              </a:rPr>
              <a:t>에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 관한 사항</a:t>
            </a: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.</a:t>
            </a:r>
            <a:endParaRPr lang="ko-KR" altLang="en-US" sz="3400" b="1" dirty="0">
              <a:solidFill>
                <a:srgbClr val="0070C0"/>
              </a:solidFill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sz="3400" b="1" dirty="0">
                <a:latin typeface="+mj-ea"/>
                <a:ea typeface="+mj-ea"/>
              </a:rPr>
              <a:t>3. </a:t>
            </a:r>
            <a:r>
              <a:rPr lang="ko-KR" altLang="en-US" sz="3400" b="1" dirty="0">
                <a:latin typeface="+mj-ea"/>
                <a:ea typeface="+mj-ea"/>
              </a:rPr>
              <a:t>전무출신자 양성에 관한 사항</a:t>
            </a:r>
            <a:r>
              <a:rPr lang="en-US" altLang="ko-KR" sz="3400" b="1" dirty="0">
                <a:latin typeface="+mj-ea"/>
                <a:ea typeface="+mj-ea"/>
              </a:rPr>
              <a:t>.</a:t>
            </a:r>
            <a:endParaRPr lang="ko-KR" altLang="en-US" sz="3400" b="1" dirty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4. </a:t>
            </a:r>
            <a:r>
              <a:rPr lang="ko-KR" altLang="en-US" sz="3400" b="1" dirty="0" smtClean="0">
                <a:solidFill>
                  <a:srgbClr val="0070C0"/>
                </a:solidFill>
                <a:latin typeface="+mj-ea"/>
                <a:ea typeface="+mj-ea"/>
              </a:rPr>
              <a:t>법계에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관한 사항</a:t>
            </a: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.</a:t>
            </a:r>
            <a:endParaRPr lang="ko-KR" altLang="en-US" sz="3400" b="1" dirty="0">
              <a:solidFill>
                <a:srgbClr val="0070C0"/>
              </a:solidFill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5.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의식에 관한 사항</a:t>
            </a: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.</a:t>
            </a:r>
            <a:endParaRPr lang="ko-KR" altLang="en-US" sz="3400" b="1" dirty="0">
              <a:solidFill>
                <a:srgbClr val="0070C0"/>
              </a:solidFill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sz="3400" b="1" dirty="0" smtClean="0">
                <a:latin typeface="+mj-ea"/>
                <a:ea typeface="+mj-ea"/>
              </a:rPr>
              <a:t>6. </a:t>
            </a:r>
            <a:r>
              <a:rPr lang="ko-KR" altLang="en-US" sz="3400" b="1" dirty="0" smtClean="0">
                <a:latin typeface="+mj-ea"/>
                <a:ea typeface="+mj-ea"/>
              </a:rPr>
              <a:t>각종 명부에 관한 사항</a:t>
            </a:r>
            <a:r>
              <a:rPr lang="en-US" altLang="ko-KR" sz="3400" b="1" dirty="0" smtClean="0">
                <a:latin typeface="+mj-ea"/>
                <a:ea typeface="+mj-ea"/>
              </a:rPr>
              <a:t>.</a:t>
            </a:r>
            <a:endParaRPr lang="ko-KR" altLang="en-US" sz="3400" b="1" dirty="0" smtClean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sz="3400" b="1" dirty="0" smtClean="0">
                <a:latin typeface="+mj-ea"/>
                <a:ea typeface="+mj-ea"/>
              </a:rPr>
              <a:t>7. </a:t>
            </a:r>
            <a:r>
              <a:rPr lang="ko-KR" altLang="en-US" sz="3400" b="1" dirty="0" smtClean="0">
                <a:latin typeface="+mj-ea"/>
                <a:ea typeface="+mj-ea"/>
              </a:rPr>
              <a:t>도서에 관한 사항</a:t>
            </a:r>
            <a:r>
              <a:rPr lang="en-US" altLang="ko-KR" sz="3400" b="1" dirty="0" smtClean="0">
                <a:latin typeface="+mj-ea"/>
                <a:ea typeface="+mj-ea"/>
              </a:rPr>
              <a:t>.</a:t>
            </a:r>
            <a:endParaRPr lang="ko-KR" altLang="en-US" sz="3400" b="1" dirty="0" smtClean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sz="3400" b="1" dirty="0" smtClean="0">
                <a:solidFill>
                  <a:srgbClr val="0070C0"/>
                </a:solidFill>
                <a:latin typeface="+mj-ea"/>
                <a:ea typeface="+mj-ea"/>
              </a:rPr>
              <a:t>8</a:t>
            </a: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. </a:t>
            </a:r>
            <a:r>
              <a:rPr lang="ko-KR" altLang="en-US" sz="3400" b="1" dirty="0" smtClean="0">
                <a:solidFill>
                  <a:srgbClr val="0070C0"/>
                </a:solidFill>
                <a:latin typeface="+mj-ea"/>
                <a:ea typeface="+mj-ea"/>
              </a:rPr>
              <a:t>경론 번역 법설 기록 및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기타일체 </a:t>
            </a:r>
            <a:r>
              <a:rPr lang="ko-KR" altLang="en-US" sz="3400" b="1" dirty="0" smtClean="0">
                <a:solidFill>
                  <a:srgbClr val="0070C0"/>
                </a:solidFill>
                <a:latin typeface="+mj-ea"/>
                <a:ea typeface="+mj-ea"/>
              </a:rPr>
              <a:t>교재 편집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사항</a:t>
            </a: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.</a:t>
            </a:r>
            <a:endParaRPr lang="ko-KR" altLang="en-US" sz="3400" b="1" dirty="0">
              <a:solidFill>
                <a:srgbClr val="0070C0"/>
              </a:solidFill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9.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예문 </a:t>
            </a:r>
            <a:r>
              <a:rPr lang="ko-KR" altLang="en-US" sz="3400" b="1" dirty="0" smtClean="0">
                <a:solidFill>
                  <a:srgbClr val="0070C0"/>
                </a:solidFill>
                <a:latin typeface="+mj-ea"/>
                <a:ea typeface="+mj-ea"/>
              </a:rPr>
              <a:t>및 역사</a:t>
            </a:r>
            <a:r>
              <a:rPr lang="en-US" altLang="ko-KR" sz="3400" b="1" dirty="0" smtClean="0">
                <a:solidFill>
                  <a:srgbClr val="0070C0"/>
                </a:solidFill>
                <a:latin typeface="+mj-ea"/>
                <a:ea typeface="+mj-ea"/>
              </a:rPr>
              <a:t>(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본회 역사 </a:t>
            </a:r>
            <a:r>
              <a:rPr lang="ko-KR" altLang="en-US" sz="3400" b="1" dirty="0" smtClean="0">
                <a:solidFill>
                  <a:srgbClr val="0070C0"/>
                </a:solidFill>
                <a:latin typeface="+mj-ea"/>
                <a:ea typeface="+mj-ea"/>
              </a:rPr>
              <a:t>급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요인 역사</a:t>
            </a: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) </a:t>
            </a:r>
            <a:r>
              <a:rPr lang="ko-KR" altLang="en-US" sz="3400" b="1" dirty="0" smtClean="0">
                <a:solidFill>
                  <a:srgbClr val="0070C0"/>
                </a:solidFill>
                <a:latin typeface="+mj-ea"/>
                <a:ea typeface="+mj-ea"/>
              </a:rPr>
              <a:t>편집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사항</a:t>
            </a: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.</a:t>
            </a:r>
            <a:endParaRPr lang="ko-KR" altLang="en-US" sz="3400" b="1" dirty="0">
              <a:solidFill>
                <a:srgbClr val="0070C0"/>
              </a:solidFill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10.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감상 </a:t>
            </a:r>
            <a:r>
              <a:rPr lang="ko-KR" altLang="en-US" sz="3400" b="1" dirty="0" smtClean="0">
                <a:solidFill>
                  <a:srgbClr val="0070C0"/>
                </a:solidFill>
                <a:latin typeface="+mj-ea"/>
                <a:ea typeface="+mj-ea"/>
              </a:rPr>
              <a:t>및 해오건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수집에 관한 사항</a:t>
            </a: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.</a:t>
            </a:r>
            <a:endParaRPr lang="ko-KR" altLang="en-US" sz="3400" b="1" dirty="0">
              <a:solidFill>
                <a:srgbClr val="0070C0"/>
              </a:solidFill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11. </a:t>
            </a:r>
            <a:r>
              <a:rPr lang="ko-KR" altLang="en-US" sz="3400" b="1" dirty="0" err="1">
                <a:solidFill>
                  <a:srgbClr val="0070C0"/>
                </a:solidFill>
                <a:latin typeface="+mj-ea"/>
                <a:ea typeface="+mj-ea"/>
              </a:rPr>
              <a:t>문목</a:t>
            </a: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,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의견 </a:t>
            </a:r>
            <a:r>
              <a:rPr lang="ko-KR" altLang="en-US" sz="3400" b="1" dirty="0" smtClean="0">
                <a:solidFill>
                  <a:srgbClr val="0070C0"/>
                </a:solidFill>
                <a:latin typeface="+mj-ea"/>
                <a:ea typeface="+mj-ea"/>
              </a:rPr>
              <a:t>및 처리건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수집에 관한 사항</a:t>
            </a: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.</a:t>
            </a:r>
            <a:endParaRPr lang="ko-KR" altLang="en-US" sz="3400" b="1" dirty="0">
              <a:solidFill>
                <a:srgbClr val="0070C0"/>
              </a:solidFill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sz="3400" b="1" dirty="0">
                <a:solidFill>
                  <a:srgbClr val="0070C0"/>
                </a:solidFill>
                <a:latin typeface="+mj-ea"/>
                <a:ea typeface="+mj-ea"/>
              </a:rPr>
              <a:t>12.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기타 </a:t>
            </a:r>
            <a:r>
              <a:rPr lang="ko-KR" altLang="en-US" sz="3400" b="1" dirty="0">
                <a:solidFill>
                  <a:srgbClr val="FF0000"/>
                </a:solidFill>
                <a:latin typeface="+mj-ea"/>
                <a:ea typeface="+mj-ea"/>
              </a:rPr>
              <a:t>포교 </a:t>
            </a:r>
            <a:r>
              <a:rPr lang="ko-KR" altLang="en-US" sz="3400" b="1" dirty="0" smtClean="0">
                <a:solidFill>
                  <a:srgbClr val="FF0000"/>
                </a:solidFill>
                <a:latin typeface="+mj-ea"/>
                <a:ea typeface="+mj-ea"/>
              </a:rPr>
              <a:t>및 </a:t>
            </a:r>
            <a:r>
              <a:rPr lang="ko-KR" altLang="en-US" sz="3400" b="1" dirty="0">
                <a:solidFill>
                  <a:srgbClr val="FF0000"/>
                </a:solidFill>
                <a:latin typeface="+mj-ea"/>
                <a:ea typeface="+mj-ea"/>
              </a:rPr>
              <a:t>교육에 관한 일체 </a:t>
            </a:r>
            <a:r>
              <a:rPr lang="ko-KR" altLang="en-US" sz="3400" b="1" dirty="0">
                <a:solidFill>
                  <a:srgbClr val="0070C0"/>
                </a:solidFill>
                <a:latin typeface="+mj-ea"/>
                <a:ea typeface="+mj-ea"/>
              </a:rPr>
              <a:t>사항</a:t>
            </a:r>
            <a:r>
              <a:rPr lang="en-US" altLang="ko-KR" sz="3400" b="1" dirty="0" smtClean="0">
                <a:solidFill>
                  <a:srgbClr val="0070C0"/>
                </a:solidFill>
                <a:latin typeface="+mj-ea"/>
                <a:ea typeface="+mj-ea"/>
              </a:rPr>
              <a:t>.</a:t>
            </a:r>
          </a:p>
          <a:p>
            <a:pPr marL="0" indent="0" fontAlgn="base">
              <a:buNone/>
            </a:pPr>
            <a:endParaRPr lang="ko-KR" altLang="en-US" sz="34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21938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왼쪽/오른쪽 화살표 8"/>
          <p:cNvSpPr/>
          <p:nvPr/>
        </p:nvSpPr>
        <p:spPr>
          <a:xfrm>
            <a:off x="195728" y="4416388"/>
            <a:ext cx="8752544" cy="57086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52950" y="447217"/>
            <a:ext cx="8164687" cy="740428"/>
          </a:xfrm>
        </p:spPr>
        <p:txBody>
          <a:bodyPr>
            <a:normAutofit/>
          </a:bodyPr>
          <a:lstStyle/>
          <a:p>
            <a:r>
              <a:rPr lang="ko-KR" altLang="en-US" sz="3600" b="1" dirty="0" smtClean="0">
                <a:solidFill>
                  <a:srgbClr val="0070C0"/>
                </a:solidFill>
                <a:latin typeface="+mj-ea"/>
              </a:rPr>
              <a:t>단</a:t>
            </a:r>
            <a:r>
              <a:rPr lang="en-US" altLang="ko-KR" sz="3600" b="1" dirty="0" smtClean="0">
                <a:solidFill>
                  <a:srgbClr val="0070C0"/>
                </a:solidFill>
                <a:latin typeface="+mj-ea"/>
              </a:rPr>
              <a:t>-</a:t>
            </a:r>
            <a:r>
              <a:rPr lang="ko-KR" altLang="en-US" sz="3600" b="1" dirty="0" err="1" smtClean="0">
                <a:solidFill>
                  <a:srgbClr val="0070C0"/>
                </a:solidFill>
                <a:latin typeface="+mj-ea"/>
              </a:rPr>
              <a:t>교무부</a:t>
            </a:r>
            <a:r>
              <a:rPr lang="en-US" altLang="ko-KR" sz="3600" b="1" dirty="0" smtClean="0">
                <a:solidFill>
                  <a:srgbClr val="0070C0"/>
                </a:solidFill>
                <a:latin typeface="+mj-ea"/>
              </a:rPr>
              <a:t>-</a:t>
            </a:r>
            <a:r>
              <a:rPr lang="ko-KR" altLang="en-US" sz="3600" b="1" dirty="0" smtClean="0">
                <a:solidFill>
                  <a:srgbClr val="0070C0"/>
                </a:solidFill>
                <a:latin typeface="+mj-ea"/>
              </a:rPr>
              <a:t>선원</a:t>
            </a:r>
            <a:endParaRPr lang="ko-KR" altLang="en-US" sz="3600" b="1" dirty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652950" y="3788745"/>
            <a:ext cx="2482065" cy="1826157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ko-KR" altLang="en-US" sz="40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단회</a:t>
            </a:r>
            <a:endParaRPr lang="en-US" altLang="ko-KR" sz="40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marL="0" indent="0" algn="ctr">
              <a:buNone/>
            </a:pPr>
            <a:r>
              <a:rPr lang="ko-KR" altLang="en-US" sz="3200" dirty="0" smtClean="0">
                <a:solidFill>
                  <a:schemeClr val="tx1"/>
                </a:solidFill>
              </a:rPr>
              <a:t>단</a:t>
            </a:r>
            <a:r>
              <a:rPr lang="en-US" altLang="ko-KR" sz="3200" dirty="0" smtClean="0">
                <a:solidFill>
                  <a:schemeClr val="tx1"/>
                </a:solidFill>
              </a:rPr>
              <a:t>(</a:t>
            </a:r>
            <a:r>
              <a:rPr lang="ko-KR" altLang="en-US" sz="3200" dirty="0" err="1" smtClean="0">
                <a:solidFill>
                  <a:schemeClr val="tx1"/>
                </a:solidFill>
              </a:rPr>
              <a:t>교화단</a:t>
            </a:r>
            <a:r>
              <a:rPr lang="en-US" altLang="ko-KR" sz="3200" dirty="0" smtClean="0">
                <a:solidFill>
                  <a:schemeClr val="tx1"/>
                </a:solidFill>
              </a:rPr>
              <a:t>)</a:t>
            </a:r>
          </a:p>
          <a:p>
            <a:pPr marL="0" indent="0" algn="ctr">
              <a:buNone/>
            </a:pPr>
            <a:r>
              <a:rPr lang="ko-KR" altLang="en-US" sz="3200" b="1" dirty="0" smtClean="0">
                <a:solidFill>
                  <a:srgbClr val="0070C0"/>
                </a:solidFill>
              </a:rPr>
              <a:t>단장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4294967295"/>
          </p:nvPr>
        </p:nvSpPr>
        <p:spPr>
          <a:xfrm>
            <a:off x="5943667" y="3788744"/>
            <a:ext cx="2597521" cy="182615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입선</a:t>
            </a:r>
            <a:endParaRPr lang="en-US" altLang="ko-KR" sz="4000" dirty="0" smtClean="0">
              <a:latin typeface="HY견고딕" pitchFamily="18" charset="-127"/>
              <a:ea typeface="HY견고딕" pitchFamily="18" charset="-127"/>
            </a:endParaRPr>
          </a:p>
          <a:p>
            <a:pPr marL="0" lvl="0" indent="0" algn="ctr">
              <a:buNone/>
            </a:pPr>
            <a:r>
              <a:rPr lang="ko-KR" altLang="en-US" sz="3200" dirty="0" smtClean="0"/>
              <a:t>선원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훈련원</a:t>
            </a:r>
            <a:r>
              <a:rPr lang="en-US" altLang="ko-KR" sz="3200" dirty="0" smtClean="0"/>
              <a:t>)</a:t>
            </a:r>
          </a:p>
          <a:p>
            <a:pPr marL="0" lvl="0" indent="0" algn="ctr">
              <a:buNone/>
            </a:pPr>
            <a:r>
              <a:rPr lang="ko-KR" altLang="en-US" sz="3200" b="1" dirty="0" smtClean="0">
                <a:solidFill>
                  <a:srgbClr val="0070C0"/>
                </a:solidFill>
              </a:rPr>
              <a:t>선원교</a:t>
            </a:r>
            <a:r>
              <a:rPr lang="ko-KR" altLang="en-US" sz="3200" b="1" dirty="0">
                <a:solidFill>
                  <a:srgbClr val="0070C0"/>
                </a:solidFill>
              </a:rPr>
              <a:t>무</a:t>
            </a:r>
            <a:endParaRPr lang="en-US" altLang="ko-KR" sz="3200" b="1" dirty="0">
              <a:solidFill>
                <a:srgbClr val="0070C0"/>
              </a:solidFill>
            </a:endParaRPr>
          </a:p>
          <a:p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2"/>
          </p:nvPr>
        </p:nvSpPr>
        <p:spPr>
          <a:xfrm>
            <a:off x="635258" y="1267207"/>
            <a:ext cx="3218249" cy="2236337"/>
          </a:xfrm>
        </p:spPr>
        <p:txBody>
          <a:bodyPr>
            <a:noAutofit/>
          </a:bodyPr>
          <a:lstStyle/>
          <a:p>
            <a:r>
              <a:rPr lang="ko-KR" altLang="en-US" sz="2800" b="1" dirty="0" smtClean="0">
                <a:latin typeface="+mn-ea"/>
              </a:rPr>
              <a:t>자율 위주</a:t>
            </a:r>
            <a:r>
              <a:rPr lang="en-US" altLang="ko-KR" sz="2800" b="1" dirty="0" smtClean="0">
                <a:latin typeface="+mn-ea"/>
              </a:rPr>
              <a:t> </a:t>
            </a:r>
          </a:p>
          <a:p>
            <a:r>
              <a:rPr lang="ko-KR" altLang="en-US" sz="2800" b="1" dirty="0" smtClean="0">
                <a:latin typeface="+mn-ea"/>
              </a:rPr>
              <a:t>수행의 훈련</a:t>
            </a:r>
            <a:endParaRPr lang="en-US" altLang="ko-KR" sz="2800" b="1" dirty="0" smtClean="0">
              <a:latin typeface="+mn-ea"/>
            </a:endParaRPr>
          </a:p>
          <a:p>
            <a:r>
              <a:rPr lang="ko-KR" altLang="en-US" sz="2800" b="1" dirty="0" smtClean="0">
                <a:latin typeface="+mn-ea"/>
              </a:rPr>
              <a:t>스스로 훈련</a:t>
            </a:r>
            <a:endParaRPr lang="en-US" altLang="ko-KR" sz="2800" b="1" dirty="0" smtClean="0">
              <a:latin typeface="+mn-ea"/>
            </a:endParaRPr>
          </a:p>
          <a:p>
            <a:r>
              <a:rPr lang="ko-KR" altLang="en-US" sz="2800" b="1" dirty="0" smtClean="0">
                <a:latin typeface="+mn-ea"/>
              </a:rPr>
              <a:t>재가공</a:t>
            </a:r>
            <a:r>
              <a:rPr lang="ko-KR" altLang="en-US" sz="2800" b="1" dirty="0">
                <a:latin typeface="+mn-ea"/>
              </a:rPr>
              <a:t>부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half" idx="4294967295"/>
          </p:nvPr>
        </p:nvSpPr>
        <p:spPr>
          <a:xfrm>
            <a:off x="5159857" y="1285843"/>
            <a:ext cx="3401225" cy="219906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r"/>
            <a:r>
              <a:rPr lang="ko-KR" altLang="en-US" sz="2800" b="1" dirty="0" smtClean="0">
                <a:latin typeface="+mn-ea"/>
              </a:rPr>
              <a:t>타율</a:t>
            </a:r>
            <a:r>
              <a:rPr lang="en-US" altLang="ko-KR" sz="2800" b="1" dirty="0" smtClean="0">
                <a:latin typeface="+mn-ea"/>
              </a:rPr>
              <a:t> </a:t>
            </a:r>
            <a:r>
              <a:rPr lang="ko-KR" altLang="en-US" sz="2800" b="1" dirty="0" smtClean="0">
                <a:latin typeface="+mn-ea"/>
              </a:rPr>
              <a:t>위주</a:t>
            </a:r>
            <a:endParaRPr lang="en-US" altLang="ko-KR" sz="2800" b="1" dirty="0" smtClean="0">
              <a:latin typeface="+mn-ea"/>
            </a:endParaRPr>
          </a:p>
          <a:p>
            <a:pPr algn="r"/>
            <a:r>
              <a:rPr lang="ko-KR" altLang="en-US" sz="2800" b="1" dirty="0" smtClean="0">
                <a:latin typeface="+mn-ea"/>
              </a:rPr>
              <a:t>법의 훈련</a:t>
            </a:r>
            <a:endParaRPr lang="en-US" altLang="ko-KR" sz="2800" b="1" dirty="0" smtClean="0">
              <a:latin typeface="+mn-ea"/>
            </a:endParaRPr>
          </a:p>
          <a:p>
            <a:pPr algn="r"/>
            <a:r>
              <a:rPr lang="en-US" altLang="ko-KR" sz="2800" b="1" dirty="0" smtClean="0">
                <a:latin typeface="+mn-ea"/>
              </a:rPr>
              <a:t> </a:t>
            </a:r>
            <a:r>
              <a:rPr lang="ko-KR" altLang="en-US" sz="2800" b="1" dirty="0" smtClean="0">
                <a:latin typeface="+mn-ea"/>
              </a:rPr>
              <a:t>서로서로훈련</a:t>
            </a:r>
            <a:endParaRPr lang="en-US" altLang="ko-KR" sz="2800" b="1" dirty="0" smtClean="0">
              <a:latin typeface="+mn-ea"/>
            </a:endParaRPr>
          </a:p>
          <a:p>
            <a:pPr algn="r"/>
            <a:r>
              <a:rPr lang="ko-KR" altLang="en-US" sz="2800" b="1" dirty="0" smtClean="0">
                <a:latin typeface="+mn-ea"/>
              </a:rPr>
              <a:t>출가공</a:t>
            </a:r>
            <a:r>
              <a:rPr lang="ko-KR" altLang="en-US" sz="2800" b="1" dirty="0">
                <a:latin typeface="+mn-ea"/>
              </a:rPr>
              <a:t>부</a:t>
            </a:r>
          </a:p>
        </p:txBody>
      </p:sp>
      <p:sp>
        <p:nvSpPr>
          <p:cNvPr id="7" name="왼쪽/오른쪽 화살표 6"/>
          <p:cNvSpPr/>
          <p:nvPr/>
        </p:nvSpPr>
        <p:spPr>
          <a:xfrm>
            <a:off x="3993338" y="1837021"/>
            <a:ext cx="1026688" cy="59635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내용 개체 틀 3"/>
          <p:cNvSpPr txBox="1">
            <a:spLocks/>
          </p:cNvSpPr>
          <p:nvPr/>
        </p:nvSpPr>
        <p:spPr>
          <a:xfrm>
            <a:off x="3330967" y="3788745"/>
            <a:ext cx="2351430" cy="18261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/>
          </a:bodyPr>
          <a:lstStyle>
            <a:lvl1pPr marL="171450" indent="-173736" algn="l" defTabSz="914400" rtl="0" eaLnBrk="1" latinLnBrk="1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Char char="•"/>
              <a:defRPr sz="2000" b="0" i="0" kern="1200" cap="none" spc="3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344488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2pPr>
            <a:lvl3pPr marL="515938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3pPr>
            <a:lvl4pPr marL="688975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4pPr>
            <a:lvl5pPr marL="860425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5pPr>
            <a:lvl6pPr marL="105156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23444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41732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60020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40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예회</a:t>
            </a:r>
            <a:endParaRPr lang="en-US" altLang="ko-KR" sz="40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marL="0" indent="0" algn="ctr">
              <a:buNone/>
            </a:pPr>
            <a:r>
              <a:rPr lang="ko-KR" altLang="en-US" sz="3200" dirty="0" err="1" smtClean="0">
                <a:solidFill>
                  <a:schemeClr val="tx1"/>
                </a:solidFill>
              </a:rPr>
              <a:t>교무부</a:t>
            </a:r>
            <a:r>
              <a:rPr lang="en-US" altLang="ko-KR" sz="3200" dirty="0" smtClean="0">
                <a:solidFill>
                  <a:schemeClr val="tx1"/>
                </a:solidFill>
              </a:rPr>
              <a:t>(</a:t>
            </a:r>
            <a:r>
              <a:rPr lang="ko-KR" altLang="en-US" sz="3200" dirty="0" smtClean="0">
                <a:solidFill>
                  <a:schemeClr val="tx1"/>
                </a:solidFill>
              </a:rPr>
              <a:t>교당</a:t>
            </a:r>
            <a:r>
              <a:rPr lang="en-US" altLang="ko-KR" sz="3200" dirty="0" smtClean="0">
                <a:solidFill>
                  <a:schemeClr val="tx1"/>
                </a:solidFill>
              </a:rPr>
              <a:t>)</a:t>
            </a:r>
            <a:endParaRPr lang="en-US" altLang="ko-KR" sz="3200" dirty="0" smtClean="0"/>
          </a:p>
          <a:p>
            <a:pPr marL="0" indent="0" algn="ctr">
              <a:buNone/>
            </a:pPr>
            <a:r>
              <a:rPr lang="ko-KR" altLang="en-US" sz="3200" b="1" dirty="0" smtClean="0">
                <a:solidFill>
                  <a:srgbClr val="0070C0"/>
                </a:solidFill>
              </a:rPr>
              <a:t>교</a:t>
            </a:r>
            <a:r>
              <a:rPr lang="ko-KR" altLang="en-US" sz="3200" b="1" dirty="0">
                <a:solidFill>
                  <a:srgbClr val="0070C0"/>
                </a:solidFill>
              </a:rPr>
              <a:t>무</a:t>
            </a:r>
            <a:endParaRPr lang="en-US" altLang="ko-KR" sz="3200" b="1" dirty="0" smtClean="0">
              <a:solidFill>
                <a:srgbClr val="0070C0"/>
              </a:solidFill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1668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 build="p" animBg="1"/>
      <p:bldP spid="4" grpId="0" build="p" animBg="1"/>
      <p:bldP spid="5" grpId="0" build="p"/>
      <p:bldP spid="6" grpId="0" build="p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1679" y="223583"/>
            <a:ext cx="8295323" cy="814973"/>
          </a:xfrm>
        </p:spPr>
        <p:txBody>
          <a:bodyPr>
            <a:normAutofit/>
          </a:bodyPr>
          <a:lstStyle/>
          <a:p>
            <a:r>
              <a:rPr lang="ko-KR" altLang="en-US" sz="3600" dirty="0" err="1" smtClean="0">
                <a:effectLst/>
                <a:latin typeface="HY견고딕" pitchFamily="18" charset="-127"/>
                <a:ea typeface="HY견고딕" pitchFamily="18" charset="-127"/>
              </a:rPr>
              <a:t>교당내왕시</a:t>
            </a:r>
            <a:r>
              <a:rPr lang="ko-KR" altLang="en-US" sz="3600" dirty="0"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3600" dirty="0" smtClean="0">
                <a:effectLst/>
                <a:latin typeface="HY견고딕" pitchFamily="18" charset="-127"/>
                <a:ea typeface="HY견고딕" pitchFamily="18" charset="-127"/>
              </a:rPr>
              <a:t>주의사항</a:t>
            </a:r>
            <a:endParaRPr lang="ko-KR" altLang="en-US" sz="3600" dirty="0"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276228" y="1789020"/>
            <a:ext cx="1487120" cy="368995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109728" indent="0">
              <a:buNone/>
            </a:pPr>
            <a:r>
              <a:rPr lang="ko-KR" altLang="en-US" sz="2400" dirty="0" smtClean="0">
                <a:solidFill>
                  <a:schemeClr val="tx1"/>
                </a:solidFill>
              </a:rPr>
              <a:t>상시</a:t>
            </a:r>
            <a:r>
              <a:rPr lang="en-US" altLang="ko-KR" sz="2400" dirty="0" smtClean="0">
                <a:solidFill>
                  <a:schemeClr val="tx1"/>
                </a:solidFill>
              </a:rPr>
              <a:t>2</a:t>
            </a:r>
            <a:r>
              <a:rPr lang="ko-KR" altLang="en-US" sz="2400" dirty="0" smtClean="0">
                <a:solidFill>
                  <a:schemeClr val="tx1"/>
                </a:solidFill>
              </a:rPr>
              <a:t>조</a:t>
            </a:r>
            <a:endParaRPr lang="en-US" altLang="ko-KR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sz="2400" dirty="0" smtClean="0">
              <a:solidFill>
                <a:schemeClr val="tx1"/>
              </a:solidFill>
            </a:endParaRPr>
          </a:p>
          <a:p>
            <a:pPr marL="109728" indent="0">
              <a:buNone/>
            </a:pPr>
            <a:r>
              <a:rPr lang="ko-KR" altLang="en-US" sz="2400" dirty="0" smtClean="0">
                <a:solidFill>
                  <a:schemeClr val="tx1"/>
                </a:solidFill>
              </a:rPr>
              <a:t>상시</a:t>
            </a:r>
            <a:r>
              <a:rPr lang="en-US" altLang="ko-KR" sz="2400" dirty="0" smtClean="0">
                <a:solidFill>
                  <a:schemeClr val="tx1"/>
                </a:solidFill>
              </a:rPr>
              <a:t>1</a:t>
            </a:r>
            <a:r>
              <a:rPr lang="ko-KR" altLang="en-US" sz="2400" dirty="0" smtClean="0">
                <a:solidFill>
                  <a:schemeClr val="tx1"/>
                </a:solidFill>
              </a:rPr>
              <a:t>조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sz="2400" dirty="0">
              <a:solidFill>
                <a:schemeClr val="tx1"/>
              </a:solidFill>
            </a:endParaRPr>
          </a:p>
          <a:p>
            <a:pPr marL="109728" indent="0">
              <a:buNone/>
            </a:pPr>
            <a:r>
              <a:rPr lang="ko-KR" altLang="en-US" sz="2400" dirty="0" smtClean="0">
                <a:solidFill>
                  <a:schemeClr val="tx1"/>
                </a:solidFill>
              </a:rPr>
              <a:t>상시</a:t>
            </a:r>
            <a:r>
              <a:rPr lang="en-US" altLang="ko-KR" sz="2400" dirty="0" smtClean="0">
                <a:solidFill>
                  <a:schemeClr val="tx1"/>
                </a:solidFill>
              </a:rPr>
              <a:t>6</a:t>
            </a:r>
            <a:r>
              <a:rPr lang="ko-KR" altLang="en-US" sz="2400" dirty="0" smtClean="0">
                <a:solidFill>
                  <a:schemeClr val="tx1"/>
                </a:solidFill>
              </a:rPr>
              <a:t>조</a:t>
            </a:r>
            <a:endParaRPr lang="en-US" altLang="ko-KR" sz="2400" dirty="0" smtClean="0">
              <a:solidFill>
                <a:schemeClr val="tx1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4294967295"/>
          </p:nvPr>
        </p:nvSpPr>
        <p:spPr>
          <a:xfrm>
            <a:off x="5355809" y="1789019"/>
            <a:ext cx="1698255" cy="43231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2800" dirty="0" err="1" smtClean="0">
                <a:solidFill>
                  <a:schemeClr val="tx1"/>
                </a:solidFill>
              </a:rPr>
              <a:t>주의조행</a:t>
            </a:r>
            <a:endParaRPr lang="en-US" altLang="ko-KR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ko-KR" altLang="en-US" sz="2800" dirty="0" err="1" smtClean="0">
                <a:solidFill>
                  <a:schemeClr val="tx1"/>
                </a:solidFill>
              </a:rPr>
              <a:t>상시일기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2"/>
          </p:nvPr>
        </p:nvSpPr>
        <p:spPr>
          <a:xfrm>
            <a:off x="276225" y="1192663"/>
            <a:ext cx="4248150" cy="521812"/>
          </a:xfrm>
        </p:spPr>
        <p:txBody>
          <a:bodyPr>
            <a:noAutofit/>
          </a:bodyPr>
          <a:lstStyle/>
          <a:p>
            <a:pPr algn="ctr"/>
            <a:r>
              <a:rPr lang="ko-KR" altLang="en-US" sz="3200" b="1" dirty="0" smtClean="0">
                <a:solidFill>
                  <a:srgbClr val="0070C0"/>
                </a:solidFill>
              </a:rPr>
              <a:t>상시</a:t>
            </a:r>
            <a:r>
              <a:rPr lang="en-US" altLang="ko-KR" sz="32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3200" b="1" dirty="0" smtClean="0">
                <a:solidFill>
                  <a:srgbClr val="0070C0"/>
                </a:solidFill>
              </a:rPr>
              <a:t>動時</a:t>
            </a:r>
            <a:r>
              <a:rPr lang="en-US" altLang="ko-KR" sz="3200" b="1" dirty="0" smtClean="0">
                <a:solidFill>
                  <a:srgbClr val="0070C0"/>
                </a:solidFill>
              </a:rPr>
              <a:t>)</a:t>
            </a:r>
            <a:endParaRPr lang="ko-KR" altLang="en-US" sz="3200" b="1" dirty="0">
              <a:solidFill>
                <a:srgbClr val="0070C0"/>
              </a:solidFill>
            </a:endParaRPr>
          </a:p>
        </p:txBody>
      </p:sp>
      <p:sp>
        <p:nvSpPr>
          <p:cNvPr id="6" name="텍스트 개체 틀 5"/>
          <p:cNvSpPr>
            <a:spLocks noGrp="1"/>
          </p:cNvSpPr>
          <p:nvPr>
            <p:ph type="body" sz="half" idx="4294967295"/>
          </p:nvPr>
        </p:nvSpPr>
        <p:spPr>
          <a:xfrm>
            <a:off x="4615815" y="1192663"/>
            <a:ext cx="4248150" cy="521812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/>
            <a:r>
              <a:rPr lang="ko-KR" altLang="en-US" sz="3200" b="1" dirty="0" smtClean="0">
                <a:solidFill>
                  <a:srgbClr val="0070C0"/>
                </a:solidFill>
              </a:rPr>
              <a:t>정기</a:t>
            </a:r>
            <a:r>
              <a:rPr lang="en-US" altLang="ko-KR" sz="32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3200" b="1" dirty="0" smtClean="0">
                <a:solidFill>
                  <a:srgbClr val="0070C0"/>
                </a:solidFill>
              </a:rPr>
              <a:t>靜時</a:t>
            </a:r>
            <a:r>
              <a:rPr lang="en-US" altLang="ko-KR" sz="3200" b="1" dirty="0" smtClean="0">
                <a:solidFill>
                  <a:srgbClr val="0070C0"/>
                </a:solidFill>
              </a:rPr>
              <a:t>)</a:t>
            </a:r>
            <a:endParaRPr lang="ko-KR" altLang="en-US" sz="3200" b="1" dirty="0">
              <a:solidFill>
                <a:srgbClr val="0070C0"/>
              </a:solidFill>
            </a:endParaRPr>
          </a:p>
        </p:txBody>
      </p:sp>
      <p:sp>
        <p:nvSpPr>
          <p:cNvPr id="7" name="내용 개체 틀 2"/>
          <p:cNvSpPr txBox="1">
            <a:spLocks/>
          </p:cNvSpPr>
          <p:nvPr/>
        </p:nvSpPr>
        <p:spPr>
          <a:xfrm>
            <a:off x="1763348" y="1789020"/>
            <a:ext cx="1728532" cy="368995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171450" indent="-173736" algn="l" defTabSz="914400" rtl="0" eaLnBrk="1" latinLnBrk="1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Char char="•"/>
              <a:defRPr sz="2000" b="0" i="0" kern="1200" cap="none" spc="3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344488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2pPr>
            <a:lvl3pPr marL="515938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3pPr>
            <a:lvl4pPr marL="688975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4pPr>
            <a:lvl5pPr marL="860425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5pPr>
            <a:lvl6pPr marL="105156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23444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41732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60020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3000" dirty="0" smtClean="0"/>
              <a:t>상시</a:t>
            </a:r>
            <a:r>
              <a:rPr lang="en-US" altLang="ko-KR" sz="3000" dirty="0" smtClean="0"/>
              <a:t>3</a:t>
            </a:r>
            <a:r>
              <a:rPr lang="ko-KR" altLang="en-US" sz="3000" dirty="0" smtClean="0"/>
              <a:t>조</a:t>
            </a:r>
            <a:endParaRPr lang="en-US" altLang="ko-KR" sz="3000" dirty="0" smtClean="0"/>
          </a:p>
          <a:p>
            <a:pPr marL="0" indent="0">
              <a:buNone/>
            </a:pPr>
            <a:r>
              <a:rPr lang="en-US" altLang="ko-KR" sz="3000" dirty="0" smtClean="0"/>
              <a:t>(</a:t>
            </a:r>
            <a:r>
              <a:rPr lang="ko-KR" altLang="en-US" sz="3000" dirty="0" smtClean="0"/>
              <a:t>경전법규</a:t>
            </a:r>
            <a:r>
              <a:rPr lang="en-US" altLang="ko-KR" sz="3000" dirty="0" smtClean="0"/>
              <a:t>)</a:t>
            </a:r>
          </a:p>
          <a:p>
            <a:r>
              <a:rPr lang="ko-KR" altLang="en-US" sz="3000" dirty="0" smtClean="0"/>
              <a:t>상시</a:t>
            </a:r>
            <a:r>
              <a:rPr lang="en-US" altLang="ko-KR" sz="3000" dirty="0" smtClean="0"/>
              <a:t>4</a:t>
            </a:r>
            <a:r>
              <a:rPr lang="ko-KR" altLang="en-US" sz="3000" dirty="0" smtClean="0"/>
              <a:t>조</a:t>
            </a:r>
            <a:endParaRPr lang="en-US" altLang="ko-KR" sz="3000" dirty="0" smtClean="0"/>
          </a:p>
          <a:p>
            <a:pPr marL="0" indent="0">
              <a:buNone/>
            </a:pPr>
            <a:r>
              <a:rPr lang="en-US" altLang="ko-KR" sz="3000" dirty="0" smtClean="0"/>
              <a:t>(</a:t>
            </a:r>
            <a:r>
              <a:rPr lang="ko-KR" altLang="en-US" sz="3000" dirty="0" err="1" smtClean="0"/>
              <a:t>의두연마</a:t>
            </a:r>
            <a:r>
              <a:rPr lang="en-US" altLang="ko-KR" sz="3000" dirty="0" smtClean="0"/>
              <a:t>)</a:t>
            </a:r>
          </a:p>
          <a:p>
            <a:endParaRPr lang="en-US" altLang="ko-KR" sz="3000" dirty="0"/>
          </a:p>
          <a:p>
            <a:r>
              <a:rPr lang="ko-KR" altLang="en-US" sz="3000" dirty="0" smtClean="0"/>
              <a:t>상시</a:t>
            </a:r>
            <a:r>
              <a:rPr lang="en-US" altLang="ko-KR" sz="3000" dirty="0" smtClean="0"/>
              <a:t>5</a:t>
            </a:r>
            <a:r>
              <a:rPr lang="ko-KR" altLang="en-US" sz="3000" dirty="0" smtClean="0"/>
              <a:t>조</a:t>
            </a:r>
            <a:endParaRPr lang="en-US" altLang="ko-KR" sz="3000" dirty="0" smtClean="0"/>
          </a:p>
          <a:p>
            <a:pPr marL="0" indent="0">
              <a:buNone/>
            </a:pPr>
            <a:r>
              <a:rPr lang="en-US" altLang="ko-KR" sz="3000" dirty="0" smtClean="0"/>
              <a:t>(</a:t>
            </a:r>
            <a:r>
              <a:rPr lang="ko-KR" altLang="en-US" sz="3000" dirty="0" smtClean="0"/>
              <a:t>염불좌선</a:t>
            </a:r>
            <a:r>
              <a:rPr lang="en-US" altLang="ko-KR" sz="3000" dirty="0" smtClean="0"/>
              <a:t>)</a:t>
            </a:r>
          </a:p>
          <a:p>
            <a:endParaRPr lang="en-US" altLang="ko-KR" sz="2800" dirty="0"/>
          </a:p>
        </p:txBody>
      </p:sp>
      <p:sp>
        <p:nvSpPr>
          <p:cNvPr id="8" name="아래쪽 화살표 7"/>
          <p:cNvSpPr/>
          <p:nvPr/>
        </p:nvSpPr>
        <p:spPr>
          <a:xfrm>
            <a:off x="768520" y="2310502"/>
            <a:ext cx="391905" cy="6712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아래쪽 화살표 8"/>
          <p:cNvSpPr/>
          <p:nvPr/>
        </p:nvSpPr>
        <p:spPr>
          <a:xfrm>
            <a:off x="768519" y="3609663"/>
            <a:ext cx="391905" cy="59635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내용 개체 틀 3"/>
          <p:cNvSpPr txBox="1">
            <a:spLocks/>
          </p:cNvSpPr>
          <p:nvPr/>
        </p:nvSpPr>
        <p:spPr>
          <a:xfrm>
            <a:off x="7054064" y="1789019"/>
            <a:ext cx="1763572" cy="432318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171450" indent="-173736" algn="l" defTabSz="914400" rtl="0" eaLnBrk="1" latinLnBrk="1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Char char="•"/>
              <a:defRPr sz="2000" b="0" i="0" kern="1200" cap="none" spc="3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344488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2pPr>
            <a:lvl3pPr marL="515938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3pPr>
            <a:lvl4pPr marL="688975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4pPr>
            <a:lvl5pPr marL="860425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5pPr>
            <a:lvl6pPr marL="105156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23444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41732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60020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800" dirty="0" smtClean="0"/>
              <a:t>염불좌선</a:t>
            </a:r>
            <a:endParaRPr lang="en-US" altLang="ko-KR" sz="2800" dirty="0" smtClean="0"/>
          </a:p>
          <a:p>
            <a:pPr marL="0" indent="0">
              <a:buNone/>
            </a:pPr>
            <a:endParaRPr lang="en-US" altLang="ko-KR" sz="2800" dirty="0" smtClean="0"/>
          </a:p>
          <a:p>
            <a:pPr marL="0" indent="0">
              <a:buNone/>
            </a:pPr>
            <a:endParaRPr lang="en-US" altLang="ko-KR" sz="2800" dirty="0" smtClean="0"/>
          </a:p>
          <a:p>
            <a:pPr marL="0" indent="0">
              <a:buNone/>
            </a:pPr>
            <a:r>
              <a:rPr lang="ko-KR" altLang="en-US" sz="2800" dirty="0" smtClean="0"/>
              <a:t>경전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ko-KR" altLang="en-US" sz="2800" dirty="0" smtClean="0"/>
              <a:t>강연회화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ko-KR" altLang="en-US" sz="2800" dirty="0" err="1" smtClean="0"/>
              <a:t>의두성리</a:t>
            </a:r>
            <a:endParaRPr lang="en-US" altLang="ko-KR" sz="2800" dirty="0" smtClean="0"/>
          </a:p>
          <a:p>
            <a:pPr marL="0" indent="0">
              <a:buNone/>
            </a:pPr>
            <a:endParaRPr lang="en-US" altLang="ko-KR" sz="2800" dirty="0" smtClean="0"/>
          </a:p>
          <a:p>
            <a:pPr marL="0" indent="0">
              <a:buNone/>
            </a:pPr>
            <a:r>
              <a:rPr lang="ko-KR" altLang="en-US" sz="2800" dirty="0" smtClean="0"/>
              <a:t>정기일기</a:t>
            </a:r>
            <a:endParaRPr lang="ko-KR" altLang="en-US" sz="2800" dirty="0"/>
          </a:p>
        </p:txBody>
      </p:sp>
      <p:sp>
        <p:nvSpPr>
          <p:cNvPr id="11" name="내용 개체 틀 2"/>
          <p:cNvSpPr txBox="1">
            <a:spLocks/>
          </p:cNvSpPr>
          <p:nvPr/>
        </p:nvSpPr>
        <p:spPr>
          <a:xfrm>
            <a:off x="3491880" y="1789018"/>
            <a:ext cx="1863930" cy="368995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171450" indent="-173736" algn="l" defTabSz="914400" rtl="0" eaLnBrk="1" latinLnBrk="1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Char char="•"/>
              <a:defRPr sz="2000" b="0" i="0" kern="1200" cap="none" spc="3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344488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2pPr>
            <a:lvl3pPr marL="515938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3pPr>
            <a:lvl4pPr marL="688975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4pPr>
            <a:lvl5pPr marL="860425" indent="-173736" algn="l" defTabSz="914400" rtl="0" eaLnBrk="1" latinLnBrk="1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5pPr>
            <a:lvl6pPr marL="105156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23444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41732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600200" indent="-173736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3200" b="1" dirty="0" smtClean="0">
                <a:solidFill>
                  <a:schemeClr val="bg1"/>
                </a:solidFill>
                <a:latin typeface="+mn-ea"/>
              </a:rPr>
              <a:t>교당</a:t>
            </a:r>
            <a:r>
              <a:rPr lang="en-US" altLang="ko-KR" sz="3200" b="1" dirty="0" smtClean="0">
                <a:solidFill>
                  <a:schemeClr val="bg1"/>
                </a:solidFill>
                <a:latin typeface="+mn-ea"/>
              </a:rPr>
              <a:t>1-3</a:t>
            </a:r>
          </a:p>
          <a:p>
            <a:endParaRPr lang="en-US" altLang="ko-KR" sz="32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ko-KR" altLang="en-US" sz="3200" b="1" dirty="0" smtClean="0">
                <a:solidFill>
                  <a:schemeClr val="bg1"/>
                </a:solidFill>
                <a:latin typeface="+mn-ea"/>
              </a:rPr>
              <a:t>교당</a:t>
            </a:r>
            <a:r>
              <a:rPr lang="en-US" altLang="ko-KR" sz="3200" b="1" dirty="0" smtClean="0">
                <a:solidFill>
                  <a:schemeClr val="bg1"/>
                </a:solidFill>
                <a:latin typeface="+mn-ea"/>
              </a:rPr>
              <a:t>4</a:t>
            </a:r>
            <a:r>
              <a:rPr lang="ko-KR" altLang="en-US" sz="3200" b="1" dirty="0" smtClean="0">
                <a:solidFill>
                  <a:schemeClr val="bg1"/>
                </a:solidFill>
                <a:latin typeface="+mn-ea"/>
              </a:rPr>
              <a:t>조</a:t>
            </a:r>
            <a:endParaRPr lang="en-US" altLang="ko-KR" sz="32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ko-KR" altLang="en-US" sz="3200" b="1" dirty="0" smtClean="0">
                <a:solidFill>
                  <a:schemeClr val="bg1"/>
                </a:solidFill>
                <a:latin typeface="+mn-ea"/>
              </a:rPr>
              <a:t>교당</a:t>
            </a:r>
            <a:r>
              <a:rPr lang="en-US" altLang="ko-KR" sz="3200" b="1" dirty="0" smtClean="0">
                <a:solidFill>
                  <a:schemeClr val="bg1"/>
                </a:solidFill>
                <a:latin typeface="+mn-ea"/>
              </a:rPr>
              <a:t>5</a:t>
            </a:r>
            <a:r>
              <a:rPr lang="ko-KR" altLang="en-US" sz="3200" b="1" dirty="0" smtClean="0">
                <a:solidFill>
                  <a:schemeClr val="bg1"/>
                </a:solidFill>
                <a:latin typeface="+mn-ea"/>
              </a:rPr>
              <a:t>조</a:t>
            </a:r>
            <a:endParaRPr lang="en-US" altLang="ko-KR" sz="3200" b="1" dirty="0" smtClean="0">
              <a:solidFill>
                <a:schemeClr val="bg1"/>
              </a:solidFill>
              <a:latin typeface="+mn-ea"/>
            </a:endParaRPr>
          </a:p>
          <a:p>
            <a:endParaRPr lang="en-US" altLang="ko-KR" sz="32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ko-KR" altLang="en-US" sz="3200" b="1" dirty="0" smtClean="0">
                <a:solidFill>
                  <a:schemeClr val="bg1"/>
                </a:solidFill>
                <a:latin typeface="+mn-ea"/>
              </a:rPr>
              <a:t>교당</a:t>
            </a:r>
            <a:r>
              <a:rPr lang="en-US" altLang="ko-KR" sz="3200" b="1" dirty="0" smtClean="0">
                <a:solidFill>
                  <a:schemeClr val="bg1"/>
                </a:solidFill>
                <a:latin typeface="+mn-ea"/>
              </a:rPr>
              <a:t>6</a:t>
            </a:r>
            <a:r>
              <a:rPr lang="ko-KR" altLang="en-US" sz="3200" b="1" dirty="0" smtClean="0">
                <a:solidFill>
                  <a:schemeClr val="bg1"/>
                </a:solidFill>
                <a:latin typeface="+mn-ea"/>
              </a:rPr>
              <a:t>조</a:t>
            </a:r>
            <a:endParaRPr lang="en-US" altLang="ko-KR" sz="3200" b="1" dirty="0" smtClean="0">
              <a:solidFill>
                <a:schemeClr val="bg1"/>
              </a:solidFill>
              <a:latin typeface="+mn-ea"/>
            </a:endParaRPr>
          </a:p>
          <a:p>
            <a:endParaRPr lang="en-US" altLang="ko-KR" sz="2800" dirty="0"/>
          </a:p>
        </p:txBody>
      </p:sp>
      <p:sp>
        <p:nvSpPr>
          <p:cNvPr id="12" name="오른쪽 화살표 11"/>
          <p:cNvSpPr/>
          <p:nvPr/>
        </p:nvSpPr>
        <p:spPr>
          <a:xfrm>
            <a:off x="4046861" y="2534465"/>
            <a:ext cx="718492" cy="4472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왼쪽 화살표 12"/>
          <p:cNvSpPr/>
          <p:nvPr/>
        </p:nvSpPr>
        <p:spPr>
          <a:xfrm>
            <a:off x="4072091" y="4271893"/>
            <a:ext cx="718492" cy="44726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61045" y="5515850"/>
            <a:ext cx="5094764" cy="59635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solidFill>
                  <a:schemeClr val="tx1"/>
                </a:solidFill>
              </a:rPr>
              <a:t>단원일기</a:t>
            </a:r>
            <a:r>
              <a:rPr lang="en-US" altLang="ko-KR" sz="3200" dirty="0" smtClean="0">
                <a:solidFill>
                  <a:schemeClr val="tx1"/>
                </a:solidFill>
              </a:rPr>
              <a:t>(</a:t>
            </a:r>
            <a:r>
              <a:rPr lang="ko-KR" altLang="en-US" sz="3200" dirty="0" err="1" smtClean="0">
                <a:solidFill>
                  <a:schemeClr val="tx1"/>
                </a:solidFill>
              </a:rPr>
              <a:t>유무념포함</a:t>
            </a:r>
            <a:r>
              <a:rPr lang="en-US" altLang="ko-KR" sz="3200" dirty="0" smtClean="0">
                <a:solidFill>
                  <a:schemeClr val="tx1"/>
                </a:solidFill>
              </a:rPr>
              <a:t>)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988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4" grpId="0" build="p" animBg="1"/>
      <p:bldP spid="5" grpId="0" build="p"/>
      <p:bldP spid="6" grpId="0" build="p"/>
      <p:bldP spid="7" grpId="0" animBg="1"/>
      <p:bldP spid="10" grpId="0" animBg="1"/>
      <p:bldP spid="11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5576" y="692696"/>
            <a:ext cx="7545388" cy="10795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ko-KR" altLang="en-US" sz="4000" dirty="0" err="1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교무부</a:t>
            </a:r>
            <a:r>
              <a:rPr lang="ko-KR" altLang="en-US" sz="40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 제</a:t>
            </a:r>
            <a:r>
              <a:rPr lang="en-US" altLang="ko-KR" sz="40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40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회 </a:t>
            </a:r>
            <a:r>
              <a:rPr lang="ko-KR" altLang="en-US" sz="4000" dirty="0" err="1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공부인훈련보고서</a:t>
            </a:r>
            <a:r>
              <a:rPr lang="en-US" altLang="ko-KR" sz="40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(1)</a:t>
            </a:r>
            <a:r>
              <a:rPr lang="en-US" altLang="ko-KR" sz="3200" dirty="0" smtClean="0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</a:rPr>
              <a:t/>
            </a:r>
            <a:br>
              <a:rPr lang="en-US" altLang="ko-KR" sz="3200" dirty="0" smtClean="0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</a:rPr>
            </a:b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시창</a:t>
            </a: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13</a:t>
            </a:r>
            <a:r>
              <a:rPr lang="ko-KR" altLang="en-US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년 사업보고서</a:t>
            </a: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576" y="2132856"/>
            <a:ext cx="7669212" cy="4175125"/>
          </a:xfrm>
        </p:spPr>
        <p:txBody>
          <a:bodyPr>
            <a:normAutofit/>
          </a:bodyPr>
          <a:lstStyle/>
          <a:p>
            <a:pPr marL="109728" indent="0" algn="just">
              <a:lnSpc>
                <a:spcPct val="150000"/>
              </a:lnSpc>
              <a:buNone/>
            </a:pPr>
            <a:r>
              <a:rPr lang="ko-KR" altLang="en-US" sz="2400" b="1" dirty="0" smtClean="0"/>
              <a:t>一</a:t>
            </a:r>
            <a:r>
              <a:rPr lang="en-US" altLang="ko-KR" sz="2400" b="1" dirty="0" smtClean="0"/>
              <a:t>.  </a:t>
            </a:r>
            <a:r>
              <a:rPr lang="ko-KR" altLang="en-US" sz="2400" b="1" dirty="0" err="1" smtClean="0"/>
              <a:t>三綱領의</a:t>
            </a:r>
            <a:r>
              <a:rPr lang="ko-KR" altLang="en-US" sz="2400" b="1" dirty="0" smtClean="0"/>
              <a:t> 總論</a:t>
            </a:r>
            <a:r>
              <a:rPr lang="ko-KR" altLang="en-US" sz="2400" dirty="0" smtClean="0"/>
              <a:t> </a:t>
            </a:r>
            <a:endParaRPr lang="en-US" altLang="ko-KR" sz="2400" dirty="0" smtClean="0"/>
          </a:p>
          <a:p>
            <a:pPr marL="109728" indent="0" algn="just" eaLnBrk="1" hangingPunct="1">
              <a:lnSpc>
                <a:spcPct val="150000"/>
              </a:lnSpc>
              <a:buNone/>
            </a:pPr>
            <a:r>
              <a:rPr lang="ko-KR" altLang="en-US" sz="2400" dirty="0" smtClean="0"/>
              <a:t>본회에서는 人道의 原則인 이 </a:t>
            </a:r>
            <a:r>
              <a:rPr lang="ko-KR" altLang="en-US" sz="2400" dirty="0" err="1" smtClean="0"/>
              <a:t>三강령을</a:t>
            </a:r>
            <a:r>
              <a:rPr lang="ko-KR" altLang="en-US" sz="2400" dirty="0" smtClean="0"/>
              <a:t> 사람으로 하여금 미리 공부시키기 위하여 아래 기록한 각 </a:t>
            </a:r>
            <a:r>
              <a:rPr lang="ko-KR" altLang="en-US" sz="2400" b="1" dirty="0" smtClean="0"/>
              <a:t>敎育條件과 訓練方式</a:t>
            </a:r>
            <a:r>
              <a:rPr lang="ko-KR" altLang="en-US" sz="2400" dirty="0" smtClean="0"/>
              <a:t>으로써 </a:t>
            </a:r>
            <a:r>
              <a:rPr lang="ko-KR" altLang="en-US" sz="2400" b="1" dirty="0" smtClean="0"/>
              <a:t>敎育機關에 分屬 統治케 하였으나</a:t>
            </a:r>
            <a:r>
              <a:rPr lang="ko-KR" altLang="en-US" sz="2400" dirty="0" smtClean="0"/>
              <a:t> 그것이 그대로 될지 안 될지는 上述을 들으신 여러분의 이해에 일임하는 바이며 </a:t>
            </a:r>
            <a:r>
              <a:rPr lang="en-US" altLang="ko-KR" sz="2400" dirty="0" smtClean="0"/>
              <a:t>... </a:t>
            </a:r>
          </a:p>
        </p:txBody>
      </p:sp>
      <p:sp>
        <p:nvSpPr>
          <p:cNvPr id="21508" name="Line 5"/>
          <p:cNvSpPr>
            <a:spLocks noChangeShapeType="1"/>
          </p:cNvSpPr>
          <p:nvPr/>
        </p:nvSpPr>
        <p:spPr bwMode="auto">
          <a:xfrm>
            <a:off x="3202954" y="4365104"/>
            <a:ext cx="3168947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9740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4" grpId="0"/>
      <p:bldP spid="12595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576" y="2204864"/>
            <a:ext cx="7669212" cy="4319587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ko-KR" altLang="en-US" sz="2400" b="1" dirty="0" smtClean="0"/>
              <a:t>二</a:t>
            </a:r>
            <a:r>
              <a:rPr lang="en-US" altLang="ko-KR" sz="2400" b="1" dirty="0" smtClean="0"/>
              <a:t>. </a:t>
            </a:r>
            <a:r>
              <a:rPr lang="ko-KR" altLang="en-US" sz="2400" b="1" dirty="0" smtClean="0"/>
              <a:t>敎育의 條件</a:t>
            </a:r>
            <a:endParaRPr lang="en-US" altLang="ko-KR" sz="2400" b="1" dirty="0" smtClean="0"/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ko-KR" altLang="en-US" sz="2400" dirty="0" smtClean="0"/>
              <a:t>  三大綱領을 실행키 위하여 信忿疑誠과 </a:t>
            </a:r>
            <a:r>
              <a:rPr lang="ko-KR" altLang="en-US" sz="2400" dirty="0" err="1" smtClean="0"/>
              <a:t>不信貪慾懶愚와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三十戒文과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率性要論과</a:t>
            </a:r>
            <a:r>
              <a:rPr lang="ko-KR" altLang="en-US" sz="2400" dirty="0" smtClean="0"/>
              <a:t> </a:t>
            </a:r>
            <a:r>
              <a:rPr lang="ko-KR" altLang="en-US" sz="2400" b="1" dirty="0" smtClean="0"/>
              <a:t>在家應用 注意事項</a:t>
            </a:r>
            <a:r>
              <a:rPr lang="ko-KR" altLang="en-US" sz="2400" dirty="0" smtClean="0"/>
              <a:t>과 </a:t>
            </a:r>
            <a:r>
              <a:rPr lang="ko-KR" altLang="en-US" sz="2400" b="1" dirty="0" smtClean="0"/>
              <a:t>在家 </a:t>
            </a:r>
            <a:r>
              <a:rPr lang="ko-KR" altLang="en-US" sz="2400" b="1" dirty="0" err="1" smtClean="0"/>
              <a:t>工夫人이</a:t>
            </a:r>
            <a:r>
              <a:rPr lang="ko-KR" altLang="en-US" sz="2400" b="1" dirty="0" smtClean="0"/>
              <a:t> </a:t>
            </a:r>
            <a:r>
              <a:rPr lang="ko-KR" altLang="en-US" sz="2400" b="1" dirty="0" err="1" smtClean="0"/>
              <a:t>敎務部에</a:t>
            </a:r>
            <a:r>
              <a:rPr lang="ko-KR" altLang="en-US" sz="2400" b="1" dirty="0" smtClean="0"/>
              <a:t> 와서 하난 責任事項</a:t>
            </a:r>
            <a:r>
              <a:rPr lang="ko-KR" altLang="en-US" sz="2400" dirty="0" smtClean="0"/>
              <a:t>과 </a:t>
            </a:r>
            <a:r>
              <a:rPr lang="ko-KR" altLang="en-US" sz="2400" b="1" dirty="0" smtClean="0"/>
              <a:t>每日 日記記載法</a:t>
            </a:r>
            <a:r>
              <a:rPr lang="ko-KR" altLang="en-US" sz="2400" dirty="0" smtClean="0"/>
              <a:t>과 </a:t>
            </a:r>
            <a:r>
              <a:rPr lang="ko-KR" altLang="en-US" sz="2400" b="1" dirty="0" smtClean="0"/>
              <a:t>有念 無念 對照法</a:t>
            </a:r>
            <a:r>
              <a:rPr lang="ko-KR" altLang="en-US" sz="2400" dirty="0" smtClean="0"/>
              <a:t>과 </a:t>
            </a:r>
            <a:r>
              <a:rPr lang="ko-KR" altLang="en-US" sz="2400" b="1" dirty="0" smtClean="0"/>
              <a:t>宗師主의 各種 法設 記載</a:t>
            </a:r>
            <a:r>
              <a:rPr lang="ko-KR" altLang="en-US" sz="2400" dirty="0" smtClean="0"/>
              <a:t>의 件으로서 敎育의 條件을 삼아 在家 出家의 </a:t>
            </a:r>
            <a:r>
              <a:rPr lang="ko-KR" altLang="en-US" sz="2400" dirty="0" err="1" smtClean="0"/>
              <a:t>工夫人을</a:t>
            </a:r>
            <a:r>
              <a:rPr lang="ko-KR" altLang="en-US" sz="2400" dirty="0" smtClean="0"/>
              <a:t> 고로 훈련케 하다</a:t>
            </a:r>
            <a:r>
              <a:rPr lang="en-US" altLang="ko-KR" sz="2400" dirty="0" smtClean="0"/>
              <a:t>.</a:t>
            </a:r>
          </a:p>
        </p:txBody>
      </p:sp>
      <p:sp>
        <p:nvSpPr>
          <p:cNvPr id="21508" name="Line 5"/>
          <p:cNvSpPr>
            <a:spLocks noChangeShapeType="1"/>
          </p:cNvSpPr>
          <p:nvPr/>
        </p:nvSpPr>
        <p:spPr bwMode="auto">
          <a:xfrm>
            <a:off x="1540260" y="4149080"/>
            <a:ext cx="519198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55576" y="764704"/>
            <a:ext cx="7546032" cy="1080120"/>
          </a:xfrm>
          <a:prstGeom prst="rect">
            <a:avLst/>
          </a:prstGeom>
        </p:spPr>
        <p:txBody>
          <a:bodyPr vert="horz"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ko-KR" altLang="en-US" sz="3700" dirty="0" err="1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교무부</a:t>
            </a:r>
            <a:r>
              <a:rPr lang="ko-KR" altLang="en-US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 제</a:t>
            </a:r>
            <a:r>
              <a:rPr lang="en-US" altLang="ko-KR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회 </a:t>
            </a:r>
            <a:r>
              <a:rPr lang="ko-KR" altLang="en-US" sz="3700" dirty="0" err="1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공부인훈련보고서</a:t>
            </a:r>
            <a:r>
              <a:rPr lang="en-US" altLang="ko-KR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(2)</a:t>
            </a:r>
            <a:br>
              <a:rPr lang="en-US" altLang="ko-KR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</a:b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시창</a:t>
            </a: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13</a:t>
            </a:r>
            <a:r>
              <a:rPr lang="ko-KR" altLang="en-US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년 사업보고서</a:t>
            </a: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028500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5" grpId="0" build="p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32396" y="2204864"/>
            <a:ext cx="7669212" cy="4248150"/>
          </a:xfrm>
        </p:spPr>
        <p:txBody>
          <a:bodyPr>
            <a:normAutofit/>
          </a:bodyPr>
          <a:lstStyle/>
          <a:p>
            <a:pPr marL="457200" indent="-457200" eaLnBrk="1" hangingPunct="1">
              <a:lnSpc>
                <a:spcPct val="150000"/>
              </a:lnSpc>
              <a:buFontTx/>
              <a:buNone/>
            </a:pPr>
            <a:r>
              <a:rPr lang="ko-KR" altLang="en-US" sz="2400" b="1" dirty="0" smtClean="0"/>
              <a:t>三</a:t>
            </a:r>
            <a:r>
              <a:rPr lang="en-US" altLang="ko-KR" sz="2400" b="1" dirty="0" smtClean="0"/>
              <a:t>. </a:t>
            </a:r>
            <a:r>
              <a:rPr lang="ko-KR" altLang="en-US" sz="2400" b="1" dirty="0" smtClean="0"/>
              <a:t>훈련의 방식</a:t>
            </a:r>
            <a:r>
              <a:rPr lang="ko-KR" altLang="en-US" sz="2400" dirty="0" smtClean="0"/>
              <a:t> </a:t>
            </a:r>
            <a:endParaRPr lang="en-US" altLang="ko-KR" sz="2400" dirty="0" smtClean="0"/>
          </a:p>
          <a:p>
            <a:pPr marL="457200" indent="-457200" eaLnBrk="1" hangingPunct="1">
              <a:lnSpc>
                <a:spcPct val="150000"/>
              </a:lnSpc>
              <a:buFontTx/>
              <a:buNone/>
            </a:pPr>
            <a:r>
              <a:rPr lang="en-US" altLang="ko-KR" sz="2400" dirty="0" smtClean="0"/>
              <a:t>1. </a:t>
            </a:r>
            <a:r>
              <a:rPr lang="ko-KR" altLang="en-US" sz="2400" dirty="0" smtClean="0"/>
              <a:t>매년 음</a:t>
            </a:r>
            <a:r>
              <a:rPr lang="en-US" altLang="ko-KR" sz="2400" dirty="0" smtClean="0"/>
              <a:t>5</a:t>
            </a:r>
            <a:r>
              <a:rPr lang="ko-KR" altLang="en-US" sz="2400" dirty="0" smtClean="0"/>
              <a:t>월</a:t>
            </a:r>
            <a:r>
              <a:rPr lang="en-US" altLang="ko-KR" sz="2400" dirty="0" smtClean="0"/>
              <a:t>6</a:t>
            </a:r>
            <a:r>
              <a:rPr lang="ko-KR" altLang="en-US" sz="2400" dirty="0" smtClean="0"/>
              <a:t>일에서 </a:t>
            </a:r>
            <a:r>
              <a:rPr lang="en-US" altLang="ko-KR" sz="2400" dirty="0" smtClean="0"/>
              <a:t>8</a:t>
            </a:r>
            <a:r>
              <a:rPr lang="ko-KR" altLang="en-US" sz="2400" dirty="0" smtClean="0"/>
              <a:t>월</a:t>
            </a:r>
            <a:r>
              <a:rPr lang="en-US" altLang="ko-KR" sz="2400" dirty="0" smtClean="0"/>
              <a:t>6</a:t>
            </a:r>
            <a:r>
              <a:rPr lang="ko-KR" altLang="en-US" sz="2400" dirty="0" smtClean="0"/>
              <a:t>일까지와 </a:t>
            </a:r>
            <a:r>
              <a:rPr lang="en-US" altLang="ko-KR" sz="2400" dirty="0" smtClean="0"/>
              <a:t>11</a:t>
            </a:r>
            <a:r>
              <a:rPr lang="ko-KR" altLang="en-US" sz="2400" dirty="0" smtClean="0"/>
              <a:t>월</a:t>
            </a:r>
            <a:r>
              <a:rPr lang="en-US" altLang="ko-KR" sz="2400" dirty="0" smtClean="0"/>
              <a:t>6</a:t>
            </a:r>
            <a:r>
              <a:rPr lang="ko-KR" altLang="en-US" sz="2400" dirty="0" smtClean="0"/>
              <a:t>일에서 翌年</a:t>
            </a:r>
            <a:r>
              <a:rPr lang="en-US" altLang="ko-KR" sz="2400" dirty="0" smtClean="0"/>
              <a:t>2</a:t>
            </a:r>
            <a:r>
              <a:rPr lang="ko-KR" altLang="en-US" sz="2400" dirty="0" smtClean="0"/>
              <a:t>월</a:t>
            </a:r>
            <a:r>
              <a:rPr lang="en-US" altLang="ko-KR" sz="2400" dirty="0" smtClean="0"/>
              <a:t>6</a:t>
            </a:r>
            <a:r>
              <a:rPr lang="ko-KR" altLang="en-US" sz="2400" dirty="0" smtClean="0"/>
              <a:t>일까지 </a:t>
            </a:r>
            <a:r>
              <a:rPr lang="ko-KR" altLang="en-US" sz="2400" b="1" dirty="0" smtClean="0"/>
              <a:t>兩度의 專門的 定期訓練</a:t>
            </a:r>
            <a:r>
              <a:rPr lang="ko-KR" altLang="en-US" sz="2400" dirty="0" smtClean="0"/>
              <a:t>을 받게 하나니</a:t>
            </a:r>
            <a:r>
              <a:rPr lang="en-US" altLang="ko-KR" sz="2400" dirty="0" smtClean="0"/>
              <a:t>, </a:t>
            </a:r>
            <a:r>
              <a:rPr lang="en-US" altLang="ko-KR" sz="2400" dirty="0" smtClean="0">
                <a:latin typeface="Arial" charset="0"/>
              </a:rPr>
              <a:t>…</a:t>
            </a:r>
            <a:r>
              <a:rPr lang="en-US" altLang="ko-KR" sz="2400" dirty="0" smtClean="0"/>
              <a:t> </a:t>
            </a:r>
            <a:r>
              <a:rPr lang="ko-KR" altLang="en-US" sz="2400" b="1" dirty="0" smtClean="0">
                <a:solidFill>
                  <a:schemeClr val="hlink"/>
                </a:solidFill>
              </a:rPr>
              <a:t>그 效力은</a:t>
            </a:r>
            <a:r>
              <a:rPr lang="ko-KR" altLang="en-US" sz="2400" b="1" dirty="0" smtClean="0"/>
              <a:t> 각 개인의 自力으로써 工夫方面 事業方面 生活方面에 대한 意見提出과 其他 </a:t>
            </a:r>
            <a:r>
              <a:rPr lang="ko-KR" altLang="en-US" sz="2400" b="1" dirty="0" err="1" smtClean="0"/>
              <a:t>問目</a:t>
            </a:r>
            <a:r>
              <a:rPr lang="ko-KR" altLang="en-US" sz="2400" b="1" dirty="0" smtClean="0"/>
              <a:t> 解釋과 </a:t>
            </a:r>
            <a:r>
              <a:rPr lang="ko-KR" altLang="en-US" sz="2400" b="1" dirty="0" err="1" smtClean="0"/>
              <a:t>感覺件</a:t>
            </a:r>
            <a:r>
              <a:rPr lang="ko-KR" altLang="en-US" sz="2400" b="1" dirty="0" smtClean="0"/>
              <a:t> 處理件 等을 제출하는 데에서 능히 볼 수 있도다</a:t>
            </a:r>
            <a:r>
              <a:rPr lang="en-US" altLang="ko-KR" sz="2400" b="1" dirty="0" smtClean="0"/>
              <a:t>.</a:t>
            </a:r>
            <a:r>
              <a:rPr lang="en-US" altLang="ko-KR" sz="2400" dirty="0" smtClean="0"/>
              <a:t>   </a:t>
            </a:r>
            <a:r>
              <a:rPr lang="en-US" altLang="ko-KR" sz="2400" dirty="0" smtClean="0">
                <a:latin typeface="Arial" charset="0"/>
              </a:rPr>
              <a:t>…</a:t>
            </a:r>
            <a:endParaRPr lang="en-US" altLang="ko-KR" sz="2400" dirty="0" smtClean="0"/>
          </a:p>
        </p:txBody>
      </p:sp>
      <p:sp>
        <p:nvSpPr>
          <p:cNvPr id="4" name="Line 5"/>
          <p:cNvSpPr>
            <a:spLocks noChangeShapeType="1"/>
          </p:cNvSpPr>
          <p:nvPr/>
        </p:nvSpPr>
        <p:spPr bwMode="auto">
          <a:xfrm>
            <a:off x="3220053" y="3933056"/>
            <a:ext cx="3440179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755576" y="764704"/>
            <a:ext cx="7546032" cy="1080120"/>
          </a:xfrm>
          <a:prstGeom prst="rect">
            <a:avLst/>
          </a:prstGeom>
        </p:spPr>
        <p:txBody>
          <a:bodyPr vert="horz"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ko-KR" altLang="en-US" sz="3700" dirty="0" err="1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교무부</a:t>
            </a:r>
            <a:r>
              <a:rPr lang="ko-KR" altLang="en-US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 제</a:t>
            </a:r>
            <a:r>
              <a:rPr lang="en-US" altLang="ko-KR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회 </a:t>
            </a:r>
            <a:r>
              <a:rPr lang="ko-KR" altLang="en-US" sz="3700" dirty="0" err="1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공부인훈련보고서</a:t>
            </a:r>
            <a:r>
              <a:rPr lang="en-US" altLang="ko-KR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(3)</a:t>
            </a:r>
            <a:br>
              <a:rPr lang="en-US" altLang="ko-KR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</a:b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시창</a:t>
            </a: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13</a:t>
            </a:r>
            <a:r>
              <a:rPr lang="ko-KR" altLang="en-US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년 사업보고서</a:t>
            </a: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19778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9" grpId="0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2132856"/>
            <a:ext cx="7813675" cy="4391025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altLang="ko-KR" sz="2400" b="1" dirty="0" smtClean="0"/>
              <a:t>4.</a:t>
            </a:r>
            <a:r>
              <a:rPr lang="en-US" altLang="ko-KR" sz="2400" dirty="0" smtClean="0"/>
              <a:t> </a:t>
            </a:r>
            <a:r>
              <a:rPr lang="ko-KR" altLang="en-US" sz="2400" b="1" dirty="0" err="1" smtClean="0"/>
              <a:t>在家工夫人</a:t>
            </a:r>
            <a:r>
              <a:rPr lang="ko-KR" altLang="en-US" sz="2400" dirty="0" err="1" smtClean="0"/>
              <a:t>에게는</a:t>
            </a:r>
            <a:r>
              <a:rPr lang="ko-KR" altLang="en-US" sz="2400" dirty="0" smtClean="0"/>
              <a:t> 在家應用 注意事項 六條로써 在家의 鍛鍊을 받게 하나 </a:t>
            </a:r>
            <a:r>
              <a:rPr lang="ko-KR" altLang="en-US" sz="2400" dirty="0" err="1" smtClean="0"/>
              <a:t>三綱領의</a:t>
            </a:r>
            <a:r>
              <a:rPr lang="ko-KR" altLang="en-US" sz="2400" dirty="0" smtClean="0"/>
              <a:t> 힘을 완전히 </a:t>
            </a:r>
            <a:r>
              <a:rPr lang="ko-KR" altLang="en-US" sz="2400" dirty="0" err="1" smtClean="0"/>
              <a:t>得치</a:t>
            </a:r>
            <a:r>
              <a:rPr lang="ko-KR" altLang="en-US" sz="2400" dirty="0" smtClean="0"/>
              <a:t> 못한 者로서는</a:t>
            </a:r>
            <a:r>
              <a:rPr lang="en-US" altLang="ko-KR" sz="2400" dirty="0">
                <a:latin typeface="Arial" charset="0"/>
              </a:rPr>
              <a:t> </a:t>
            </a:r>
            <a:r>
              <a:rPr lang="en-US" altLang="ko-KR" sz="2400" dirty="0" smtClean="0">
                <a:latin typeface="Arial" charset="0"/>
              </a:rPr>
              <a:t>… </a:t>
            </a:r>
            <a:r>
              <a:rPr lang="ko-KR" altLang="en-US" sz="2400" dirty="0" smtClean="0">
                <a:latin typeface="Arial" charset="0"/>
              </a:rPr>
              <a:t>‘</a:t>
            </a:r>
            <a:r>
              <a:rPr lang="ko-KR" altLang="en-US" sz="2400" b="1" dirty="0" err="1" smtClean="0"/>
              <a:t>在家工夫人이</a:t>
            </a:r>
            <a:r>
              <a:rPr lang="ko-KR" altLang="en-US" sz="2400" b="1" dirty="0" smtClean="0"/>
              <a:t> </a:t>
            </a:r>
            <a:r>
              <a:rPr lang="ko-KR" altLang="en-US" sz="2400" b="1" dirty="0" err="1" smtClean="0"/>
              <a:t>敎務部에</a:t>
            </a:r>
            <a:r>
              <a:rPr lang="ko-KR" altLang="en-US" sz="2400" b="1" dirty="0" smtClean="0"/>
              <a:t> 와서 하난 責任</a:t>
            </a:r>
            <a:r>
              <a:rPr lang="ko-KR" altLang="en-US" sz="2400" b="1" dirty="0" smtClean="0">
                <a:latin typeface="Arial" charset="0"/>
              </a:rPr>
              <a:t>’</a:t>
            </a:r>
            <a:r>
              <a:rPr lang="ko-KR" altLang="en-US" sz="2400" b="1" dirty="0" smtClean="0"/>
              <a:t> </a:t>
            </a:r>
            <a:r>
              <a:rPr lang="ko-KR" altLang="en-US" sz="2400" b="1" dirty="0" err="1" smtClean="0"/>
              <a:t>六個條</a:t>
            </a:r>
            <a:r>
              <a:rPr lang="ko-KR" altLang="en-US" sz="2400" dirty="0" err="1" smtClean="0"/>
              <a:t>를</a:t>
            </a:r>
            <a:r>
              <a:rPr lang="ko-KR" altLang="en-US" sz="2400" dirty="0" smtClean="0"/>
              <a:t> 制定하여 </a:t>
            </a:r>
            <a:r>
              <a:rPr lang="ko-KR" altLang="en-US" sz="2400" b="1" dirty="0" err="1" smtClean="0"/>
              <a:t>在家工夫人으로서</a:t>
            </a:r>
            <a:r>
              <a:rPr lang="ko-KR" altLang="en-US" sz="2400" b="1" dirty="0" smtClean="0"/>
              <a:t> </a:t>
            </a:r>
            <a:r>
              <a:rPr lang="ko-KR" altLang="en-US" sz="2400" b="1" dirty="0" err="1" smtClean="0"/>
              <a:t>敎務部에</a:t>
            </a:r>
            <a:r>
              <a:rPr lang="ko-KR" altLang="en-US" sz="2400" b="1" dirty="0" smtClean="0"/>
              <a:t> 온 때는 반드시 </a:t>
            </a:r>
            <a:r>
              <a:rPr lang="ko-KR" altLang="en-US" sz="2400" b="1" dirty="0" err="1" smtClean="0"/>
              <a:t>敎務部를</a:t>
            </a:r>
            <a:r>
              <a:rPr lang="ko-KR" altLang="en-US" sz="2400" b="1" dirty="0" smtClean="0"/>
              <a:t> 다녀간 효력이 있도록 하나니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즉 </a:t>
            </a:r>
            <a:r>
              <a:rPr lang="en-US" altLang="ko-KR" sz="2400" dirty="0" smtClean="0"/>
              <a:t>1</a:t>
            </a:r>
            <a:r>
              <a:rPr lang="ko-KR" altLang="en-US" sz="2400" dirty="0" smtClean="0"/>
              <a:t>조로서는 </a:t>
            </a:r>
            <a:r>
              <a:rPr lang="en-US" altLang="ko-KR" sz="2400" dirty="0" smtClean="0">
                <a:latin typeface="Arial" charset="0"/>
              </a:rPr>
              <a:t>… </a:t>
            </a:r>
            <a:r>
              <a:rPr lang="en-US" altLang="ko-KR" sz="2400" dirty="0" smtClean="0"/>
              <a:t>, 4</a:t>
            </a:r>
            <a:r>
              <a:rPr lang="ko-KR" altLang="en-US" sz="2400" dirty="0" smtClean="0"/>
              <a:t>조로는 </a:t>
            </a:r>
            <a:r>
              <a:rPr lang="ko-KR" altLang="en-US" sz="2400" b="1" dirty="0" smtClean="0"/>
              <a:t>每年 </a:t>
            </a:r>
            <a:r>
              <a:rPr lang="ko-KR" altLang="en-US" sz="2400" b="1" dirty="0" smtClean="0">
                <a:solidFill>
                  <a:schemeClr val="hlink"/>
                </a:solidFill>
              </a:rPr>
              <a:t>兩度入禪의 定期訓練</a:t>
            </a:r>
            <a:r>
              <a:rPr lang="ko-KR" altLang="en-US" sz="2400" dirty="0" smtClean="0"/>
              <a:t>을 받게 하고</a:t>
            </a:r>
            <a:r>
              <a:rPr lang="en-US" altLang="ko-KR" sz="2400" dirty="0" smtClean="0"/>
              <a:t>, 5</a:t>
            </a:r>
            <a:r>
              <a:rPr lang="ko-KR" altLang="en-US" sz="2400" dirty="0" smtClean="0"/>
              <a:t>조로는 </a:t>
            </a:r>
            <a:r>
              <a:rPr lang="ko-KR" altLang="en-US" sz="2400" b="1" dirty="0" smtClean="0"/>
              <a:t>每月 </a:t>
            </a:r>
            <a:r>
              <a:rPr lang="ko-KR" altLang="en-US" sz="2400" b="1" dirty="0" err="1" smtClean="0">
                <a:solidFill>
                  <a:schemeClr val="hlink"/>
                </a:solidFill>
              </a:rPr>
              <a:t>三次例會의</a:t>
            </a:r>
            <a:r>
              <a:rPr lang="ko-KR" altLang="en-US" sz="2400" b="1" dirty="0" smtClean="0">
                <a:solidFill>
                  <a:schemeClr val="hlink"/>
                </a:solidFill>
              </a:rPr>
              <a:t> 定期訓練</a:t>
            </a:r>
            <a:r>
              <a:rPr lang="ko-KR" altLang="en-US" sz="2400" dirty="0" smtClean="0"/>
              <a:t>을 받게 하며</a:t>
            </a:r>
            <a:r>
              <a:rPr lang="en-US" altLang="ko-KR" sz="2400" dirty="0" smtClean="0"/>
              <a:t>,  </a:t>
            </a:r>
            <a:r>
              <a:rPr lang="en-US" altLang="ko-KR" sz="2400" dirty="0" smtClean="0">
                <a:latin typeface="Arial" charset="0"/>
              </a:rPr>
              <a:t>…</a:t>
            </a:r>
            <a:endParaRPr lang="en-US" altLang="ko-KR" sz="2400" dirty="0" smtClean="0"/>
          </a:p>
          <a:p>
            <a:pPr eaLnBrk="1" hangingPunct="1">
              <a:buFontTx/>
              <a:buNone/>
            </a:pPr>
            <a:endParaRPr lang="en-US" altLang="ko-KR" sz="2400" dirty="0" smtClean="0"/>
          </a:p>
        </p:txBody>
      </p:sp>
      <p:sp>
        <p:nvSpPr>
          <p:cNvPr id="4" name="Line 5"/>
          <p:cNvSpPr>
            <a:spLocks noChangeShapeType="1"/>
          </p:cNvSpPr>
          <p:nvPr/>
        </p:nvSpPr>
        <p:spPr bwMode="auto">
          <a:xfrm>
            <a:off x="4528592" y="5229200"/>
            <a:ext cx="3455789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5" name="Line 5"/>
          <p:cNvSpPr>
            <a:spLocks noChangeShapeType="1"/>
          </p:cNvSpPr>
          <p:nvPr/>
        </p:nvSpPr>
        <p:spPr bwMode="auto">
          <a:xfrm>
            <a:off x="3780507" y="5733256"/>
            <a:ext cx="359980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55576" y="764704"/>
            <a:ext cx="7546032" cy="1080120"/>
          </a:xfrm>
          <a:prstGeom prst="rect">
            <a:avLst/>
          </a:prstGeom>
        </p:spPr>
        <p:txBody>
          <a:bodyPr vert="horz"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ko-KR" altLang="en-US" sz="3700" dirty="0" err="1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교무부</a:t>
            </a:r>
            <a:r>
              <a:rPr lang="ko-KR" altLang="en-US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 제</a:t>
            </a:r>
            <a:r>
              <a:rPr lang="en-US" altLang="ko-KR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회 </a:t>
            </a:r>
            <a:r>
              <a:rPr lang="ko-KR" altLang="en-US" sz="3700" dirty="0" err="1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공부인훈련보고서</a:t>
            </a:r>
            <a:r>
              <a:rPr lang="en-US" altLang="ko-KR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(4)</a:t>
            </a:r>
            <a:br>
              <a:rPr lang="en-US" altLang="ko-KR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</a:b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시창</a:t>
            </a: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13</a:t>
            </a:r>
            <a:r>
              <a:rPr lang="ko-KR" altLang="en-US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년 사업보고서</a:t>
            </a: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99213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3" grpId="0" build="p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4707" y="2133600"/>
            <a:ext cx="7705725" cy="4319588"/>
          </a:xfrm>
        </p:spPr>
        <p:txBody>
          <a:bodyPr>
            <a:normAutofit fontScale="92500"/>
          </a:bodyPr>
          <a:lstStyle/>
          <a:p>
            <a:pPr algn="just" eaLnBrk="1" hangingPunct="1">
              <a:buFontTx/>
              <a:buNone/>
            </a:pPr>
            <a:r>
              <a:rPr lang="ko-KR" altLang="en-US" sz="2400" b="1" dirty="0" smtClean="0"/>
              <a:t>四</a:t>
            </a:r>
            <a:r>
              <a:rPr lang="en-US" altLang="ko-KR" sz="2400" b="1" dirty="0" smtClean="0"/>
              <a:t>. </a:t>
            </a:r>
            <a:r>
              <a:rPr lang="ko-KR" altLang="en-US" sz="2400" b="1" dirty="0" smtClean="0">
                <a:solidFill>
                  <a:schemeClr val="hlink"/>
                </a:solidFill>
              </a:rPr>
              <a:t>敎育統一의 機關</a:t>
            </a:r>
            <a:r>
              <a:rPr lang="ko-KR" altLang="en-US" sz="2400" dirty="0" smtClean="0">
                <a:solidFill>
                  <a:schemeClr val="hlink"/>
                </a:solidFill>
              </a:rPr>
              <a:t> </a:t>
            </a:r>
          </a:p>
          <a:p>
            <a:pPr algn="just">
              <a:lnSpc>
                <a:spcPct val="150000"/>
              </a:lnSpc>
              <a:buNone/>
            </a:pPr>
            <a:r>
              <a:rPr lang="ko-KR" altLang="en-US" sz="2400" dirty="0" smtClean="0"/>
              <a:t>   </a:t>
            </a:r>
            <a:r>
              <a:rPr lang="en-US" altLang="ko-KR" sz="2400" dirty="0" smtClean="0">
                <a:latin typeface="Arial" charset="0"/>
              </a:rPr>
              <a:t>… </a:t>
            </a:r>
            <a:r>
              <a:rPr lang="ko-KR" altLang="en-US" sz="2400" dirty="0" smtClean="0"/>
              <a:t>공부를 전문하여 </a:t>
            </a:r>
            <a:r>
              <a:rPr lang="ko-KR" altLang="en-US" sz="2400" b="1" dirty="0" smtClean="0">
                <a:solidFill>
                  <a:schemeClr val="hlink"/>
                </a:solidFill>
              </a:rPr>
              <a:t>敎育界</a:t>
            </a:r>
            <a:r>
              <a:rPr lang="ko-KR" altLang="en-US" sz="2400" dirty="0" smtClean="0"/>
              <a:t>가</a:t>
            </a:r>
            <a:r>
              <a:rPr lang="en-US" altLang="ko-KR" sz="2400" dirty="0">
                <a:latin typeface="Arial" charset="0"/>
              </a:rPr>
              <a:t> …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그 敎育界를 유지키 위하여 </a:t>
            </a:r>
            <a:r>
              <a:rPr lang="ko-KR" altLang="en-US" sz="2400" dirty="0" err="1" smtClean="0"/>
              <a:t>自然中</a:t>
            </a:r>
            <a:r>
              <a:rPr lang="ko-KR" altLang="en-US" sz="2400" dirty="0" smtClean="0"/>
              <a:t> </a:t>
            </a:r>
            <a:r>
              <a:rPr lang="ko-KR" altLang="en-US" sz="2400" b="1" dirty="0" smtClean="0">
                <a:solidFill>
                  <a:schemeClr val="hlink"/>
                </a:solidFill>
              </a:rPr>
              <a:t>事業界</a:t>
            </a:r>
            <a:r>
              <a:rPr lang="ko-KR" altLang="en-US" sz="2400" dirty="0" smtClean="0"/>
              <a:t>란 一部分이 </a:t>
            </a:r>
            <a:r>
              <a:rPr lang="ko-KR" altLang="en-US" sz="2400" dirty="0" err="1" smtClean="0"/>
              <a:t>출현되였나니</a:t>
            </a:r>
            <a:r>
              <a:rPr lang="en-US" altLang="ko-KR" sz="2400" dirty="0" smtClean="0"/>
              <a:t>, </a:t>
            </a:r>
            <a:r>
              <a:rPr lang="en-US" altLang="ko-KR" sz="2400" dirty="0" smtClean="0">
                <a:latin typeface="Arial" charset="0"/>
              </a:rPr>
              <a:t>… 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이를 </a:t>
            </a:r>
            <a:r>
              <a:rPr lang="ko-KR" altLang="en-US" sz="2400" b="1" dirty="0" smtClean="0">
                <a:solidFill>
                  <a:schemeClr val="hlink"/>
                </a:solidFill>
              </a:rPr>
              <a:t>통치할 만한 기관</a:t>
            </a:r>
            <a:r>
              <a:rPr lang="ko-KR" altLang="en-US" sz="2400" b="1" dirty="0" smtClean="0"/>
              <a:t>이 있어야 할 것이며</a:t>
            </a:r>
            <a:r>
              <a:rPr lang="ko-KR" altLang="en-US" sz="2400" dirty="0" smtClean="0"/>
              <a:t> </a:t>
            </a:r>
            <a:r>
              <a:rPr lang="en-US" altLang="ko-KR" sz="2400" dirty="0" smtClean="0">
                <a:latin typeface="Arial" charset="0"/>
              </a:rPr>
              <a:t>…</a:t>
            </a:r>
            <a:r>
              <a:rPr lang="ko-KR" altLang="en-US" sz="2400" dirty="0" smtClean="0"/>
              <a:t> 始創 </a:t>
            </a:r>
            <a:r>
              <a:rPr lang="en-US" altLang="ko-KR" sz="2400" dirty="0" smtClean="0"/>
              <a:t>2</a:t>
            </a:r>
            <a:r>
              <a:rPr lang="ko-KR" altLang="en-US" sz="2400" dirty="0" smtClean="0"/>
              <a:t>年 </a:t>
            </a:r>
            <a:r>
              <a:rPr lang="ko-KR" altLang="en-US" sz="2400" dirty="0" err="1" smtClean="0"/>
              <a:t>丁巳秋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第一回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期成團組織의</a:t>
            </a:r>
            <a:r>
              <a:rPr lang="ko-KR" altLang="en-US" sz="2400" dirty="0" smtClean="0"/>
              <a:t> 전례에 준하여 지방을 따라 회원 </a:t>
            </a:r>
            <a:r>
              <a:rPr lang="en-US" altLang="ko-KR" sz="2400" dirty="0" smtClean="0"/>
              <a:t>9</a:t>
            </a:r>
            <a:r>
              <a:rPr lang="ko-KR" altLang="en-US" sz="2400" dirty="0" smtClean="0"/>
              <a:t>인을 모아 一團을 삼고 團長 </a:t>
            </a:r>
            <a:r>
              <a:rPr lang="en-US" altLang="ko-KR" sz="2400" dirty="0" smtClean="0"/>
              <a:t>1</a:t>
            </a:r>
            <a:r>
              <a:rPr lang="ko-KR" altLang="en-US" sz="2400" dirty="0" smtClean="0"/>
              <a:t>인을 </a:t>
            </a:r>
            <a:r>
              <a:rPr lang="ko-KR" altLang="en-US" sz="2400" dirty="0" err="1" smtClean="0"/>
              <a:t>加하야</a:t>
            </a:r>
            <a:r>
              <a:rPr lang="ko-KR" altLang="en-US" sz="2400" dirty="0" smtClean="0"/>
              <a:t> 이 </a:t>
            </a:r>
            <a:r>
              <a:rPr lang="en-US" altLang="ko-KR" sz="2400" dirty="0" smtClean="0"/>
              <a:t>9</a:t>
            </a:r>
            <a:r>
              <a:rPr lang="ko-KR" altLang="en-US" sz="2400" dirty="0" smtClean="0"/>
              <a:t>인의 </a:t>
            </a:r>
            <a:r>
              <a:rPr lang="ko-KR" altLang="en-US" sz="2400" b="1" dirty="0" err="1" smtClean="0">
                <a:solidFill>
                  <a:schemeClr val="hlink"/>
                </a:solidFill>
              </a:rPr>
              <a:t>工夫界와</a:t>
            </a:r>
            <a:r>
              <a:rPr lang="ko-KR" altLang="en-US" sz="2400" b="1" dirty="0" smtClean="0">
                <a:solidFill>
                  <a:schemeClr val="hlink"/>
                </a:solidFill>
              </a:rPr>
              <a:t> </a:t>
            </a:r>
            <a:r>
              <a:rPr lang="ko-KR" altLang="en-US" sz="2400" b="1" dirty="0" err="1" smtClean="0">
                <a:solidFill>
                  <a:schemeClr val="hlink"/>
                </a:solidFill>
              </a:rPr>
              <a:t>事業界를</a:t>
            </a:r>
            <a:r>
              <a:rPr lang="ko-KR" altLang="en-US" sz="2400" b="1" dirty="0" smtClean="0">
                <a:solidFill>
                  <a:schemeClr val="hlink"/>
                </a:solidFill>
              </a:rPr>
              <a:t> </a:t>
            </a:r>
            <a:r>
              <a:rPr lang="ko-KR" altLang="en-US" sz="2400" b="1" dirty="0" err="1" smtClean="0">
                <a:solidFill>
                  <a:schemeClr val="hlink"/>
                </a:solidFill>
              </a:rPr>
              <a:t>指導監督</a:t>
            </a:r>
            <a:r>
              <a:rPr lang="ko-KR" altLang="en-US" sz="2400" dirty="0" err="1" smtClean="0"/>
              <a:t>케</a:t>
            </a:r>
            <a:r>
              <a:rPr lang="ko-KR" altLang="en-US" sz="2400" dirty="0" smtClean="0"/>
              <a:t> 하며 이 </a:t>
            </a:r>
            <a:r>
              <a:rPr lang="en-US" altLang="ko-KR" sz="2400" dirty="0" smtClean="0"/>
              <a:t>9</a:t>
            </a:r>
            <a:r>
              <a:rPr lang="ko-KR" altLang="en-US" sz="2400" dirty="0" smtClean="0"/>
              <a:t>인은 또 自己 </a:t>
            </a:r>
            <a:r>
              <a:rPr lang="ko-KR" altLang="en-US" sz="2400" dirty="0" err="1" smtClean="0"/>
              <a:t>每人下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9</a:t>
            </a:r>
            <a:r>
              <a:rPr lang="ko-KR" altLang="en-US" sz="2400" dirty="0" smtClean="0"/>
              <a:t>인씩만 지도 </a:t>
            </a:r>
            <a:r>
              <a:rPr lang="ko-KR" altLang="en-US" sz="2400" dirty="0" err="1" smtClean="0"/>
              <a:t>감독케</a:t>
            </a:r>
            <a:r>
              <a:rPr lang="ko-KR" altLang="en-US" sz="2400" dirty="0" smtClean="0"/>
              <a:t> 하여</a:t>
            </a:r>
            <a:r>
              <a:rPr lang="en-US" altLang="ko-KR" sz="2400" dirty="0" smtClean="0">
                <a:latin typeface="Arial" charset="0"/>
              </a:rPr>
              <a:t>…</a:t>
            </a:r>
            <a:endParaRPr lang="en-US" altLang="ko-KR" sz="2400" dirty="0" smtClean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719931" y="692696"/>
            <a:ext cx="7546032" cy="1080120"/>
          </a:xfrm>
          <a:prstGeom prst="rect">
            <a:avLst/>
          </a:prstGeom>
        </p:spPr>
        <p:txBody>
          <a:bodyPr vert="horz"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ko-KR" altLang="en-US" sz="3700" dirty="0" err="1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교무부</a:t>
            </a:r>
            <a:r>
              <a:rPr lang="ko-KR" altLang="en-US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 제</a:t>
            </a:r>
            <a:r>
              <a:rPr lang="en-US" altLang="ko-KR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회 </a:t>
            </a:r>
            <a:r>
              <a:rPr lang="ko-KR" altLang="en-US" sz="3700" dirty="0" err="1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공부인훈련보고서</a:t>
            </a:r>
            <a:r>
              <a:rPr lang="en-US" altLang="ko-KR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  <a:t>(5)</a:t>
            </a:r>
            <a:br>
              <a:rPr lang="en-US" altLang="ko-KR" sz="3700" dirty="0" smtClean="0">
                <a:solidFill>
                  <a:schemeClr val="hlink"/>
                </a:solidFill>
                <a:effectLst/>
                <a:latin typeface="HY헤드라인M" pitchFamily="18" charset="-127"/>
                <a:ea typeface="HY헤드라인M" pitchFamily="18" charset="-127"/>
              </a:rPr>
            </a:b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시창</a:t>
            </a: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13</a:t>
            </a:r>
            <a:r>
              <a:rPr lang="ko-KR" altLang="en-US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년 사업보고서</a:t>
            </a:r>
            <a:r>
              <a:rPr lang="en-US" altLang="ko-KR" sz="2400" dirty="0" smtClean="0">
                <a:solidFill>
                  <a:srgbClr val="FE665A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  <p:sp>
        <p:nvSpPr>
          <p:cNvPr id="9" name="Line 5"/>
          <p:cNvSpPr>
            <a:spLocks noChangeShapeType="1"/>
          </p:cNvSpPr>
          <p:nvPr/>
        </p:nvSpPr>
        <p:spPr bwMode="auto">
          <a:xfrm>
            <a:off x="1187624" y="4077072"/>
            <a:ext cx="2088232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4949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 build="p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435280" cy="724942"/>
          </a:xfrm>
        </p:spPr>
        <p:txBody>
          <a:bodyPr>
            <a:noAutofit/>
          </a:bodyPr>
          <a:lstStyle/>
          <a:p>
            <a:r>
              <a:rPr lang="ko-KR" altLang="en-US" sz="3200" dirty="0" err="1">
                <a:effectLst/>
              </a:rPr>
              <a:t>공부인이</a:t>
            </a:r>
            <a:r>
              <a:rPr lang="ko-KR" altLang="en-US" sz="3200" dirty="0">
                <a:effectLst/>
              </a:rPr>
              <a:t> </a:t>
            </a:r>
            <a:r>
              <a:rPr lang="ko-KR" altLang="en-US" sz="3200" dirty="0" err="1">
                <a:effectLst/>
              </a:rPr>
              <a:t>교무부에</a:t>
            </a:r>
            <a:r>
              <a:rPr lang="ko-KR" altLang="en-US" sz="3200" dirty="0">
                <a:effectLst/>
              </a:rPr>
              <a:t> 와서 하난 책임 </a:t>
            </a:r>
            <a:r>
              <a:rPr lang="ko-KR" altLang="en-US" sz="3200" dirty="0" err="1" smtClean="0">
                <a:effectLst/>
              </a:rPr>
              <a:t>각조</a:t>
            </a:r>
            <a:r>
              <a:rPr lang="ko-KR" altLang="en-US" sz="3200" dirty="0" smtClean="0">
                <a:effectLst/>
              </a:rPr>
              <a:t> 해석</a:t>
            </a:r>
            <a:r>
              <a:rPr lang="ko-KR" altLang="en-US" sz="3200" dirty="0">
                <a:effectLst/>
              </a:rPr>
              <a:t/>
            </a:r>
            <a:br>
              <a:rPr lang="ko-KR" altLang="en-US" sz="3200" dirty="0">
                <a:effectLst/>
              </a:rPr>
            </a:b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260040"/>
          </a:xfrm>
        </p:spPr>
        <p:txBody>
          <a:bodyPr>
            <a:normAutofit/>
          </a:bodyPr>
          <a:lstStyle/>
          <a:p>
            <a:r>
              <a:rPr lang="en-US" altLang="ko-KR" dirty="0"/>
              <a:t>5. </a:t>
            </a:r>
            <a:r>
              <a:rPr lang="ko-KR" altLang="en-US" b="1" dirty="0" err="1" smtClean="0">
                <a:solidFill>
                  <a:srgbClr val="002060"/>
                </a:solidFill>
              </a:rPr>
              <a:t>每月三六日</a:t>
            </a:r>
            <a:r>
              <a:rPr lang="ko-KR" altLang="en-US" dirty="0" err="1" smtClean="0"/>
              <a:t>에는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아모리</a:t>
            </a:r>
            <a:r>
              <a:rPr lang="ko-KR" altLang="en-US" dirty="0" smtClean="0"/>
              <a:t> 急한 事務가 잇다 하야도 이 그 날이 되고 보면 반듯이 그 날은 穩全히 </a:t>
            </a:r>
            <a:r>
              <a:rPr lang="ko-KR" altLang="en-US" dirty="0" err="1" smtClean="0"/>
              <a:t>敎務部에</a:t>
            </a:r>
            <a:r>
              <a:rPr lang="ko-KR" altLang="en-US" dirty="0" smtClean="0"/>
              <a:t> 와서 工夫에 對한 일만 注意하자는 일은 定期專門工夫를 </a:t>
            </a:r>
            <a:r>
              <a:rPr lang="ko-KR" altLang="en-US" dirty="0"/>
              <a:t>할 階梯가 되지 못한 </a:t>
            </a:r>
            <a:r>
              <a:rPr lang="ko-KR" altLang="en-US" dirty="0" err="1"/>
              <a:t>會員에게난</a:t>
            </a:r>
            <a:r>
              <a:rPr lang="ko-KR" altLang="en-US" dirty="0"/>
              <a:t> </a:t>
            </a:r>
            <a:r>
              <a:rPr lang="ko-KR" altLang="en-US" dirty="0" err="1"/>
              <a:t>每月三六日이라도</a:t>
            </a:r>
            <a:r>
              <a:rPr lang="ko-KR" altLang="en-US" dirty="0"/>
              <a:t> 誠實히 </a:t>
            </a:r>
            <a:r>
              <a:rPr lang="ko-KR" altLang="en-US" dirty="0" err="1"/>
              <a:t>叅例하야</a:t>
            </a:r>
            <a:r>
              <a:rPr lang="ko-KR" altLang="en-US" dirty="0"/>
              <a:t> </a:t>
            </a:r>
            <a:r>
              <a:rPr lang="ko-KR" altLang="en-US" b="1" dirty="0" err="1">
                <a:solidFill>
                  <a:srgbClr val="002060"/>
                </a:solidFill>
              </a:rPr>
              <a:t>一年內</a:t>
            </a:r>
            <a:r>
              <a:rPr lang="ko-KR" altLang="en-US" b="1" dirty="0">
                <a:solidFill>
                  <a:srgbClr val="002060"/>
                </a:solidFill>
              </a:rPr>
              <a:t> </a:t>
            </a:r>
            <a:r>
              <a:rPr lang="ko-KR" altLang="en-US" b="1" dirty="0" err="1">
                <a:solidFill>
                  <a:srgbClr val="002060"/>
                </a:solidFill>
              </a:rPr>
              <a:t>三六日의</a:t>
            </a:r>
            <a:r>
              <a:rPr lang="ko-KR" altLang="en-US" b="1" dirty="0">
                <a:solidFill>
                  <a:srgbClr val="002060"/>
                </a:solidFill>
              </a:rPr>
              <a:t> 定期訓練</a:t>
            </a:r>
            <a:r>
              <a:rPr lang="ko-KR" altLang="en-US" dirty="0"/>
              <a:t>을 받게 함이요</a:t>
            </a:r>
            <a:r>
              <a:rPr lang="en-US" altLang="ko-KR" dirty="0"/>
              <a:t>, </a:t>
            </a:r>
            <a:r>
              <a:rPr lang="ko-KR" altLang="en-US" dirty="0"/>
              <a:t>비록 定期訓練을 받은 사람이라도 十日만에 </a:t>
            </a:r>
            <a:r>
              <a:rPr lang="ko-KR" altLang="en-US" dirty="0" err="1"/>
              <a:t>一次式</a:t>
            </a:r>
            <a:r>
              <a:rPr lang="ko-KR" altLang="en-US" dirty="0"/>
              <a:t> 工夫에 對한 誠意를 獎勵하며 길을 밝히기 </a:t>
            </a:r>
            <a:r>
              <a:rPr lang="ko-KR" altLang="en-US" dirty="0" err="1"/>
              <a:t>爲하야</a:t>
            </a:r>
            <a:r>
              <a:rPr lang="ko-KR" altLang="en-US" dirty="0"/>
              <a:t> 人間生活의 모든 事務를 미리 準備할 것은 準備하고 處理할 것은 處理한 後 그 날은 </a:t>
            </a:r>
            <a:r>
              <a:rPr lang="ko-KR" altLang="en-US" dirty="0" err="1"/>
              <a:t>期於히</a:t>
            </a:r>
            <a:r>
              <a:rPr lang="ko-KR" altLang="en-US" dirty="0"/>
              <a:t> 叅例하도록 하게 함이요</a:t>
            </a:r>
            <a:r>
              <a:rPr lang="en-US" altLang="ko-KR" dirty="0" smtClean="0"/>
              <a:t>.(</a:t>
            </a:r>
            <a:r>
              <a:rPr lang="ko-KR" altLang="en-US" dirty="0" err="1" smtClean="0"/>
              <a:t>보경육대요령</a:t>
            </a:r>
            <a:r>
              <a:rPr lang="en-US" altLang="ko-KR" dirty="0" smtClean="0"/>
              <a:t>)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10562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55576" y="1789020"/>
            <a:ext cx="7488832" cy="42930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 조직의 기본 원리</a:t>
            </a: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: 10</a:t>
            </a:r>
            <a:r>
              <a:rPr lang="ko-KR" altLang="en-US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인 </a:t>
            </a:r>
            <a:r>
              <a:rPr lang="en-US" altLang="ko-KR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</a:t>
            </a:r>
            <a:r>
              <a:rPr lang="en-US" altLang="ko-KR" sz="2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400" dirty="0" err="1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十人一團</a:t>
            </a:r>
            <a:r>
              <a:rPr lang="en-US" altLang="ko-KR" sz="2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buNone/>
            </a:pPr>
            <a:r>
              <a:rPr lang="ko-KR" altLang="en-US" sz="280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 “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펴서 말하면 이 단이 시방을 대표하고 거두어 말하면 시방을 한 몸에 합한 이치</a:t>
            </a: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”(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서품</a:t>
            </a: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장</a:t>
            </a: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buNone/>
            </a:pPr>
            <a:endParaRPr lang="ko-KR" altLang="en-US" sz="2800" b="1" dirty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buNone/>
            </a:pPr>
            <a:r>
              <a:rPr lang="en-US" altLang="ko-KR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 운영의 기본 원리</a:t>
            </a: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: 1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인이 </a:t>
            </a: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9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인을 지도</a:t>
            </a:r>
            <a:endParaRPr lang="en-US" altLang="ko-KR" sz="28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 “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오직 한 스승의 가르침으로 모든 사람을 고루 훈련할 빠른 방법</a:t>
            </a: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”(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서품</a:t>
            </a: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장</a:t>
            </a: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800" b="1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8846" y="372672"/>
            <a:ext cx="8108983" cy="894535"/>
          </a:xfrm>
        </p:spPr>
        <p:txBody>
          <a:bodyPr>
            <a:noAutofit/>
          </a:bodyPr>
          <a:lstStyle/>
          <a:p>
            <a:r>
              <a:rPr lang="ko-KR" altLang="en-US" sz="36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 조직과 운영의 기본원리</a:t>
            </a:r>
            <a:endParaRPr lang="ko-KR" altLang="en-US" sz="3600" b="1" dirty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5511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55576" y="1416297"/>
            <a:ext cx="7488832" cy="47402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예회와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단회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28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None/>
            </a:pPr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삼순일 </a:t>
            </a:r>
            <a:r>
              <a:rPr lang="ko-KR" alt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예회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三旬日 </a:t>
            </a:r>
            <a:r>
              <a:rPr lang="ko-KR" alt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例會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buNone/>
            </a:pP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예회와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단회의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분화되기 이전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4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단회의</a:t>
            </a:r>
            <a:r>
              <a:rPr lang="ko-KR" altLang="en-US" sz="2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원형</a:t>
            </a:r>
            <a:endParaRPr lang="en-US" altLang="ko-KR" sz="24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buNone/>
            </a:pP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단원의 </a:t>
            </a:r>
            <a:r>
              <a:rPr lang="ko-KR" altLang="en-US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공부</a:t>
            </a:r>
            <a:endParaRPr lang="en-US" altLang="ko-KR" sz="28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None/>
            </a:pPr>
            <a:r>
              <a:rPr lang="ko-KR" altLang="en-US" sz="280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성계명시독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誠戒名時讀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buNone/>
            </a:pPr>
            <a:r>
              <a:rPr lang="en-US" altLang="ko-KR" sz="2400" b="1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400" b="1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“</a:t>
            </a:r>
            <a:r>
              <a:rPr lang="en-US" altLang="ko-KR" sz="2400" b="1" kern="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2400" b="1" kern="0" dirty="0" err="1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일동</a:t>
            </a:r>
            <a:r>
              <a:rPr lang="ko-KR" altLang="en-US" sz="2400" b="1" dirty="0" err="1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안</a:t>
            </a:r>
            <a:r>
              <a:rPr lang="ko-KR" altLang="en-US" sz="24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지낸 마음을 조사하여 그 신성</a:t>
            </a:r>
            <a:r>
              <a:rPr lang="en-US" altLang="ko-KR" sz="2000" b="1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b="1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信誠</a:t>
            </a:r>
            <a:r>
              <a:rPr lang="en-US" altLang="ko-KR" sz="2000" b="1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4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의 나아가고 물러남과 행실</a:t>
            </a:r>
            <a:r>
              <a:rPr lang="en-US" altLang="ko-KR" sz="2000" b="1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b="1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行實</a:t>
            </a:r>
            <a:r>
              <a:rPr lang="en-US" altLang="ko-KR" sz="2000" b="1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4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의 좋고 나쁨을 대조케 함</a:t>
            </a:r>
            <a:r>
              <a:rPr lang="en-US" altLang="ko-KR" sz="2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.”</a:t>
            </a:r>
          </a:p>
          <a:p>
            <a:pPr>
              <a:buNone/>
            </a:pP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2400" b="1" kern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일기법</a:t>
            </a:r>
            <a:r>
              <a:rPr lang="en-US" altLang="ko-KR" sz="24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400" b="1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훈련법</a:t>
            </a:r>
            <a:r>
              <a:rPr lang="en-US" altLang="ko-KR" sz="24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400" b="1" kern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학</a:t>
            </a:r>
            <a:r>
              <a:rPr lang="ko-KR" altLang="en-US" sz="2400" b="1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력</a:t>
            </a:r>
            <a:r>
              <a:rPr lang="ko-KR" altLang="en-US" sz="2400" b="1" kern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고시법</a:t>
            </a:r>
            <a:r>
              <a:rPr lang="en-US" altLang="ko-KR" sz="24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4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학위등급법의 원형</a:t>
            </a:r>
            <a:endParaRPr lang="ko-KR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9552" y="372672"/>
            <a:ext cx="7704855" cy="894535"/>
          </a:xfrm>
        </p:spPr>
        <p:txBody>
          <a:bodyPr>
            <a:noAutofit/>
          </a:bodyPr>
          <a:lstStyle/>
          <a:p>
            <a:r>
              <a:rPr lang="ko-KR" altLang="en-US" sz="36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단회의</a:t>
            </a:r>
            <a:r>
              <a:rPr lang="ko-KR" altLang="en-US" sz="36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원형과 단원의 공부</a:t>
            </a:r>
            <a:endParaRPr lang="ko-KR" altLang="en-US" sz="3600" b="1" dirty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176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55576" y="1565386"/>
            <a:ext cx="7344816" cy="45912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ko-KR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단의 활동이 곧 교단의 창립활동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서품</a:t>
            </a:r>
            <a:r>
              <a:rPr lang="en-US" altLang="ko-KR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7-14)</a:t>
            </a:r>
            <a:endParaRPr lang="en-US" altLang="ko-KR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None/>
            </a:pP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저축조합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2(1917)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음 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endParaRPr lang="en-US" altLang="ko-KR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None/>
            </a:pP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방언공사 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3(1918) 5.13-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4. 4.26</a:t>
            </a:r>
          </a:p>
          <a:p>
            <a:pPr>
              <a:buNone/>
            </a:pPr>
            <a:r>
              <a:rPr lang="en-US" altLang="ko-KR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구간도실 건축 </a:t>
            </a:r>
            <a:r>
              <a:rPr lang="en-US" altLang="ko-KR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음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-12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endParaRPr lang="en-US" altLang="ko-KR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단원기도 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4(1919).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음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3.26-10.6</a:t>
            </a:r>
          </a:p>
          <a:p>
            <a:pPr>
              <a:buNone/>
            </a:pPr>
            <a:r>
              <a:rPr lang="en-US" altLang="ko-KR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법인성사 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8.21(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음 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7.26)</a:t>
            </a:r>
          </a:p>
          <a:p>
            <a:pPr marL="0" indent="0">
              <a:buNone/>
            </a:pP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단활동과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창립정신</a:t>
            </a:r>
            <a:endParaRPr lang="en-US" altLang="ko-KR" sz="28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None/>
            </a:pP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단원들의 </a:t>
            </a:r>
            <a:r>
              <a:rPr lang="ko-KR" alt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일심합력과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무아봉공의 정신을 바탕</a:t>
            </a:r>
            <a:endParaRPr lang="en-US" altLang="ko-KR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이사병행과</a:t>
            </a:r>
            <a:r>
              <a:rPr lang="en-US" altLang="ko-K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영육쌍전의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이념을 실현</a:t>
            </a:r>
            <a:endParaRPr lang="en-US" altLang="ko-KR" sz="24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3568" y="372672"/>
            <a:ext cx="7776864" cy="894535"/>
          </a:xfrm>
        </p:spPr>
        <p:txBody>
          <a:bodyPr>
            <a:noAutofit/>
          </a:bodyPr>
          <a:lstStyle/>
          <a:p>
            <a:r>
              <a:rPr lang="ko-KR" altLang="en-US" sz="36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영산시대 </a:t>
            </a:r>
            <a:r>
              <a:rPr lang="ko-KR" altLang="en-US" sz="36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단활동과</a:t>
            </a:r>
            <a:r>
              <a:rPr lang="ko-KR" altLang="en-US" sz="36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창립의 기초</a:t>
            </a:r>
            <a:endParaRPr lang="ko-KR" altLang="en-US" sz="3600" b="1" dirty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3545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89" y="274638"/>
            <a:ext cx="8229600" cy="850900"/>
          </a:xfrm>
        </p:spPr>
        <p:txBody>
          <a:bodyPr>
            <a:normAutofit/>
          </a:bodyPr>
          <a:lstStyle/>
          <a:p>
            <a:pPr eaLnBrk="1" hangingPunct="1"/>
            <a:r>
              <a:rPr lang="ko-KR" altLang="en-US" sz="3600" b="1" dirty="0" smtClean="0">
                <a:solidFill>
                  <a:srgbClr val="0070C0"/>
                </a:solidFill>
                <a:effectLst/>
                <a:latin typeface="맑은 고딕" pitchFamily="50" charset="-127"/>
                <a:ea typeface="맑은 고딕" pitchFamily="50" charset="-127"/>
              </a:rPr>
              <a:t>양 </a:t>
            </a:r>
            <a:r>
              <a:rPr lang="ko-KR" altLang="en-US" sz="3600" b="1" dirty="0" err="1" smtClean="0">
                <a:solidFill>
                  <a:srgbClr val="0070C0"/>
                </a:solidFill>
                <a:effectLst/>
                <a:latin typeface="맑은 고딕" pitchFamily="50" charset="-127"/>
                <a:ea typeface="맑은 고딕" pitchFamily="50" charset="-127"/>
              </a:rPr>
              <a:t>연합단</a:t>
            </a:r>
            <a:r>
              <a:rPr lang="ko-KR" altLang="en-US" sz="3600" b="1" dirty="0" smtClean="0">
                <a:solidFill>
                  <a:srgbClr val="0070C0"/>
                </a:solidFill>
                <a:effectLst/>
                <a:latin typeface="맑은 고딕" pitchFamily="50" charset="-127"/>
                <a:ea typeface="맑은 고딕" pitchFamily="50" charset="-127"/>
              </a:rPr>
              <a:t> 활동</a:t>
            </a:r>
            <a:r>
              <a:rPr lang="en-US" altLang="ko-KR" sz="3200" b="1" dirty="0" smtClean="0">
                <a:solidFill>
                  <a:srgbClr val="0070C0"/>
                </a:solidFill>
                <a:effectLst/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3200" b="1" dirty="0" smtClean="0">
                <a:solidFill>
                  <a:srgbClr val="0070C0"/>
                </a:solidFill>
                <a:effectLst/>
                <a:latin typeface="맑은 고딕" pitchFamily="50" charset="-127"/>
                <a:ea typeface="맑은 고딕" pitchFamily="50" charset="-127"/>
              </a:rPr>
              <a:t>취지설명과 단금수합</a:t>
            </a:r>
            <a:r>
              <a:rPr lang="en-US" altLang="ko-KR" sz="3200" b="1" dirty="0" smtClean="0">
                <a:solidFill>
                  <a:srgbClr val="0070C0"/>
                </a:solidFill>
                <a:effectLst/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6998" y="1416296"/>
            <a:ext cx="8229600" cy="4696309"/>
          </a:xfrm>
          <a:prstGeom prst="rect">
            <a:avLst/>
          </a:prstGeom>
        </p:spPr>
        <p:txBody>
          <a:bodyPr/>
          <a:lstStyle/>
          <a:p>
            <a:pPr marL="0" indent="0" eaLnBrk="1" hangingPunct="1">
              <a:buNone/>
            </a:pP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양 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연합단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취지서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13.7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음</a:t>
            </a:r>
            <a:r>
              <a:rPr lang="en-US" altLang="ko-KR" sz="2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24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4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월말통신</a:t>
            </a:r>
            <a:r>
              <a:rPr lang="en-US" altLang="ko-KR" sz="24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24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호</a:t>
            </a:r>
            <a:r>
              <a:rPr lang="en-US" altLang="ko-KR" sz="24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0" indent="0">
              <a:buNone/>
            </a:pP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*‘</a:t>
            </a:r>
            <a:r>
              <a:rPr lang="ko-KR" altLang="en-US" sz="2800" b="1" dirty="0" err="1">
                <a:latin typeface="맑은 고딕" pitchFamily="50" charset="-127"/>
                <a:ea typeface="맑은 고딕" pitchFamily="50" charset="-127"/>
              </a:rPr>
              <a:t>인재양성부</a:t>
            </a:r>
            <a:r>
              <a:rPr lang="en-US" altLang="ko-KR" sz="2800" b="1" dirty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가 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증설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18.3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월 제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회 정기총회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0" indent="0">
              <a:buNone/>
            </a:pP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 -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이듬해 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산업부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와 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육영부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 신설됨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  </a:t>
            </a:r>
          </a:p>
          <a:p>
            <a:pPr marL="0" indent="0" eaLnBrk="1" hangingPunct="1">
              <a:buNone/>
            </a:pP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  -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이후 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남자육영단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여자육영단</a:t>
            </a:r>
            <a:r>
              <a:rPr lang="ko-KR" altLang="en-US" sz="2800" dirty="0" err="1" smtClean="0">
                <a:latin typeface="맑은 고딕" pitchFamily="50" charset="-127"/>
                <a:ea typeface="맑은 고딕" pitchFamily="50" charset="-127"/>
              </a:rPr>
              <a:t>으로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 계속됨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0" indent="0" eaLnBrk="1" hangingPunct="1">
              <a:buNone/>
            </a:pP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자금마련을 위한 많은 의견제출이 진행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됨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0" indent="0" eaLnBrk="1" hangingPunct="1">
              <a:buNone/>
            </a:pPr>
            <a:endParaRPr lang="en-US" altLang="ko-KR" sz="2800" dirty="0" smtClean="0">
              <a:latin typeface="맑은 고딕" pitchFamily="50" charset="-127"/>
              <a:ea typeface="맑은 고딕" pitchFamily="50" charset="-127"/>
            </a:endParaRPr>
          </a:p>
          <a:p>
            <a:pPr marL="0" indent="0" algn="just" eaLnBrk="1" hangingPunct="1">
              <a:buNone/>
            </a:pP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단금수합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800" dirty="0" err="1" smtClean="0">
                <a:latin typeface="맑은 고딕" pitchFamily="50" charset="-127"/>
                <a:ea typeface="맑은 고딕" pitchFamily="50" charset="-127"/>
              </a:rPr>
              <a:t>육영부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 설립 후 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육영금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수합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으로 계속</a:t>
            </a:r>
            <a:endParaRPr lang="en-US" altLang="ko-KR" sz="2800" dirty="0" smtClean="0">
              <a:latin typeface="맑은 고딕" pitchFamily="50" charset="-127"/>
              <a:ea typeface="맑은 고딕" pitchFamily="50" charset="-127"/>
            </a:endParaRPr>
          </a:p>
          <a:p>
            <a:pPr marL="0" indent="0" algn="just" eaLnBrk="1" hangingPunct="1">
              <a:buNone/>
            </a:pP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수시양성금</a:t>
            </a:r>
            <a:r>
              <a:rPr lang="ko-KR" altLang="en-US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’ 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초창기 젊은 인재들 학비 지급</a:t>
            </a:r>
            <a:endParaRPr lang="en-US" altLang="ko-KR" sz="2800" dirty="0" smtClean="0">
              <a:latin typeface="맑은 고딕" pitchFamily="50" charset="-127"/>
              <a:ea typeface="맑은 고딕" pitchFamily="50" charset="-127"/>
            </a:endParaRPr>
          </a:p>
          <a:p>
            <a:pPr marL="0" indent="0" algn="just" eaLnBrk="1" hangingPunct="1">
              <a:buNone/>
            </a:pP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4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시창 </a:t>
            </a:r>
            <a:r>
              <a:rPr lang="en-US" altLang="ko-KR" sz="24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15</a:t>
            </a:r>
            <a:r>
              <a:rPr lang="ko-KR" altLang="en-US" sz="24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년도 사업보고서</a:t>
            </a:r>
            <a:r>
              <a:rPr lang="en-US" altLang="ko-KR" sz="24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24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81781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5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5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058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6" grpId="0"/>
      <p:bldP spid="20582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6998" y="447217"/>
            <a:ext cx="8229600" cy="894535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불법연구회 </a:t>
            </a:r>
            <a:r>
              <a:rPr lang="ko-KR" altLang="en-US" sz="36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단회의</a:t>
            </a:r>
            <a:r>
              <a:rPr lang="ko-KR" altLang="en-US" sz="3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주요활동</a:t>
            </a:r>
            <a:endParaRPr lang="ko-KR" altLang="en-US" sz="3600" b="1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718267" y="1789019"/>
            <a:ext cx="7814173" cy="402540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81000" lvl="2" indent="-381000" algn="just">
              <a:buNone/>
            </a:pPr>
            <a:r>
              <a:rPr lang="en-US" altLang="ko-KR" sz="2800" b="1" dirty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>
                <a:latin typeface="맑은 고딕" pitchFamily="50" charset="-127"/>
                <a:ea typeface="맑은 고딕" pitchFamily="50" charset="-127"/>
              </a:rPr>
              <a:t>단원의 성적조사</a:t>
            </a:r>
            <a:r>
              <a:rPr lang="en-US" altLang="ko-KR" sz="28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800" b="1" dirty="0">
                <a:latin typeface="맑은 고딕" pitchFamily="50" charset="-127"/>
                <a:ea typeface="맑은 고딕" pitchFamily="50" charset="-127"/>
              </a:rPr>
              <a:t>일기조사</a:t>
            </a:r>
            <a:r>
              <a:rPr lang="en-US" altLang="ko-KR" sz="28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800" b="1" dirty="0" err="1">
                <a:latin typeface="맑은 고딕" pitchFamily="50" charset="-127"/>
                <a:ea typeface="맑은 고딕" pitchFamily="50" charset="-127"/>
              </a:rPr>
              <a:t>유무념대조</a:t>
            </a:r>
            <a:r>
              <a:rPr lang="en-US" altLang="ko-KR" sz="2800" b="1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  <a:p>
            <a:pPr marL="381000" lvl="2" indent="-381000" algn="just">
              <a:buNone/>
            </a:pPr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81000" lvl="2" indent="-381000" algn="just">
              <a:buNone/>
            </a:pP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단규에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 대한 강습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교육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81000" lvl="2" indent="-381000" algn="just">
              <a:buNone/>
            </a:pPr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81000" indent="-381000" algn="just">
              <a:buNone/>
            </a:pP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의견제출과 심의</a:t>
            </a:r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81000" indent="-381000" algn="just">
              <a:buNone/>
            </a:pPr>
            <a:endParaRPr lang="en-US" altLang="ko-KR" sz="2800" b="1" dirty="0">
              <a:solidFill>
                <a:srgbClr val="FE665A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81000" indent="-381000" algn="just">
              <a:buNone/>
            </a:pPr>
            <a:r>
              <a:rPr lang="en-US" altLang="ko-KR" sz="2800" b="1" dirty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err="1">
                <a:latin typeface="맑은 고딕" pitchFamily="50" charset="-127"/>
                <a:ea typeface="맑은 고딕" pitchFamily="50" charset="-127"/>
              </a:rPr>
              <a:t>창립연합단</a:t>
            </a:r>
            <a:r>
              <a:rPr lang="ko-KR" altLang="en-US" sz="2800" b="1" dirty="0">
                <a:latin typeface="맑은 고딕" pitchFamily="50" charset="-127"/>
                <a:ea typeface="맑은 고딕" pitchFamily="50" charset="-127"/>
              </a:rPr>
              <a:t> 활동</a:t>
            </a:r>
            <a:r>
              <a:rPr lang="en-US" altLang="ko-KR" sz="28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800" b="1" dirty="0" err="1">
                <a:latin typeface="맑은 고딕" pitchFamily="50" charset="-127"/>
                <a:ea typeface="맑은 고딕" pitchFamily="50" charset="-127"/>
              </a:rPr>
              <a:t>농업부</a:t>
            </a:r>
            <a:r>
              <a:rPr lang="ko-KR" altLang="en-US" sz="2800" b="1" dirty="0">
                <a:latin typeface="맑은 고딕" pitchFamily="50" charset="-127"/>
                <a:ea typeface="맑은 고딕" pitchFamily="50" charset="-127"/>
              </a:rPr>
              <a:t> 및 인재양성소 창립</a:t>
            </a:r>
            <a:r>
              <a:rPr lang="en-US" altLang="ko-KR" sz="2800" b="1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81000" indent="-381000" algn="just">
              <a:buNone/>
            </a:pPr>
            <a:endParaRPr lang="en-US" altLang="ko-KR" sz="2800" b="1" dirty="0">
              <a:latin typeface="맑은 고딕" pitchFamily="50" charset="-127"/>
              <a:ea typeface="맑은 고딕" pitchFamily="50" charset="-127"/>
            </a:endParaRPr>
          </a:p>
          <a:p>
            <a:pPr marL="381000" indent="-381000" algn="just">
              <a:buNone/>
            </a:pPr>
            <a:endParaRPr lang="ko-KR" altLang="en-US" sz="2800" b="1" dirty="0">
              <a:solidFill>
                <a:srgbClr val="FE665A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2575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6998" y="372672"/>
            <a:ext cx="8229600" cy="745446"/>
          </a:xfrm>
        </p:spPr>
        <p:txBody>
          <a:bodyPr>
            <a:noAutofit/>
          </a:bodyPr>
          <a:lstStyle/>
          <a:p>
            <a:r>
              <a:rPr lang="ko-KR" altLang="en-US" sz="36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단규강습의</a:t>
            </a:r>
            <a:r>
              <a:rPr lang="ko-KR" altLang="en-US" sz="3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실시</a:t>
            </a:r>
            <a:endParaRPr lang="ko-KR" altLang="en-US" sz="3600" b="1" dirty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587633" y="1267207"/>
            <a:ext cx="7968734" cy="484539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13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(1928) 7.26(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음</a:t>
            </a: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새로운 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단규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예회때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 공표</a:t>
            </a:r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buNone/>
            </a:pPr>
            <a:r>
              <a:rPr lang="en-US" altLang="ko-KR" sz="28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마침 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제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회 정기훈련 때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저녁마다 진행하던 강연회를 임시 중지하고 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이를 대신하여 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단규강습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ko-KR" altLang="en-US" sz="2800" b="1" dirty="0" err="1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단원매일성적조사에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관한 간담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으로 매일 저녁 성황을 이루었으며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, 1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시간의 간담은 너무 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짧다 하여 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시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분에서 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시까지 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시간 반으로  저녁 간담회 시간을 가지기도 함</a:t>
            </a:r>
            <a:r>
              <a:rPr lang="en-US" altLang="ko-KR" sz="2800" dirty="0" smtClean="0">
                <a:solidFill>
                  <a:schemeClr val="accent3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.” </a:t>
            </a:r>
            <a:r>
              <a:rPr lang="en-US" altLang="ko-KR" sz="2400" dirty="0" smtClean="0">
                <a:solidFill>
                  <a:schemeClr val="accent3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400" dirty="0">
                <a:solidFill>
                  <a:schemeClr val="accent3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월말통신 </a:t>
            </a:r>
            <a:r>
              <a:rPr lang="en-US" altLang="ko-KR" sz="2400" dirty="0">
                <a:solidFill>
                  <a:schemeClr val="accent3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2400" dirty="0">
                <a:solidFill>
                  <a:schemeClr val="accent3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호</a:t>
            </a:r>
            <a:r>
              <a:rPr lang="en-US" altLang="ko-KR" sz="2400" dirty="0" smtClean="0">
                <a:solidFill>
                  <a:schemeClr val="accent3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0" indent="0">
              <a:buNone/>
            </a:pP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*8.16</a:t>
            </a:r>
            <a:r>
              <a:rPr lang="en-US" altLang="ko-KR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음</a:t>
            </a:r>
            <a:r>
              <a:rPr lang="en-US" altLang="ko-KR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28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단회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에서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단규강습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처음 실시</a:t>
            </a:r>
            <a:endParaRPr lang="en-US" altLang="ko-KR" sz="28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buNone/>
            </a:pP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*10.16(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음</a:t>
            </a: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이후 오전까지 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단회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 확장 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단규강습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 실시</a:t>
            </a:r>
            <a:endParaRPr lang="en-US" altLang="ko-KR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147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6998" y="372672"/>
            <a:ext cx="8229600" cy="819990"/>
          </a:xfrm>
        </p:spPr>
        <p:txBody>
          <a:bodyPr>
            <a:noAutofit/>
          </a:bodyPr>
          <a:lstStyle/>
          <a:p>
            <a:r>
              <a:rPr lang="ko-KR" altLang="en-US" sz="36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단규강습의</a:t>
            </a:r>
            <a:r>
              <a:rPr lang="ko-KR" altLang="en-US" sz="3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방식</a:t>
            </a:r>
            <a:endParaRPr lang="ko-KR" altLang="en-US" sz="3600" b="1" dirty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456997" y="1416296"/>
            <a:ext cx="8034052" cy="489302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단규낭독</a:t>
            </a: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의지설명</a:t>
            </a: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문답</a:t>
            </a: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강연</a:t>
            </a: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간혹 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음강조사</a:t>
            </a:r>
            <a:endParaRPr lang="en-US" altLang="ko-KR" sz="28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buNone/>
            </a:pPr>
            <a:endParaRPr lang="en-US" altLang="ko-KR" sz="28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buNone/>
            </a:pP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13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16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단회때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첫 </a:t>
            </a:r>
            <a:r>
              <a:rPr lang="ko-KR" altLang="en-US" sz="28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단규강습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0" indent="0">
              <a:buNone/>
            </a:pPr>
            <a:r>
              <a:rPr lang="en-US" altLang="ko-KR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오전 </a:t>
            </a:r>
            <a:r>
              <a:rPr lang="ko-KR" altLang="en-US" sz="28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예회때</a:t>
            </a:r>
            <a:r>
              <a:rPr lang="ko-KR" altLang="en-US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개정된 </a:t>
            </a:r>
            <a:r>
              <a:rPr lang="ko-KR" altLang="en-US" sz="28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단규의</a:t>
            </a:r>
            <a:r>
              <a:rPr lang="ko-KR" altLang="en-US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낭독설명이 있은 후</a:t>
            </a:r>
            <a:r>
              <a:rPr lang="en-US" altLang="ko-KR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 marL="0" indent="0">
              <a:buNone/>
            </a:pP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오후에는 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단규를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강습하기로 하고 </a:t>
            </a:r>
            <a:r>
              <a:rPr lang="en-US" altLang="ko-KR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… </a:t>
            </a:r>
            <a:r>
              <a:rPr lang="ko-KR" altLang="en-US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인은 단장을 삼고</a:t>
            </a: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3, 4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인은 단원으로 가정하여 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단회하는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의식으로 진행하니</a:t>
            </a:r>
            <a:r>
              <a:rPr lang="en-US" altLang="ko-KR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전일에 의심 나는 곳이 많이 천명되더라</a:t>
            </a:r>
            <a:r>
              <a:rPr lang="en-US" altLang="ko-KR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.”</a:t>
            </a:r>
          </a:p>
          <a:p>
            <a:pPr marL="0" indent="0">
              <a:buNone/>
            </a:pPr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buNone/>
            </a:pP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단회때마다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2-4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인의 </a:t>
            </a:r>
            <a:r>
              <a:rPr lang="ko-KR" altLang="en-US" sz="2800" b="1" dirty="0">
                <a:latin typeface="맑은 고딕" pitchFamily="50" charset="-127"/>
                <a:ea typeface="맑은 고딕" pitchFamily="50" charset="-127"/>
              </a:rPr>
              <a:t>연사가 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등장</a:t>
            </a:r>
            <a:endParaRPr lang="ko-KR" altLang="en-US" sz="2800" b="1" dirty="0">
              <a:solidFill>
                <a:schemeClr val="accent3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456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22315" y="372672"/>
            <a:ext cx="7903013" cy="894535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solidFill>
                  <a:srgbClr val="0070C0"/>
                </a:solidFill>
                <a:effectLst/>
                <a:latin typeface="맑은고딕"/>
                <a:ea typeface="맑은 고딕" pitchFamily="50" charset="-127"/>
              </a:rPr>
              <a:t>단원일기성적조사법 실시</a:t>
            </a:r>
            <a:endParaRPr lang="ko-KR" altLang="en-US" sz="3600" b="1" dirty="0">
              <a:solidFill>
                <a:srgbClr val="0070C0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522315" y="1416296"/>
            <a:ext cx="7968734" cy="4621764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일기법의 유래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성계명시독</a:t>
            </a:r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0" indent="0" algn="just">
              <a:buNone/>
            </a:pPr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0" indent="0" algn="just">
              <a:buNone/>
            </a:pP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단원일기조사법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>
                <a:latin typeface="맑은 고딕" pitchFamily="50" charset="-127"/>
                <a:ea typeface="맑은 고딕" pitchFamily="50" charset="-127"/>
              </a:rPr>
              <a:t>소개</a:t>
            </a:r>
            <a:r>
              <a:rPr lang="en-US" altLang="ko-KR" sz="26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6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월말통신</a:t>
            </a:r>
            <a:r>
              <a:rPr lang="en-US" altLang="ko-KR" sz="26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26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호</a:t>
            </a:r>
            <a:r>
              <a:rPr lang="en-US" altLang="ko-KR" sz="26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6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6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13</a:t>
            </a:r>
            <a:r>
              <a:rPr lang="ko-KR" altLang="en-US" sz="26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26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26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26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0" indent="0" algn="just">
              <a:buNone/>
            </a:pP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매월 </a:t>
            </a: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16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일에 </a:t>
            </a: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회식 단원의 성적을 조사하는 바</a:t>
            </a:r>
            <a:r>
              <a:rPr lang="ko-KR" altLang="en-US" sz="28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단장이 있는 단에는 단장이 하고 없으면 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중앙교주가 대리로 시행하여 매년 음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26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일에는 본회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교무부</a:t>
            </a:r>
            <a:r>
              <a:rPr lang="ko-KR" altLang="en-US" sz="2800" b="1" dirty="0" err="1" smtClean="0"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 보고함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0" lvl="2" indent="0" algn="just">
              <a:buNone/>
            </a:pPr>
            <a:endParaRPr lang="en-US" altLang="ko-KR" sz="2800" dirty="0" smtClean="0">
              <a:latin typeface="맑은 고딕" pitchFamily="50" charset="-127"/>
              <a:ea typeface="맑은 고딕" pitchFamily="50" charset="-127"/>
            </a:endParaRPr>
          </a:p>
          <a:p>
            <a:pPr marL="0" lvl="2" indent="0" algn="just">
              <a:buNone/>
            </a:pP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단원매일조사법실행</a:t>
            </a:r>
            <a:r>
              <a:rPr lang="ko-KR" altLang="en-US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결제식</a:t>
            </a:r>
            <a:r>
              <a:rPr lang="en-US" altLang="ko-KR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13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음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 새로운 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｢</a:t>
            </a:r>
            <a:r>
              <a:rPr lang="ko-KR" altLang="en-US" sz="2800" dirty="0" err="1">
                <a:latin typeface="맑은 고딕" pitchFamily="50" charset="-127"/>
                <a:ea typeface="맑은 고딕" pitchFamily="50" charset="-127"/>
              </a:rPr>
              <a:t>단규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｣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가 제정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16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음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28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err="1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단회에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err="1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단원매일조사법실행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err="1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결제식</a:t>
            </a:r>
            <a:r>
              <a:rPr lang="ko-KR" altLang="en-US" sz="2800" b="1" dirty="0" err="1">
                <a:latin typeface="맑은 고딕" pitchFamily="50" charset="-127"/>
                <a:ea typeface="맑은 고딕" pitchFamily="50" charset="-127"/>
              </a:rPr>
              <a:t>으로</a:t>
            </a:r>
            <a:r>
              <a:rPr lang="ko-KR" altLang="en-US" sz="2800" b="1" dirty="0">
                <a:latin typeface="맑은 고딕" pitchFamily="50" charset="-127"/>
                <a:ea typeface="맑은 고딕" pitchFamily="50" charset="-127"/>
              </a:rPr>
              <a:t> 시작</a:t>
            </a:r>
            <a:endParaRPr lang="en-US" altLang="ko-KR" sz="2800" b="1" dirty="0">
              <a:latin typeface="맑은 고딕" pitchFamily="50" charset="-127"/>
              <a:ea typeface="맑은 고딕" pitchFamily="50" charset="-127"/>
            </a:endParaRPr>
          </a:p>
          <a:p>
            <a:pPr marL="0" lvl="2" indent="0" algn="just">
              <a:buNone/>
            </a:pPr>
            <a:endParaRPr lang="ko-KR" altLang="en-US" sz="2800" dirty="0">
              <a:solidFill>
                <a:srgbClr val="0070C0"/>
              </a:solidFill>
              <a:latin typeface="+mj-ea"/>
            </a:endParaRPr>
          </a:p>
          <a:p>
            <a:pPr marL="0" indent="0" algn="just">
              <a:buNone/>
            </a:pP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6444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>
          <a:xfrm>
            <a:off x="652950" y="476672"/>
            <a:ext cx="8033850" cy="648866"/>
          </a:xfrm>
        </p:spPr>
        <p:txBody>
          <a:bodyPr>
            <a:normAutofit/>
          </a:bodyPr>
          <a:lstStyle/>
          <a:p>
            <a:r>
              <a:rPr lang="ko-KR" altLang="en-US" sz="3600" b="1" dirty="0" smtClean="0">
                <a:solidFill>
                  <a:srgbClr val="0070C0"/>
                </a:solidFill>
                <a:effectLst/>
                <a:latin typeface="+mj-ea"/>
              </a:rPr>
              <a:t>의견제출제도</a:t>
            </a:r>
            <a:endParaRPr lang="ko-KR" altLang="en-US" sz="3600" b="1" dirty="0" smtClean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22016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52950" y="1490842"/>
            <a:ext cx="7903417" cy="4396924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indent="0" algn="just" eaLnBrk="1" hangingPunct="1">
              <a:buNone/>
            </a:pPr>
            <a:r>
              <a:rPr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의견제출</a:t>
            </a:r>
            <a:endParaRPr lang="en-US" altLang="ko-KR" sz="28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 algn="just" eaLnBrk="1" hangingPunct="1">
              <a:buNone/>
            </a:pP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공부인</a:t>
            </a:r>
            <a:r>
              <a:rPr lang="ko-KR" altLang="en-US" sz="28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이</a:t>
            </a:r>
            <a:r>
              <a:rPr lang="ko-KR" altLang="en-US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현재의 상황을 살펴서 </a:t>
            </a:r>
            <a:endParaRPr lang="en-US" altLang="ko-KR" sz="28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 algn="just" eaLnBrk="1" hangingPunct="1">
              <a:buNone/>
            </a:pPr>
            <a:r>
              <a:rPr lang="en-US" altLang="ko-KR" sz="28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그 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전에 있던 불합리한 일을 변경하여 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합리하도록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28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 algn="just" eaLnBrk="1" hangingPunct="1">
              <a:buNone/>
            </a:pP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없어서 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불편리한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일을 새로 시설하여 편리하도록 </a:t>
            </a:r>
            <a:endParaRPr lang="en-US" altLang="ko-KR" sz="28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 algn="just" eaLnBrk="1" hangingPunct="1">
              <a:buNone/>
            </a:pP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어떠한 경우에 대하여 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각자의 의견을 발표</a:t>
            </a:r>
            <a:r>
              <a:rPr lang="ko-KR" altLang="en-US" sz="28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하는 것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“</a:t>
            </a:r>
          </a:p>
          <a:p>
            <a:pPr marL="0" indent="0" algn="just" eaLnBrk="1" hangingPunct="1">
              <a:buNone/>
            </a:pPr>
            <a:endParaRPr lang="en-US" altLang="ko-KR" sz="2800" dirty="0" smtClean="0">
              <a:latin typeface="맑은 고딕" pitchFamily="50" charset="-127"/>
              <a:ea typeface="맑은 고딕" pitchFamily="50" charset="-127"/>
            </a:endParaRPr>
          </a:p>
          <a:p>
            <a:pPr marL="0" indent="0" algn="just" eaLnBrk="1" hangingPunct="1">
              <a:buNone/>
            </a:pP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공부방면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․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사업방면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․</a:t>
            </a:r>
            <a:r>
              <a:rPr lang="ko-KR" altLang="en-US" sz="28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생활방면</a:t>
            </a:r>
            <a:endParaRPr lang="en-US" altLang="ko-KR" sz="2800" dirty="0">
              <a:latin typeface="맑은 고딕" pitchFamily="50" charset="-127"/>
              <a:ea typeface="맑은 고딕" pitchFamily="50" charset="-127"/>
            </a:endParaRPr>
          </a:p>
          <a:p>
            <a:pPr marL="0" indent="0" algn="just" eaLnBrk="1" hangingPunct="1">
              <a:buNone/>
            </a:pPr>
            <a:r>
              <a:rPr lang="en-US" altLang="ko-KR" sz="28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  (</a:t>
            </a:r>
            <a:r>
              <a:rPr lang="ko-KR" altLang="en-US" sz="28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시창</a:t>
            </a:r>
            <a:r>
              <a:rPr lang="en-US" altLang="ko-KR" sz="28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13</a:t>
            </a:r>
            <a:r>
              <a:rPr lang="ko-KR" altLang="en-US" sz="2800" dirty="0" err="1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년도사업보고서</a:t>
            </a:r>
            <a:r>
              <a:rPr lang="en-US" altLang="ko-KR" sz="28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8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의견제출상황</a:t>
            </a:r>
            <a:r>
              <a:rPr lang="en-US" altLang="ko-KR" sz="28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147339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0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0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0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0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20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20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20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20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2" grpId="0"/>
      <p:bldP spid="22016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52951" y="521762"/>
            <a:ext cx="5878573" cy="689425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solidFill>
                  <a:srgbClr val="0070C0"/>
                </a:solidFill>
                <a:effectLst/>
                <a:latin typeface="+mj-ea"/>
              </a:rPr>
              <a:t>의견제출제도의 시작</a:t>
            </a:r>
            <a:endParaRPr lang="ko-KR" altLang="en-US" sz="3600" b="1" dirty="0">
              <a:solidFill>
                <a:srgbClr val="0070C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652950" y="1789020"/>
            <a:ext cx="7707464" cy="402540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ko-KR" altLang="en-US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원기</a:t>
            </a:r>
            <a:r>
              <a:rPr lang="en-US" altLang="ko-KR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11</a:t>
            </a:r>
            <a:r>
              <a:rPr lang="ko-KR" altLang="en-US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r>
              <a:rPr lang="en-US" altLang="ko-KR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(1926) </a:t>
            </a: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26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음</a:t>
            </a:r>
            <a:r>
              <a:rPr lang="en-US" altLang="ko-KR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에 시작</a:t>
            </a:r>
            <a:r>
              <a:rPr lang="en-US" altLang="ko-KR" sz="2400" dirty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400" dirty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월보</a:t>
            </a:r>
            <a:r>
              <a:rPr lang="en-US" altLang="ko-KR" sz="2400" dirty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38</a:t>
            </a:r>
            <a:r>
              <a:rPr lang="ko-KR" altLang="en-US" sz="2400" dirty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호</a:t>
            </a:r>
            <a:r>
              <a:rPr lang="en-US" altLang="ko-KR" sz="2400" dirty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400" dirty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의견총수발표</a:t>
            </a:r>
            <a:r>
              <a:rPr lang="en-US" altLang="ko-KR" sz="2400" dirty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되어 </a:t>
            </a:r>
            <a:r>
              <a:rPr lang="ko-KR" altLang="en-US" sz="2800" dirty="0" err="1">
                <a:latin typeface="맑은 고딕" pitchFamily="50" charset="-127"/>
                <a:ea typeface="맑은 고딕" pitchFamily="50" charset="-127"/>
              </a:rPr>
              <a:t>단회의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 주요사항이 됨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2800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28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제출된 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의견은 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매월 </a:t>
            </a:r>
            <a:r>
              <a:rPr lang="ko-KR" altLang="en-US" sz="2800" b="1" dirty="0" err="1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단회</a:t>
            </a:r>
            <a:r>
              <a:rPr lang="ko-KR" altLang="en-US" sz="28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때 대중의 토론을 거쳐서 종법사의 감정을 받고 그 의견이 가결되는 때는 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연구부에 접수되어 </a:t>
            </a:r>
            <a:r>
              <a:rPr lang="ko-KR" altLang="en-US" sz="2800" b="1" dirty="0">
                <a:latin typeface="맑은 고딕" pitchFamily="50" charset="-127"/>
                <a:ea typeface="맑은 고딕" pitchFamily="50" charset="-127"/>
              </a:rPr>
              <a:t>불법연구회의 세칙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이 된다</a:t>
            </a:r>
            <a:r>
              <a:rPr lang="en-US" altLang="ko-KR" sz="28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0" indent="0">
              <a:buNone/>
            </a:pPr>
            <a:r>
              <a:rPr lang="en-US" altLang="ko-KR" sz="2400" dirty="0" smtClean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ko-KR" altLang="en-US" sz="2400" dirty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시창</a:t>
            </a:r>
            <a:r>
              <a:rPr lang="en-US" altLang="ko-KR" sz="2400" dirty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13</a:t>
            </a:r>
            <a:r>
              <a:rPr lang="ko-KR" altLang="en-US" sz="2400" dirty="0" err="1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년도사업보고서</a:t>
            </a:r>
            <a:r>
              <a:rPr lang="en-US" altLang="ko-KR" sz="2400" dirty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400" dirty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의견제출상황</a:t>
            </a:r>
            <a:r>
              <a:rPr lang="en-US" altLang="ko-KR" sz="2800" dirty="0">
                <a:solidFill>
                  <a:srgbClr val="FE665A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56050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2507"/>
          </a:xfrm>
        </p:spPr>
        <p:txBody>
          <a:bodyPr/>
          <a:lstStyle/>
          <a:p>
            <a:r>
              <a:rPr lang="ko-KR" altLang="en-US" dirty="0" err="1"/>
              <a:t>예회</a:t>
            </a:r>
            <a:r>
              <a:rPr lang="en-US" altLang="ko-KR" dirty="0"/>
              <a:t>(</a:t>
            </a:r>
            <a:r>
              <a:rPr lang="ko-KR" altLang="en-US" dirty="0"/>
              <a:t>정기훈련</a:t>
            </a:r>
            <a:r>
              <a:rPr lang="en-US" altLang="ko-KR" dirty="0"/>
              <a:t>)</a:t>
            </a:r>
            <a:r>
              <a:rPr lang="ko-KR" altLang="en-US" dirty="0"/>
              <a:t>와 </a:t>
            </a:r>
            <a:r>
              <a:rPr lang="ko-KR" altLang="en-US" dirty="0" err="1"/>
              <a:t>단회</a:t>
            </a:r>
            <a:r>
              <a:rPr lang="en-US" altLang="ko-KR" dirty="0"/>
              <a:t>(</a:t>
            </a:r>
            <a:r>
              <a:rPr lang="ko-KR" altLang="en-US" dirty="0" err="1"/>
              <a:t>상시훈련</a:t>
            </a:r>
            <a:r>
              <a:rPr lang="en-US" altLang="ko-KR" dirty="0" smtClean="0"/>
              <a:t>)</a:t>
            </a:r>
          </a:p>
          <a:p>
            <a:endParaRPr lang="en-US" altLang="ko-KR" dirty="0" smtClean="0"/>
          </a:p>
          <a:p>
            <a:r>
              <a:rPr lang="ko-KR" altLang="en-US" b="1" u="sng" dirty="0" smtClean="0"/>
              <a:t>정기공부와 </a:t>
            </a:r>
            <a:r>
              <a:rPr lang="ko-KR" altLang="en-US" b="1" u="sng" dirty="0" err="1"/>
              <a:t>상시공부을</a:t>
            </a:r>
            <a:r>
              <a:rPr lang="ko-KR" altLang="en-US" b="1" u="sng" dirty="0"/>
              <a:t> 매개하는 </a:t>
            </a:r>
            <a:r>
              <a:rPr lang="ko-KR" altLang="en-US" b="1" u="sng" dirty="0" smtClean="0"/>
              <a:t>역할</a:t>
            </a:r>
            <a:endParaRPr lang="en-US" altLang="ko-KR" b="1" u="sng" dirty="0" smtClean="0"/>
          </a:p>
          <a:p>
            <a:endParaRPr lang="en-US" altLang="ko-KR" b="1" u="sng" dirty="0" smtClean="0"/>
          </a:p>
          <a:p>
            <a:r>
              <a:rPr lang="ko-KR" altLang="en-US" b="1" u="sng" dirty="0" smtClean="0"/>
              <a:t>지도인의 </a:t>
            </a:r>
            <a:r>
              <a:rPr lang="ko-KR" altLang="en-US" b="1" u="sng" dirty="0"/>
              <a:t>지도를 통해 </a:t>
            </a:r>
            <a:r>
              <a:rPr lang="ko-KR" altLang="en-US" b="1" u="sng" dirty="0" err="1"/>
              <a:t>상시공부를</a:t>
            </a:r>
            <a:r>
              <a:rPr lang="ko-KR" altLang="en-US" b="1" u="sng" dirty="0"/>
              <a:t> 점검하는 </a:t>
            </a:r>
            <a:r>
              <a:rPr lang="ko-KR" altLang="en-US" b="1" u="sng" dirty="0" smtClean="0"/>
              <a:t>역할</a:t>
            </a:r>
            <a:endParaRPr lang="en-US" altLang="ko-KR" b="1" u="sng" dirty="0" smtClean="0"/>
          </a:p>
          <a:p>
            <a:endParaRPr lang="en-US" altLang="ko-KR" b="1" u="sng" dirty="0" smtClean="0"/>
          </a:p>
          <a:p>
            <a:r>
              <a:rPr lang="ko-KR" altLang="en-US" b="1" u="sng" dirty="0" err="1" smtClean="0"/>
              <a:t>정기공부을</a:t>
            </a:r>
            <a:r>
              <a:rPr lang="ko-KR" altLang="en-US" b="1" u="sng" dirty="0" smtClean="0"/>
              <a:t> </a:t>
            </a:r>
            <a:r>
              <a:rPr lang="ko-KR" altLang="en-US" b="1" u="sng" dirty="0"/>
              <a:t>대체하는 </a:t>
            </a:r>
            <a:r>
              <a:rPr lang="ko-KR" altLang="en-US" b="1" u="sng" dirty="0" smtClean="0"/>
              <a:t>역할</a:t>
            </a:r>
            <a:endParaRPr lang="en-US" altLang="ko-KR" b="1" u="sng" dirty="0" smtClean="0"/>
          </a:p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>
                <a:effectLst/>
              </a:rPr>
              <a:t>교당의 </a:t>
            </a:r>
            <a:r>
              <a:rPr lang="ko-KR" altLang="en-US" sz="3600" dirty="0" smtClean="0">
                <a:effectLst/>
              </a:rPr>
              <a:t>역할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80674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b="1" dirty="0" err="1" smtClean="0"/>
              <a:t>교화단</a:t>
            </a:r>
            <a:r>
              <a:rPr lang="en-US" altLang="ko-KR" b="1" dirty="0" smtClean="0"/>
              <a:t> </a:t>
            </a:r>
            <a:r>
              <a:rPr lang="en-US" altLang="ko-KR" b="1" dirty="0" err="1"/>
              <a:t>조직과</a:t>
            </a:r>
            <a:r>
              <a:rPr lang="en-US" altLang="ko-KR" b="1" dirty="0"/>
              <a:t> </a:t>
            </a:r>
            <a:r>
              <a:rPr lang="en-US" altLang="ko-KR" b="1" dirty="0" err="1"/>
              <a:t>훈련법으로</a:t>
            </a:r>
            <a:r>
              <a:rPr lang="en-US" altLang="ko-KR" b="1" dirty="0"/>
              <a:t> </a:t>
            </a:r>
            <a:r>
              <a:rPr lang="en-US" altLang="ko-KR" b="1" dirty="0" err="1"/>
              <a:t>교화의</a:t>
            </a:r>
            <a:r>
              <a:rPr lang="en-US" altLang="ko-KR" b="1" dirty="0"/>
              <a:t> </a:t>
            </a:r>
            <a:r>
              <a:rPr lang="en-US" altLang="ko-KR" b="1" dirty="0" err="1"/>
              <a:t>핵심</a:t>
            </a:r>
            <a:r>
              <a:rPr lang="en-US" altLang="ko-KR" b="1" dirty="0"/>
              <a:t> </a:t>
            </a:r>
            <a:r>
              <a:rPr lang="en-US" altLang="ko-KR" b="1" dirty="0" err="1"/>
              <a:t>축을</a:t>
            </a:r>
            <a:r>
              <a:rPr lang="en-US" altLang="ko-KR" b="1" dirty="0"/>
              <a:t> </a:t>
            </a:r>
            <a:r>
              <a:rPr lang="en-US" altLang="ko-KR" b="1" dirty="0" err="1" smtClean="0"/>
              <a:t>삼자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>
                <a:effectLst/>
              </a:rPr>
              <a:t>3. </a:t>
            </a:r>
            <a:r>
              <a:rPr lang="ko-KR" altLang="en-US" sz="3600" dirty="0">
                <a:effectLst/>
              </a:rPr>
              <a:t>교화단과 훈련의 중요성 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80152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err="1" smtClean="0"/>
              <a:t>소태산</a:t>
            </a:r>
            <a:r>
              <a:rPr lang="ko-KR" altLang="en-US" dirty="0" smtClean="0"/>
              <a:t> </a:t>
            </a:r>
            <a:r>
              <a:rPr lang="ko-KR" altLang="en-US" dirty="0" err="1"/>
              <a:t>대종사는</a:t>
            </a:r>
            <a:r>
              <a:rPr lang="ko-KR" altLang="en-US" dirty="0"/>
              <a:t> 이 </a:t>
            </a:r>
            <a:r>
              <a:rPr lang="ko-KR" altLang="en-US" dirty="0" err="1"/>
              <a:t>십인일단의</a:t>
            </a:r>
            <a:r>
              <a:rPr lang="ko-KR" altLang="en-US" dirty="0"/>
              <a:t> 단 제도가 시방세계 모든 사람을 고루 교화할 빠른 방법임을 </a:t>
            </a:r>
            <a:r>
              <a:rPr lang="ko-KR" altLang="en-US" dirty="0" smtClean="0"/>
              <a:t>천명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>
                <a:effectLst/>
              </a:rPr>
              <a:t>1) </a:t>
            </a:r>
            <a:r>
              <a:rPr lang="ko-KR" altLang="en-US" sz="3600" dirty="0" err="1">
                <a:effectLst/>
              </a:rPr>
              <a:t>교화단의</a:t>
            </a:r>
            <a:r>
              <a:rPr lang="ko-KR" altLang="en-US" sz="3600" dirty="0">
                <a:effectLst/>
              </a:rPr>
              <a:t> 중요성 </a:t>
            </a:r>
            <a:r>
              <a:rPr lang="en-US" altLang="ko-KR" sz="3600" dirty="0" smtClean="0">
                <a:effectLst/>
              </a:rPr>
              <a:t>: </a:t>
            </a:r>
            <a:r>
              <a:rPr lang="ko-KR" altLang="en-US" sz="3600" dirty="0" err="1" smtClean="0">
                <a:effectLst/>
              </a:rPr>
              <a:t>대종사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52622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정산종사도 </a:t>
            </a:r>
            <a:r>
              <a:rPr lang="ko-KR" altLang="en-US" dirty="0"/>
              <a:t>각 교당에서는 </a:t>
            </a:r>
            <a:r>
              <a:rPr lang="ko-KR" altLang="en-US" dirty="0" err="1"/>
              <a:t>교화단</a:t>
            </a:r>
            <a:r>
              <a:rPr lang="ko-KR" altLang="en-US" dirty="0"/>
              <a:t> 조직을 강화 하여 이로써 공부 사업 촉진의 기관을 삼는다면 </a:t>
            </a:r>
            <a:r>
              <a:rPr lang="ko-KR" altLang="en-US" dirty="0" err="1"/>
              <a:t>사반공배의</a:t>
            </a:r>
            <a:r>
              <a:rPr lang="ko-KR" altLang="en-US" dirty="0"/>
              <a:t> 좋은 결과를 얻게 되리라 하여 </a:t>
            </a:r>
            <a:r>
              <a:rPr lang="ko-KR" altLang="en-US" dirty="0" err="1"/>
              <a:t>교화단의</a:t>
            </a:r>
            <a:r>
              <a:rPr lang="ko-KR" altLang="en-US" dirty="0"/>
              <a:t> 중요성을 언급하고 있다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>
                <a:effectLst/>
              </a:rPr>
              <a:t>1) </a:t>
            </a:r>
            <a:r>
              <a:rPr lang="ko-KR" altLang="en-US" sz="3600" dirty="0" err="1">
                <a:effectLst/>
              </a:rPr>
              <a:t>교화단의</a:t>
            </a:r>
            <a:r>
              <a:rPr lang="ko-KR" altLang="en-US" sz="3600" dirty="0">
                <a:effectLst/>
              </a:rPr>
              <a:t> 중요성 </a:t>
            </a:r>
            <a:r>
              <a:rPr lang="en-US" altLang="ko-KR" sz="3600" dirty="0" smtClean="0">
                <a:effectLst/>
              </a:rPr>
              <a:t>: </a:t>
            </a:r>
            <a:r>
              <a:rPr lang="ko-KR" altLang="en-US" sz="3600" dirty="0" smtClean="0">
                <a:effectLst/>
              </a:rPr>
              <a:t>정산종사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43191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900000"/>
          </a:xfrm>
        </p:spPr>
        <p:txBody>
          <a:bodyPr>
            <a:normAutofit lnSpcReduction="10000"/>
          </a:bodyPr>
          <a:lstStyle/>
          <a:p>
            <a:r>
              <a:rPr lang="ko-KR" altLang="en-US" dirty="0" err="1" smtClean="0"/>
              <a:t>대종사께서</a:t>
            </a:r>
            <a:r>
              <a:rPr lang="ko-KR" altLang="en-US" dirty="0" smtClean="0"/>
              <a:t> </a:t>
            </a:r>
            <a:r>
              <a:rPr lang="ko-KR" altLang="en-US" dirty="0"/>
              <a:t>일원대도를 천명하시고 </a:t>
            </a:r>
            <a:r>
              <a:rPr lang="ko-KR" altLang="en-US" dirty="0" err="1"/>
              <a:t>교화단으로</a:t>
            </a:r>
            <a:r>
              <a:rPr lang="ko-KR" altLang="en-US" dirty="0"/>
              <a:t> 전 교도와 전 인류가 서로서로 훈련을 촉진시켜 누구나 </a:t>
            </a:r>
            <a:r>
              <a:rPr lang="ko-KR" altLang="en-US" dirty="0" err="1"/>
              <a:t>활불이</a:t>
            </a:r>
            <a:r>
              <a:rPr lang="ko-KR" altLang="en-US" dirty="0"/>
              <a:t> 되고 다 같이 </a:t>
            </a:r>
            <a:r>
              <a:rPr lang="ko-KR" altLang="en-US" dirty="0" err="1"/>
              <a:t>불국세계를</a:t>
            </a:r>
            <a:r>
              <a:rPr lang="ko-KR" altLang="en-US" dirty="0"/>
              <a:t> 건설할 수 있도록 물 샐 틈 없는 법을 우리에게 전해 </a:t>
            </a:r>
            <a:r>
              <a:rPr lang="ko-KR" altLang="en-US" dirty="0" smtClean="0"/>
              <a:t>주었다 </a:t>
            </a:r>
            <a:r>
              <a:rPr lang="en-US" altLang="ko-KR" dirty="0" smtClean="0"/>
              <a:t>-</a:t>
            </a:r>
            <a:r>
              <a:rPr lang="ko-KR" altLang="en-US" dirty="0" smtClean="0"/>
              <a:t> </a:t>
            </a:r>
            <a:r>
              <a:rPr lang="ko-KR" altLang="en-US" dirty="0" err="1"/>
              <a:t>교화단</a:t>
            </a:r>
            <a:r>
              <a:rPr lang="ko-KR" altLang="en-US" dirty="0"/>
              <a:t> 훈련으로 세계훈련을 시켜 전 인류의 마음을 개조시켜 새 가정</a:t>
            </a:r>
            <a:r>
              <a:rPr lang="en-US" altLang="ko-KR" dirty="0"/>
              <a:t>, </a:t>
            </a:r>
            <a:r>
              <a:rPr lang="ko-KR" altLang="en-US" dirty="0"/>
              <a:t>새 나라</a:t>
            </a:r>
            <a:r>
              <a:rPr lang="en-US" altLang="ko-KR" dirty="0"/>
              <a:t>, </a:t>
            </a:r>
            <a:r>
              <a:rPr lang="ko-KR" altLang="en-US" dirty="0"/>
              <a:t>새 세계</a:t>
            </a:r>
            <a:r>
              <a:rPr lang="en-US" altLang="ko-KR" dirty="0"/>
              <a:t>, </a:t>
            </a:r>
            <a:r>
              <a:rPr lang="ko-KR" altLang="en-US" dirty="0"/>
              <a:t>새 회상을 </a:t>
            </a:r>
            <a:r>
              <a:rPr lang="ko-KR" altLang="en-US" dirty="0" smtClean="0"/>
              <a:t>건설하자고 강조</a:t>
            </a:r>
            <a:endParaRPr lang="en-US" altLang="ko-KR" dirty="0" smtClean="0"/>
          </a:p>
          <a:p>
            <a:r>
              <a:rPr lang="ko-KR" altLang="en-US" dirty="0" err="1" smtClean="0"/>
              <a:t>대종사께서</a:t>
            </a:r>
            <a:r>
              <a:rPr lang="ko-KR" altLang="en-US" dirty="0" smtClean="0"/>
              <a:t> </a:t>
            </a:r>
            <a:r>
              <a:rPr lang="ko-KR" altLang="en-US" dirty="0"/>
              <a:t>행정은 없앨 수도 있으나 </a:t>
            </a:r>
            <a:r>
              <a:rPr lang="ko-KR" altLang="en-US" dirty="0" err="1"/>
              <a:t>교화단은</a:t>
            </a:r>
            <a:r>
              <a:rPr lang="ko-KR" altLang="en-US" dirty="0"/>
              <a:t> 없앨 수 없다고 하시며 </a:t>
            </a:r>
            <a:r>
              <a:rPr lang="ko-KR" altLang="en-US" dirty="0" err="1"/>
              <a:t>교화단을</a:t>
            </a:r>
            <a:r>
              <a:rPr lang="ko-KR" altLang="en-US" dirty="0"/>
              <a:t> 대단히 강조하시었으니 기관이나 교당에서는 </a:t>
            </a:r>
            <a:r>
              <a:rPr lang="ko-KR" altLang="en-US" dirty="0" err="1"/>
              <a:t>교화단을</a:t>
            </a:r>
            <a:r>
              <a:rPr lang="ko-KR" altLang="en-US" dirty="0"/>
              <a:t> 조직하여 교화활동을 하여야 </a:t>
            </a:r>
            <a:r>
              <a:rPr lang="ko-KR" altLang="en-US" dirty="0" smtClean="0"/>
              <a:t>한다고 </a:t>
            </a:r>
            <a:r>
              <a:rPr lang="ko-KR" altLang="en-US" dirty="0"/>
              <a:t>밝힘으로써 </a:t>
            </a:r>
            <a:r>
              <a:rPr lang="ko-KR" altLang="en-US" dirty="0" err="1"/>
              <a:t>교화단이</a:t>
            </a:r>
            <a:r>
              <a:rPr lang="ko-KR" altLang="en-US" dirty="0"/>
              <a:t> 차지하는 중요성을 강조</a:t>
            </a:r>
          </a:p>
          <a:p>
            <a:endParaRPr lang="ko-KR" altLang="en-US" dirty="0"/>
          </a:p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>
                <a:effectLst/>
              </a:rPr>
              <a:t>1) </a:t>
            </a:r>
            <a:r>
              <a:rPr lang="ko-KR" altLang="en-US" sz="3600" dirty="0" err="1">
                <a:effectLst/>
              </a:rPr>
              <a:t>교화단의</a:t>
            </a:r>
            <a:r>
              <a:rPr lang="ko-KR" altLang="en-US" sz="3600" dirty="0">
                <a:effectLst/>
              </a:rPr>
              <a:t> 중요성 </a:t>
            </a:r>
            <a:r>
              <a:rPr lang="en-US" altLang="ko-KR" sz="3600" dirty="0">
                <a:effectLst/>
              </a:rPr>
              <a:t>: </a:t>
            </a:r>
            <a:r>
              <a:rPr lang="ko-KR" altLang="en-US" sz="3600" dirty="0" err="1" smtClean="0">
                <a:effectLst/>
              </a:rPr>
              <a:t>대산종사</a:t>
            </a:r>
            <a:endParaRPr lang="ko-KR" altLang="en-US" sz="3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9634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좌산</a:t>
            </a:r>
            <a:r>
              <a:rPr lang="ko-KR" altLang="en-US" dirty="0"/>
              <a:t> 상사도 </a:t>
            </a:r>
            <a:r>
              <a:rPr lang="ko-KR" altLang="en-US" dirty="0" err="1"/>
              <a:t>교화단은</a:t>
            </a:r>
            <a:r>
              <a:rPr lang="ko-KR" altLang="en-US" dirty="0"/>
              <a:t> </a:t>
            </a:r>
            <a:r>
              <a:rPr lang="ko-KR" altLang="en-US" dirty="0" err="1"/>
              <a:t>법신불과</a:t>
            </a:r>
            <a:r>
              <a:rPr lang="ko-KR" altLang="en-US" dirty="0"/>
              <a:t> 대종사의 자비의 품이요</a:t>
            </a:r>
            <a:r>
              <a:rPr lang="en-US" altLang="ko-KR" dirty="0"/>
              <a:t>, </a:t>
            </a:r>
            <a:r>
              <a:rPr lang="ko-KR" altLang="en-US" dirty="0" err="1"/>
              <a:t>만생령</a:t>
            </a:r>
            <a:r>
              <a:rPr lang="ko-KR" altLang="en-US" dirty="0"/>
              <a:t> 구원의 반야용선이라 전제하면서 </a:t>
            </a:r>
            <a:r>
              <a:rPr lang="ko-KR" altLang="en-US" dirty="0" err="1"/>
              <a:t>교화단은</a:t>
            </a:r>
            <a:r>
              <a:rPr lang="ko-KR" altLang="en-US" dirty="0"/>
              <a:t> </a:t>
            </a:r>
            <a:r>
              <a:rPr lang="ko-KR" altLang="en-US" dirty="0" err="1"/>
              <a:t>숙겁다생의</a:t>
            </a:r>
            <a:r>
              <a:rPr lang="ko-KR" altLang="en-US" dirty="0"/>
              <a:t> </a:t>
            </a:r>
            <a:r>
              <a:rPr lang="ko-KR" altLang="en-US" dirty="0" err="1"/>
              <a:t>업장을</a:t>
            </a:r>
            <a:r>
              <a:rPr lang="ko-KR" altLang="en-US" dirty="0"/>
              <a:t> 녹이는 용광로요 삼계무명을 밝히는 혜명의 원천이다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r>
              <a:rPr lang="ko-KR" altLang="en-US" dirty="0" smtClean="0"/>
              <a:t>교리훈련의 </a:t>
            </a:r>
            <a:r>
              <a:rPr lang="ko-KR" altLang="en-US" dirty="0"/>
              <a:t>현장이요 </a:t>
            </a:r>
            <a:r>
              <a:rPr lang="ko-KR" altLang="en-US" dirty="0" err="1"/>
              <a:t>교법을</a:t>
            </a:r>
            <a:r>
              <a:rPr lang="ko-KR" altLang="en-US" dirty="0"/>
              <a:t> 구현하는 일원세계 건설의 현장이요 경륜과 포부를 실현하는 현장이요 시방세계 </a:t>
            </a:r>
            <a:r>
              <a:rPr lang="ko-KR" altLang="en-US" dirty="0" err="1"/>
              <a:t>불국세계의</a:t>
            </a:r>
            <a:r>
              <a:rPr lang="ko-KR" altLang="en-US" dirty="0"/>
              <a:t> 살림현장이다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r>
              <a:rPr lang="ko-KR" altLang="en-US" dirty="0" smtClean="0"/>
              <a:t>자신과 </a:t>
            </a:r>
            <a:r>
              <a:rPr lang="ko-KR" altLang="en-US" dirty="0" err="1"/>
              <a:t>생령을</a:t>
            </a:r>
            <a:r>
              <a:rPr lang="ko-KR" altLang="en-US" dirty="0"/>
              <a:t> 구제할 반야용선으로 천하를 다스리는 원리가 여기에 있다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>
                <a:effectLst/>
              </a:rPr>
              <a:t>1) </a:t>
            </a:r>
            <a:r>
              <a:rPr lang="ko-KR" altLang="en-US" sz="3600" dirty="0" err="1">
                <a:effectLst/>
              </a:rPr>
              <a:t>교화단의</a:t>
            </a:r>
            <a:r>
              <a:rPr lang="ko-KR" altLang="en-US" sz="3600" dirty="0">
                <a:effectLst/>
              </a:rPr>
              <a:t> 중요성 </a:t>
            </a:r>
            <a:r>
              <a:rPr lang="en-US" altLang="ko-KR" sz="3600" dirty="0">
                <a:effectLst/>
              </a:rPr>
              <a:t>: </a:t>
            </a:r>
            <a:r>
              <a:rPr lang="ko-KR" altLang="en-US" sz="3600" dirty="0" err="1" smtClean="0">
                <a:effectLst/>
              </a:rPr>
              <a:t>좌산종사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82870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ko-KR" altLang="en-US" dirty="0" smtClean="0"/>
              <a:t>자신과 </a:t>
            </a:r>
            <a:r>
              <a:rPr lang="ko-KR" altLang="en-US" dirty="0"/>
              <a:t>교단과 세계를 구원하는 </a:t>
            </a:r>
            <a:r>
              <a:rPr lang="ko-KR" altLang="en-US" dirty="0" smtClean="0"/>
              <a:t>핵심조직</a:t>
            </a:r>
            <a:endParaRPr lang="en-US" altLang="ko-KR" dirty="0" smtClean="0"/>
          </a:p>
          <a:p>
            <a:pPr fontAlgn="base"/>
            <a:endParaRPr lang="en-US" altLang="ko-KR" dirty="0" smtClean="0"/>
          </a:p>
          <a:p>
            <a:pPr fontAlgn="base"/>
            <a:r>
              <a:rPr lang="ko-KR" altLang="en-US" dirty="0" err="1" smtClean="0"/>
              <a:t>교화단</a:t>
            </a:r>
            <a:r>
              <a:rPr lang="ko-KR" altLang="en-US" dirty="0" smtClean="0"/>
              <a:t> </a:t>
            </a:r>
            <a:r>
              <a:rPr lang="ko-KR" altLang="en-US" dirty="0"/>
              <a:t>활동을 강화시켜 교단을 건강하고 역동적으로 이끌고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pPr fontAlgn="base"/>
            <a:r>
              <a:rPr lang="ko-KR" altLang="en-US" dirty="0" err="1" smtClean="0"/>
              <a:t>교화단</a:t>
            </a:r>
            <a:r>
              <a:rPr lang="ko-KR" altLang="en-US" dirty="0" smtClean="0"/>
              <a:t> </a:t>
            </a:r>
            <a:r>
              <a:rPr lang="ko-KR" altLang="en-US" dirty="0"/>
              <a:t>활동을 심화시켜 </a:t>
            </a:r>
            <a:r>
              <a:rPr lang="ko-KR" altLang="en-US" dirty="0" err="1"/>
              <a:t>수행심과</a:t>
            </a:r>
            <a:r>
              <a:rPr lang="ko-KR" altLang="en-US" dirty="0"/>
              <a:t> 봉공정신을 크게 </a:t>
            </a:r>
            <a:r>
              <a:rPr lang="ko-KR" altLang="en-US" dirty="0" err="1"/>
              <a:t>장양시키며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pPr fontAlgn="base"/>
            <a:r>
              <a:rPr lang="ko-KR" altLang="en-US" dirty="0" err="1" smtClean="0"/>
              <a:t>교화단</a:t>
            </a:r>
            <a:r>
              <a:rPr lang="ko-KR" altLang="en-US" dirty="0" smtClean="0"/>
              <a:t> </a:t>
            </a:r>
            <a:r>
              <a:rPr lang="ko-KR" altLang="en-US" dirty="0"/>
              <a:t>활동을 활성화시켜 </a:t>
            </a:r>
            <a:r>
              <a:rPr lang="ko-KR" altLang="en-US" dirty="0" err="1"/>
              <a:t>화기로운</a:t>
            </a:r>
            <a:r>
              <a:rPr lang="ko-KR" altLang="en-US" dirty="0"/>
              <a:t> 교단으로 가꾸어 갈 것을 강조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>
                <a:effectLst/>
              </a:rPr>
              <a:t>1) </a:t>
            </a:r>
            <a:r>
              <a:rPr lang="ko-KR" altLang="en-US" sz="3600" dirty="0" err="1">
                <a:effectLst/>
              </a:rPr>
              <a:t>교화단의</a:t>
            </a:r>
            <a:r>
              <a:rPr lang="ko-KR" altLang="en-US" sz="3600" dirty="0">
                <a:effectLst/>
              </a:rPr>
              <a:t> 중요성 </a:t>
            </a:r>
            <a:r>
              <a:rPr lang="en-US" altLang="ko-KR" sz="3600" dirty="0" smtClean="0">
                <a:effectLst/>
              </a:rPr>
              <a:t>: </a:t>
            </a:r>
            <a:r>
              <a:rPr lang="ko-KR" altLang="en-US" sz="3600" dirty="0" err="1" smtClean="0">
                <a:effectLst/>
              </a:rPr>
              <a:t>경산종법사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43191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왜 이렇게 역대 스승들이 </a:t>
            </a:r>
            <a:r>
              <a:rPr lang="ko-KR" altLang="en-US" dirty="0" err="1"/>
              <a:t>교화단을</a:t>
            </a:r>
            <a:r>
              <a:rPr lang="ko-KR" altLang="en-US" dirty="0"/>
              <a:t> 강조하고 있는 것일까</a:t>
            </a:r>
            <a:r>
              <a:rPr lang="en-US" altLang="ko-KR" dirty="0"/>
              <a:t>?</a:t>
            </a:r>
            <a:endParaRPr lang="ko-KR" altLang="en-US" dirty="0"/>
          </a:p>
          <a:p>
            <a:endParaRPr lang="en-US" altLang="ko-KR" dirty="0" smtClean="0"/>
          </a:p>
          <a:p>
            <a:r>
              <a:rPr lang="ko-KR" altLang="en-US" dirty="0" smtClean="0"/>
              <a:t>원불교 </a:t>
            </a:r>
            <a:r>
              <a:rPr lang="ko-KR" altLang="en-US" dirty="0"/>
              <a:t>개교이념을 실현하는 하는데 가장 </a:t>
            </a:r>
            <a:r>
              <a:rPr lang="ko-KR" altLang="en-US" dirty="0" err="1"/>
              <a:t>적실한</a:t>
            </a:r>
            <a:r>
              <a:rPr lang="ko-KR" altLang="en-US" dirty="0"/>
              <a:t> 방법이요 빠른 방법으로서 교화활동의 </a:t>
            </a:r>
            <a:r>
              <a:rPr lang="ko-KR" altLang="en-US" dirty="0" smtClean="0"/>
              <a:t>핵심원리</a:t>
            </a:r>
            <a:r>
              <a:rPr lang="ko-KR" altLang="en-US" dirty="0"/>
              <a:t>라고 보았기 때문이다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ko-KR" altLang="en-US" sz="3600" dirty="0">
                <a:effectLst/>
              </a:rPr>
              <a:t>교화활동의 핵심원리</a:t>
            </a:r>
          </a:p>
        </p:txBody>
      </p:sp>
    </p:spTree>
    <p:extLst>
      <p:ext uri="{BB962C8B-B14F-4D97-AF65-F5344CB8AC3E}">
        <p14:creationId xmlns:p14="http://schemas.microsoft.com/office/powerpoint/2010/main" val="194791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파란고해의 </a:t>
            </a:r>
            <a:r>
              <a:rPr lang="ko-KR" altLang="en-US" dirty="0" err="1"/>
              <a:t>일체생령을</a:t>
            </a:r>
            <a:r>
              <a:rPr lang="ko-KR" altLang="en-US" dirty="0"/>
              <a:t> 낙원세계로 인도하기 위한 구체적인 방법으로 진리적 종교의 신앙과 사실적 도덕의 훈련을 제시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>
                <a:effectLst/>
              </a:rPr>
              <a:t>2) </a:t>
            </a:r>
            <a:r>
              <a:rPr lang="ko-KR" altLang="en-US" sz="3600" dirty="0">
                <a:effectLst/>
              </a:rPr>
              <a:t>훈련법의 </a:t>
            </a:r>
            <a:r>
              <a:rPr lang="ko-KR" altLang="en-US" sz="3600" dirty="0" smtClean="0">
                <a:effectLst/>
              </a:rPr>
              <a:t>중요성</a:t>
            </a:r>
            <a:r>
              <a:rPr lang="en-US" altLang="ko-KR" sz="3600" dirty="0" smtClean="0">
                <a:effectLst/>
              </a:rPr>
              <a:t>: </a:t>
            </a:r>
            <a:r>
              <a:rPr lang="ko-KR" altLang="en-US" sz="3600" dirty="0" err="1" smtClean="0">
                <a:effectLst/>
              </a:rPr>
              <a:t>대종사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29737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pPr fontAlgn="base"/>
            <a:r>
              <a:rPr lang="ko-KR" altLang="en-US" dirty="0"/>
              <a:t>개인</a:t>
            </a:r>
            <a:r>
              <a:rPr lang="en-US" altLang="ko-KR" dirty="0"/>
              <a:t>, </a:t>
            </a:r>
            <a:r>
              <a:rPr lang="ko-KR" altLang="en-US" dirty="0"/>
              <a:t>가정</a:t>
            </a:r>
            <a:r>
              <a:rPr lang="en-US" altLang="ko-KR" dirty="0"/>
              <a:t>, </a:t>
            </a:r>
            <a:r>
              <a:rPr lang="ko-KR" altLang="en-US" dirty="0"/>
              <a:t>사회</a:t>
            </a:r>
            <a:r>
              <a:rPr lang="en-US" altLang="ko-KR" dirty="0"/>
              <a:t>, </a:t>
            </a:r>
            <a:r>
              <a:rPr lang="ko-KR" altLang="en-US" dirty="0"/>
              <a:t>국가</a:t>
            </a:r>
            <a:r>
              <a:rPr lang="en-US" altLang="ko-KR" dirty="0"/>
              <a:t>, </a:t>
            </a:r>
            <a:r>
              <a:rPr lang="ko-KR" altLang="en-US" dirty="0"/>
              <a:t>세계의 평화와 불화며 흥망성쇠가 오직 마음의 수련 여하에 달려 있는 </a:t>
            </a:r>
            <a:r>
              <a:rPr lang="ko-KR" altLang="en-US" dirty="0" smtClean="0"/>
              <a:t>것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여러분이 </a:t>
            </a:r>
            <a:r>
              <a:rPr lang="ko-KR" altLang="en-US" dirty="0"/>
              <a:t>이 선을 나는 것은 곧 정신 교육과 도덕의 훈련을 받는 </a:t>
            </a:r>
            <a:r>
              <a:rPr lang="ko-KR" altLang="en-US" dirty="0" smtClean="0"/>
              <a:t>것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이 </a:t>
            </a:r>
            <a:r>
              <a:rPr lang="ko-KR" altLang="en-US" dirty="0"/>
              <a:t>선중에 마음의 수련을 잘 하여 진리의 혜안을 얻어 일반 사회에 나아가 평화 세계 실현의 주인공이 되어 주기 바란다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>
                <a:effectLst/>
              </a:rPr>
              <a:t>2) </a:t>
            </a:r>
            <a:r>
              <a:rPr lang="ko-KR" altLang="en-US" sz="3600" dirty="0">
                <a:effectLst/>
              </a:rPr>
              <a:t>훈련법의 </a:t>
            </a:r>
            <a:r>
              <a:rPr lang="ko-KR" altLang="en-US" sz="3600" dirty="0" smtClean="0">
                <a:effectLst/>
              </a:rPr>
              <a:t>중요성</a:t>
            </a:r>
            <a:r>
              <a:rPr lang="en-US" altLang="ko-KR" sz="3600" dirty="0" smtClean="0">
                <a:effectLst/>
              </a:rPr>
              <a:t>: </a:t>
            </a:r>
            <a:r>
              <a:rPr lang="ko-KR" altLang="en-US" sz="3600" dirty="0" smtClean="0">
                <a:effectLst/>
              </a:rPr>
              <a:t>정산종사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46210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ko-KR" altLang="en-US" dirty="0" smtClean="0"/>
              <a:t>인생은 </a:t>
            </a:r>
            <a:r>
              <a:rPr lang="ko-KR" altLang="en-US" dirty="0"/>
              <a:t>훈련을 통하여 거듭나게 되고</a:t>
            </a:r>
            <a:r>
              <a:rPr lang="en-US" altLang="ko-KR" dirty="0"/>
              <a:t>, </a:t>
            </a:r>
            <a:r>
              <a:rPr lang="ko-KR" altLang="en-US" dirty="0"/>
              <a:t>그것은 바로 마음의 혁명이며 도덕부활이다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fontAlgn="base"/>
            <a:endParaRPr lang="en-US" altLang="ko-KR" dirty="0" smtClean="0"/>
          </a:p>
          <a:p>
            <a:pPr fontAlgn="base"/>
            <a:r>
              <a:rPr lang="ko-KR" altLang="en-US" dirty="0" err="1" smtClean="0"/>
              <a:t>대종사님의</a:t>
            </a:r>
            <a:r>
              <a:rPr lang="ko-KR" altLang="en-US" dirty="0" smtClean="0"/>
              <a:t> </a:t>
            </a:r>
            <a:r>
              <a:rPr lang="ko-KR" altLang="en-US" dirty="0" err="1"/>
              <a:t>훈련법은</a:t>
            </a:r>
            <a:r>
              <a:rPr lang="ko-KR" altLang="en-US" dirty="0"/>
              <a:t> 전성</a:t>
            </a:r>
            <a:r>
              <a:rPr lang="en-US" altLang="ko-KR" dirty="0"/>
              <a:t>(</a:t>
            </a:r>
            <a:r>
              <a:rPr lang="ko-KR" altLang="en-US" dirty="0"/>
              <a:t>前聖</a:t>
            </a:r>
            <a:r>
              <a:rPr lang="en-US" altLang="ko-KR" dirty="0"/>
              <a:t>)</a:t>
            </a:r>
            <a:r>
              <a:rPr lang="ko-KR" altLang="en-US" dirty="0"/>
              <a:t>의 미개척지를 개척하신 </a:t>
            </a:r>
            <a:r>
              <a:rPr lang="ko-KR" altLang="en-US" dirty="0" err="1"/>
              <a:t>구세제중의</a:t>
            </a:r>
            <a:r>
              <a:rPr lang="ko-KR" altLang="en-US" dirty="0"/>
              <a:t> 활법이다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fontAlgn="base"/>
            <a:endParaRPr lang="en-US" altLang="ko-KR" dirty="0" smtClean="0"/>
          </a:p>
          <a:p>
            <a:pPr fontAlgn="base"/>
            <a:r>
              <a:rPr lang="ko-KR" altLang="en-US" dirty="0" smtClean="0"/>
              <a:t>따라서 </a:t>
            </a:r>
            <a:r>
              <a:rPr lang="ko-KR" altLang="en-US" dirty="0"/>
              <a:t>정기훈련과 </a:t>
            </a:r>
            <a:r>
              <a:rPr lang="ko-KR" altLang="en-US" dirty="0" err="1"/>
              <a:t>상시훈련의</a:t>
            </a:r>
            <a:r>
              <a:rPr lang="ko-KR" altLang="en-US" dirty="0"/>
              <a:t> </a:t>
            </a:r>
            <a:r>
              <a:rPr lang="ko-KR" altLang="en-US" dirty="0" err="1"/>
              <a:t>이대훈련법으로</a:t>
            </a:r>
            <a:r>
              <a:rPr lang="ko-KR" altLang="en-US" dirty="0"/>
              <a:t> 정신에 </a:t>
            </a:r>
            <a:r>
              <a:rPr lang="ko-KR" altLang="en-US" dirty="0" err="1"/>
              <a:t>자주력을</a:t>
            </a:r>
            <a:r>
              <a:rPr lang="ko-KR" altLang="en-US" dirty="0"/>
              <a:t> 얻고</a:t>
            </a:r>
            <a:r>
              <a:rPr lang="en-US" altLang="ko-KR" dirty="0"/>
              <a:t>, </a:t>
            </a:r>
            <a:r>
              <a:rPr lang="ko-KR" altLang="en-US" dirty="0"/>
              <a:t>사리에 </a:t>
            </a:r>
            <a:r>
              <a:rPr lang="ko-KR" altLang="en-US" dirty="0" err="1"/>
              <a:t>연구력을</a:t>
            </a:r>
            <a:r>
              <a:rPr lang="ko-KR" altLang="en-US" dirty="0"/>
              <a:t> 얻고</a:t>
            </a:r>
            <a:r>
              <a:rPr lang="en-US" altLang="ko-KR" dirty="0"/>
              <a:t>, </a:t>
            </a:r>
            <a:r>
              <a:rPr lang="ko-KR" altLang="en-US" dirty="0"/>
              <a:t>작업에 </a:t>
            </a:r>
            <a:r>
              <a:rPr lang="ko-KR" altLang="en-US" dirty="0" err="1"/>
              <a:t>취사력을</a:t>
            </a:r>
            <a:r>
              <a:rPr lang="ko-KR" altLang="en-US" dirty="0"/>
              <a:t> 얻어서 육신의 기질변화가 되어야 새 천지 새 역사가 시작된다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>
                <a:effectLst/>
              </a:rPr>
              <a:t>2) </a:t>
            </a:r>
            <a:r>
              <a:rPr lang="ko-KR" altLang="en-US" sz="3600" dirty="0">
                <a:effectLst/>
              </a:rPr>
              <a:t>훈련법의 </a:t>
            </a:r>
            <a:r>
              <a:rPr lang="ko-KR" altLang="en-US" sz="3600" dirty="0" smtClean="0">
                <a:effectLst/>
              </a:rPr>
              <a:t>중요성</a:t>
            </a:r>
            <a:r>
              <a:rPr lang="en-US" altLang="ko-KR" sz="3600" dirty="0" smtClean="0">
                <a:effectLst/>
              </a:rPr>
              <a:t>: </a:t>
            </a:r>
            <a:r>
              <a:rPr lang="ko-KR" altLang="en-US" sz="3600" dirty="0" err="1" smtClean="0">
                <a:effectLst/>
              </a:rPr>
              <a:t>대산종사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46210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파란고해의 </a:t>
            </a:r>
            <a:r>
              <a:rPr lang="ko-KR" altLang="en-US" dirty="0" err="1"/>
              <a:t>일체생령을</a:t>
            </a:r>
            <a:r>
              <a:rPr lang="ko-KR" altLang="en-US" dirty="0"/>
              <a:t> 낙원세계로 인도하기 위한 구체적인 방법으로 진리적 종교의 신앙과 사실적 도덕의 훈련을 제시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>
                <a:effectLst/>
              </a:rPr>
              <a:t>2) </a:t>
            </a:r>
            <a:r>
              <a:rPr lang="ko-KR" altLang="en-US" sz="3600" dirty="0">
                <a:effectLst/>
              </a:rPr>
              <a:t>훈련법의 </a:t>
            </a:r>
            <a:r>
              <a:rPr lang="ko-KR" altLang="en-US" sz="3600" dirty="0" smtClean="0">
                <a:effectLst/>
              </a:rPr>
              <a:t>중요성</a:t>
            </a:r>
            <a:r>
              <a:rPr lang="en-US" altLang="ko-KR" sz="3600" dirty="0" smtClean="0">
                <a:effectLst/>
              </a:rPr>
              <a:t>: </a:t>
            </a:r>
            <a:r>
              <a:rPr lang="ko-KR" altLang="en-US" sz="3600" dirty="0" err="1" smtClean="0">
                <a:effectLst/>
              </a:rPr>
              <a:t>대종사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46210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endParaRPr lang="en-US" altLang="ko-KR" dirty="0" smtClean="0"/>
          </a:p>
          <a:p>
            <a:pPr fontAlgn="base"/>
            <a:r>
              <a:rPr lang="ko-KR" altLang="en-US" dirty="0" smtClean="0"/>
              <a:t>교당</a:t>
            </a:r>
            <a:r>
              <a:rPr lang="en-US" altLang="ko-KR" dirty="0"/>
              <a:t>(</a:t>
            </a:r>
            <a:r>
              <a:rPr lang="ko-KR" altLang="en-US" dirty="0" err="1"/>
              <a:t>교화단</a:t>
            </a:r>
            <a:r>
              <a:rPr lang="en-US" altLang="ko-KR" dirty="0"/>
              <a:t>) </a:t>
            </a:r>
            <a:r>
              <a:rPr lang="ko-KR" altLang="en-US" dirty="0"/>
              <a:t>중심 훈련 프로그램을 </a:t>
            </a:r>
            <a:r>
              <a:rPr lang="ko-KR" altLang="en-US" dirty="0" smtClean="0"/>
              <a:t>모색하였다</a:t>
            </a:r>
            <a:r>
              <a:rPr lang="en-US" altLang="ko-KR" dirty="0" smtClean="0"/>
              <a:t>. </a:t>
            </a:r>
          </a:p>
          <a:p>
            <a:pPr fontAlgn="base"/>
            <a:endParaRPr lang="en-US" altLang="ko-KR" dirty="0" smtClean="0"/>
          </a:p>
          <a:p>
            <a:pPr fontAlgn="base"/>
            <a:r>
              <a:rPr lang="ko-KR" altLang="en-US" dirty="0" smtClean="0"/>
              <a:t>그 </a:t>
            </a:r>
            <a:r>
              <a:rPr lang="ko-KR" altLang="en-US" dirty="0"/>
              <a:t>결과 신앙훈련 </a:t>
            </a:r>
            <a:r>
              <a:rPr lang="en-US" altLang="ko-KR" dirty="0"/>
              <a:t>2</a:t>
            </a:r>
            <a:r>
              <a:rPr lang="ko-KR" altLang="en-US" dirty="0"/>
              <a:t>개</a:t>
            </a:r>
            <a:r>
              <a:rPr lang="en-US" altLang="ko-KR" dirty="0"/>
              <a:t>,</a:t>
            </a:r>
            <a:r>
              <a:rPr lang="ko-KR" altLang="en-US" dirty="0"/>
              <a:t> 수행훈련 </a:t>
            </a:r>
            <a:r>
              <a:rPr lang="en-US" altLang="ko-KR" dirty="0"/>
              <a:t>10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/>
              <a:t>신분검사 등을 포함하여 총 </a:t>
            </a:r>
            <a:r>
              <a:rPr lang="en-US" altLang="ko-KR" dirty="0"/>
              <a:t>13</a:t>
            </a:r>
            <a:r>
              <a:rPr lang="ko-KR" altLang="en-US" dirty="0"/>
              <a:t>개 프로그램을 개발하였다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fontAlgn="base"/>
            <a:endParaRPr lang="en-US" altLang="ko-KR" dirty="0" smtClean="0"/>
          </a:p>
          <a:p>
            <a:pPr fontAlgn="base"/>
            <a:r>
              <a:rPr lang="ko-KR" altLang="en-US" dirty="0" smtClean="0"/>
              <a:t>이는 </a:t>
            </a:r>
            <a:r>
              <a:rPr lang="en-US" altLang="ko-KR" dirty="0"/>
              <a:t>1</a:t>
            </a:r>
            <a:r>
              <a:rPr lang="ko-KR" altLang="en-US" dirty="0"/>
              <a:t>년 </a:t>
            </a:r>
            <a:r>
              <a:rPr lang="en-US" altLang="ko-KR" dirty="0"/>
              <a:t>12</a:t>
            </a:r>
            <a:r>
              <a:rPr lang="ko-KR" altLang="en-US" dirty="0"/>
              <a:t>개월 중 매월 </a:t>
            </a:r>
            <a:r>
              <a:rPr lang="ko-KR" altLang="en-US" dirty="0" err="1"/>
              <a:t>교화단</a:t>
            </a:r>
            <a:r>
              <a:rPr lang="ko-KR" altLang="en-US" dirty="0"/>
              <a:t> 법회에서 실제 적용할 수 있도록 설계되었다</a:t>
            </a:r>
            <a:r>
              <a:rPr lang="en-US" altLang="ko-KR" dirty="0"/>
              <a:t>. </a:t>
            </a:r>
            <a:endParaRPr lang="ko-KR" altLang="en-US" dirty="0"/>
          </a:p>
          <a:p>
            <a:pPr fontAlgn="base"/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en-US" altLang="ko-KR" dirty="0">
                <a:effectLst/>
              </a:rPr>
              <a:t>4. </a:t>
            </a:r>
            <a:r>
              <a:rPr lang="ko-KR" altLang="en-US" dirty="0" err="1">
                <a:effectLst/>
              </a:rPr>
              <a:t>교화단</a:t>
            </a:r>
            <a:r>
              <a:rPr lang="ko-KR" altLang="en-US" dirty="0">
                <a:effectLst/>
              </a:rPr>
              <a:t> 법회의 훈련 프로그램 제안</a:t>
            </a:r>
          </a:p>
        </p:txBody>
      </p:sp>
    </p:spTree>
    <p:extLst>
      <p:ext uri="{BB962C8B-B14F-4D97-AF65-F5344CB8AC3E}">
        <p14:creationId xmlns:p14="http://schemas.microsoft.com/office/powerpoint/2010/main" val="259138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19" y="1481138"/>
            <a:ext cx="4525962" cy="4525962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ko-KR" altLang="en-US" sz="3600" dirty="0" err="1" smtClean="0">
                <a:effectLst/>
              </a:rPr>
              <a:t>교화단</a:t>
            </a:r>
            <a:r>
              <a:rPr lang="ko-KR" altLang="en-US" sz="3600" dirty="0" smtClean="0">
                <a:effectLst/>
              </a:rPr>
              <a:t> </a:t>
            </a:r>
            <a:r>
              <a:rPr lang="ko-KR" altLang="en-US" sz="3600" dirty="0" err="1" smtClean="0">
                <a:effectLst/>
              </a:rPr>
              <a:t>훈련안</a:t>
            </a:r>
            <a:r>
              <a:rPr lang="en-US" altLang="ko-KR" sz="3600" dirty="0" smtClean="0">
                <a:effectLst/>
              </a:rPr>
              <a:t>: </a:t>
            </a:r>
            <a:r>
              <a:rPr lang="ko-KR" altLang="en-US" sz="3600" dirty="0" smtClean="0">
                <a:effectLst/>
              </a:rPr>
              <a:t>“</a:t>
            </a:r>
            <a:r>
              <a:rPr lang="ko-KR" altLang="en-US" sz="3600" dirty="0">
                <a:effectLst/>
              </a:rPr>
              <a:t>불공하는 법”</a:t>
            </a:r>
          </a:p>
        </p:txBody>
      </p:sp>
    </p:spTree>
    <p:extLst>
      <p:ext uri="{BB962C8B-B14F-4D97-AF65-F5344CB8AC3E}">
        <p14:creationId xmlns:p14="http://schemas.microsoft.com/office/powerpoint/2010/main" val="530251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9.0&quot;&gt;&lt;object type=&quot;1&quot; unique_id=&quot;10001&quot;&gt;&lt;object type=&quot;8&quot; unique_id=&quot;11138&quot;&gt;&lt;/object&gt;&lt;object type=&quot;2&quot; unique_id=&quot;11139&quot;&gt;&lt;object type=&quot;3&quot; unique_id=&quot;11140&quot;&gt;&lt;property id=&quot;20148&quot; value=&quot;5&quot;/&gt;&lt;property id=&quot;20300&quot; value=&quot;슬라이드 1 - &amp;quot;원불교 훈련의 활성화 방안 - 교화단 법회는 훈련이다 - &amp;quot;&quot;/&gt;&lt;property id=&quot;20307&quot; value=&quot;256&quot;/&gt;&lt;/object&gt;&lt;object type=&quot;3&quot; unique_id=&quot;11141&quot;&gt;&lt;property id=&quot;20148&quot; value=&quot;5&quot;/&gt;&lt;property id=&quot;20300&quot; value=&quot;슬라이드 2 - &amp;quot;1. 들어가며&amp;quot;&quot;/&gt;&lt;property id=&quot;20307&quot; value=&quot;320&quot;/&gt;&lt;/object&gt;&lt;object type=&quot;3&quot; unique_id=&quot;11142&quot;&gt;&lt;property id=&quot;20148&quot; value=&quot;5&quot;/&gt;&lt;property id=&quot;20300&quot; value=&quot;슬라이드 3 - &amp;quot;2. 초기교단 훈련법 교당, 교화단 역할&amp;quot;&quot;/&gt;&lt;property id=&quot;20307&quot; value=&quot;319&quot;/&gt;&lt;/object&gt;&lt;object type=&quot;3&quot; unique_id=&quot;11143&quot;&gt;&lt;property id=&quot;20148&quot; value=&quot;5&quot;/&gt;&lt;property id=&quot;20300&quot; value=&quot;슬라이드 6 - &amp;quot;원불교 교화의 핵심: 훈련&amp;quot;&quot;/&gt;&lt;property id=&quot;20307&quot; value=&quot;257&quot;/&gt;&lt;/object&gt;&lt;object type=&quot;3&quot; unique_id=&quot;11144&quot;&gt;&lt;property id=&quot;20148&quot; value=&quot;5&quot;/&gt;&lt;property id=&quot;20300&quot; value=&quot;슬라이드 7 - &amp;quot;정기훈련과 상시훈련의 관계&amp;quot;&quot;/&gt;&lt;property id=&quot;20307&quot; value=&quot;258&quot;/&gt;&lt;/object&gt;&lt;object type=&quot;3&quot; unique_id=&quot;11145&quot;&gt;&lt;property id=&quot;20148&quot; value=&quot;5&quot;/&gt;&lt;property id=&quot;20300&quot; value=&quot;슬라이드 8 - &amp;quot;교당내왕시 주의사항(1)&amp;quot;&quot;/&gt;&lt;property id=&quot;20307&quot; value=&quot;260&quot;/&gt;&lt;/object&gt;&lt;object type=&quot;3&quot; unique_id=&quot;11146&quot;&gt;&lt;property id=&quot;20148&quot; value=&quot;5&quot;/&gt;&lt;property id=&quot;20300&quot; value=&quot;슬라이드 9 - &amp;quot;교당내왕시 주의사항(2)&amp;quot;&quot;/&gt;&lt;property id=&quot;20307&quot; value=&quot;261&quot;/&gt;&lt;/object&gt;&lt;object type=&quot;3&quot; unique_id=&quot;11147&quot;&gt;&lt;property id=&quot;20148&quot; value=&quot;5&quot;/&gt;&lt;property id=&quot;20300&quot; value=&quot;슬라이드 10 - &amp;quot;훈련의 활성화&amp;quot;&quot;/&gt;&lt;property id=&quot;20307&quot; value=&quot;262&quot;/&gt;&lt;/object&gt;&lt;object type=&quot;3&quot; unique_id=&quot;11148&quot;&gt;&lt;property id=&quot;20148&quot; value=&quot;5&quot;/&gt;&lt;property id=&quot;20300&quot; value=&quot;슬라이드 11 - &amp;quot;재가공부인이 교무부에 와서 하는 책임&amp;quot;&quot;/&gt;&lt;property id=&quot;20307&quot; value=&quot;263&quot;/&gt;&lt;/object&gt;&lt;object type=&quot;3&quot; unique_id=&quot;11149&quot;&gt;&lt;property id=&quot;20148&quot; value=&quot;5&quot;/&gt;&lt;property id=&quot;20300&quot; value=&quot;슬라이드 12 - &amp;quot;교무부와 교화단, 교무와 단장&amp;quot;&quot;/&gt;&lt;property id=&quot;20307&quot; value=&quot;264&quot;/&gt;&lt;/object&gt;&lt;object type=&quot;3&quot; unique_id=&quot;11150&quot;&gt;&lt;property id=&quot;20148&quot; value=&quot;5&quot;/&gt;&lt;property id=&quot;20300&quot; value=&quot;슬라이드 13 - &amp;quot;교무부와 단&amp;quot;&quot;/&gt;&lt;property id=&quot;20307&quot; value=&quot;297&quot;/&gt;&lt;/object&gt;&lt;object type=&quot;3&quot; unique_id=&quot;11151&quot;&gt;&lt;property id=&quot;20148&quot; value=&quot;5&quot;/&gt;&lt;property id=&quot;20300&quot; value=&quot;슬라이드 14 - &amp;quot;교무부 소관사항 (회규 제53조, 1942)&amp;quot;&quot;/&gt;&lt;property id=&quot;20307&quot; value=&quot;298&quot;/&gt;&lt;/object&gt;&lt;object type=&quot;3&quot; unique_id=&quot;11152&quot;&gt;&lt;property id=&quot;20148&quot; value=&quot;5&quot;/&gt;&lt;property id=&quot;20300&quot; value=&quot;슬라이드 15 - &amp;quot;단-교무부-선원&amp;quot;&quot;/&gt;&lt;property id=&quot;20307&quot; value=&quot;283&quot;/&gt;&lt;/object&gt;&lt;object type=&quot;3&quot; unique_id=&quot;11153&quot;&gt;&lt;property id=&quot;20148&quot; value=&quot;5&quot;/&gt;&lt;property id=&quot;20300&quot; value=&quot;슬라이드 16 - &amp;quot;교당내왕시 주의사항&amp;quot;&quot;/&gt;&lt;property id=&quot;20307&quot; value=&quot;284&quot;/&gt;&lt;/object&gt;&lt;object type=&quot;3&quot; unique_id=&quot;11154&quot;&gt;&lt;property id=&quot;20148&quot; value=&quot;5&quot;/&gt;&lt;property id=&quot;20300&quot; value=&quot;슬라이드 17 - &amp;quot;교무부 제1회 공부인훈련보고서(1) (시창13년 사업보고서)&amp;quot;&quot;/&gt;&lt;property id=&quot;20307&quot; value=&quot;299&quot;/&gt;&lt;/object&gt;&lt;object type=&quot;3&quot; unique_id=&quot;11155&quot;&gt;&lt;property id=&quot;20148&quot; value=&quot;5&quot;/&gt;&lt;property id=&quot;20300&quot; value=&quot;슬라이드 18&quot;/&gt;&lt;property id=&quot;20307&quot; value=&quot;300&quot;/&gt;&lt;/object&gt;&lt;object type=&quot;3&quot; unique_id=&quot;11156&quot;&gt;&lt;property id=&quot;20148&quot; value=&quot;5&quot;/&gt;&lt;property id=&quot;20300&quot; value=&quot;슬라이드 19&quot;/&gt;&lt;property id=&quot;20307&quot; value=&quot;301&quot;/&gt;&lt;/object&gt;&lt;object type=&quot;3&quot; unique_id=&quot;11157&quot;&gt;&lt;property id=&quot;20148&quot; value=&quot;5&quot;/&gt;&lt;property id=&quot;20300&quot; value=&quot;슬라이드 20&quot;/&gt;&lt;property id=&quot;20307&quot; value=&quot;302&quot;/&gt;&lt;/object&gt;&lt;object type=&quot;3&quot; unique_id=&quot;11158&quot;&gt;&lt;property id=&quot;20148&quot; value=&quot;5&quot;/&gt;&lt;property id=&quot;20300&quot; value=&quot;슬라이드 21&quot;/&gt;&lt;property id=&quot;20307&quot; value=&quot;303&quot;/&gt;&lt;/object&gt;&lt;object type=&quot;3&quot; unique_id=&quot;11159&quot;&gt;&lt;property id=&quot;20148&quot; value=&quot;5&quot;/&gt;&lt;property id=&quot;20300&quot; value=&quot;슬라이드 22 - &amp;quot;공부인이 교무부에 와서 하난 책임 각조 해석 &amp;quot;&quot;/&gt;&lt;property id=&quot;20307&quot; value=&quot;305&quot;/&gt;&lt;/object&gt;&lt;object type=&quot;3&quot; unique_id=&quot;11160&quot;&gt;&lt;property id=&quot;20148&quot; value=&quot;5&quot;/&gt;&lt;property id=&quot;20300&quot; value=&quot;슬라이드 23 - &amp;quot;단 조직과 운영의 기본원리&amp;quot;&quot;/&gt;&lt;property id=&quot;20307&quot; value=&quot;313&quot;/&gt;&lt;/object&gt;&lt;object type=&quot;3&quot; unique_id=&quot;11161&quot;&gt;&lt;property id=&quot;20148&quot; value=&quot;5&quot;/&gt;&lt;property id=&quot;20300&quot; value=&quot;슬라이드 24 - &amp;quot;단회의 원형과 단원의 공부&amp;quot;&quot;/&gt;&lt;property id=&quot;20307&quot; value=&quot;314&quot;/&gt;&lt;/object&gt;&lt;object type=&quot;3&quot; unique_id=&quot;11162&quot;&gt;&lt;property id=&quot;20148&quot; value=&quot;5&quot;/&gt;&lt;property id=&quot;20300&quot; value=&quot;슬라이드 25 - &amp;quot;영산시대 단활동과 창립의 기초&amp;quot;&quot;/&gt;&lt;property id=&quot;20307&quot; value=&quot;315&quot;/&gt;&lt;/object&gt;&lt;object type=&quot;3&quot; unique_id=&quot;11163&quot;&gt;&lt;property id=&quot;20148&quot; value=&quot;5&quot;/&gt;&lt;property id=&quot;20300&quot; value=&quot;슬라이드 26 - &amp;quot;양 연합단 활동(취지설명과 단금수합)&amp;quot;&quot;/&gt;&lt;property id=&quot;20307&quot; value=&quot;316&quot;/&gt;&lt;/object&gt;&lt;object type=&quot;3&quot; unique_id=&quot;11164&quot;&gt;&lt;property id=&quot;20148&quot; value=&quot;5&quot;/&gt;&lt;property id=&quot;20300&quot; value=&quot;슬라이드 27 - &amp;quot;불법연구회 단회의 주요활동&amp;quot;&quot;/&gt;&lt;property id=&quot;20307&quot; value=&quot;306&quot;/&gt;&lt;/object&gt;&lt;object type=&quot;3&quot; unique_id=&quot;11165&quot;&gt;&lt;property id=&quot;20148&quot; value=&quot;5&quot;/&gt;&lt;property id=&quot;20300&quot; value=&quot;슬라이드 28 - &amp;quot;단규강습의 실시&amp;quot;&quot;/&gt;&lt;property id=&quot;20307&quot; value=&quot;307&quot;/&gt;&lt;/object&gt;&lt;object type=&quot;3&quot; unique_id=&quot;11166&quot;&gt;&lt;property id=&quot;20148&quot; value=&quot;5&quot;/&gt;&lt;property id=&quot;20300&quot; value=&quot;슬라이드 29 - &amp;quot;단규강습의 방식&amp;quot;&quot;/&gt;&lt;property id=&quot;20307&quot; value=&quot;308&quot;/&gt;&lt;/object&gt;&lt;object type=&quot;3&quot; unique_id=&quot;11167&quot;&gt;&lt;property id=&quot;20148&quot; value=&quot;5&quot;/&gt;&lt;property id=&quot;20300&quot; value=&quot;슬라이드 30 - &amp;quot;단원일기성적조사법 실시&amp;quot;&quot;/&gt;&lt;property id=&quot;20307&quot; value=&quot;309&quot;/&gt;&lt;/object&gt;&lt;object type=&quot;3&quot; unique_id=&quot;11168&quot;&gt;&lt;property id=&quot;20148&quot; value=&quot;5&quot;/&gt;&lt;property id=&quot;20300&quot; value=&quot;슬라이드 31 - &amp;quot;의견제출제도&amp;quot;&quot;/&gt;&lt;property id=&quot;20307&quot; value=&quot;310&quot;/&gt;&lt;/object&gt;&lt;object type=&quot;3&quot; unique_id=&quot;11169&quot;&gt;&lt;property id=&quot;20148&quot; value=&quot;5&quot;/&gt;&lt;property id=&quot;20300&quot; value=&quot;슬라이드 32 - &amp;quot;의견제출제도의 시작&amp;quot;&quot;/&gt;&lt;property id=&quot;20307&quot; value=&quot;311&quot;/&gt;&lt;/object&gt;&lt;object type=&quot;3&quot; unique_id=&quot;11170&quot;&gt;&lt;property id=&quot;20148&quot; value=&quot;5&quot;/&gt;&lt;property id=&quot;20300&quot; value=&quot;슬라이드 33 - &amp;quot;교당의 역할&amp;quot;&quot;/&gt;&lt;property id=&quot;20307&quot; value=&quot;317&quot;/&gt;&lt;/object&gt;&lt;object type=&quot;3&quot; unique_id=&quot;11171&quot;&gt;&lt;property id=&quot;20148&quot; value=&quot;5&quot;/&gt;&lt;property id=&quot;20300&quot; value=&quot;슬라이드 34 - &amp;quot;3. 교화단과 훈련의 중요성 &amp;quot;&quot;/&gt;&lt;property id=&quot;20307&quot; value=&quot;318&quot;/&gt;&lt;/object&gt;&lt;object type=&quot;3&quot; unique_id=&quot;11172&quot;&gt;&lt;property id=&quot;20148&quot; value=&quot;5&quot;/&gt;&lt;property id=&quot;20300&quot; value=&quot;슬라이드 35 - &amp;quot;1) 교화단의 중요성 : 대종사&amp;quot;&quot;/&gt;&lt;property id=&quot;20307&quot; value=&quot;321&quot;/&gt;&lt;/object&gt;&lt;object type=&quot;3&quot; unique_id=&quot;11173&quot;&gt;&lt;property id=&quot;20148&quot; value=&quot;5&quot;/&gt;&lt;property id=&quot;20300&quot; value=&quot;슬라이드 36 - &amp;quot;1) 교화단의 중요성 : 정산종사&amp;quot;&quot;/&gt;&lt;property id=&quot;20307&quot; value=&quot;324&quot;/&gt;&lt;/object&gt;&lt;object type=&quot;3&quot; unique_id=&quot;11174&quot;&gt;&lt;property id=&quot;20148&quot; value=&quot;5&quot;/&gt;&lt;property id=&quot;20300&quot; value=&quot;슬라이드 37 - &amp;quot;1) 교화단의 중요성 : 대산종사&amp;quot;&quot;/&gt;&lt;property id=&quot;20307&quot; value=&quot;322&quot;/&gt;&lt;/object&gt;&lt;object type=&quot;3&quot; unique_id=&quot;11175&quot;&gt;&lt;property id=&quot;20148&quot; value=&quot;5&quot;/&gt;&lt;property id=&quot;20300&quot; value=&quot;슬라이드 38 - &amp;quot;1) 교화단의 중요성 : 좌산종사&amp;quot;&quot;/&gt;&lt;property id=&quot;20307&quot; value=&quot;323&quot;/&gt;&lt;/object&gt;&lt;object type=&quot;3&quot; unique_id=&quot;11176&quot;&gt;&lt;property id=&quot;20148&quot; value=&quot;5&quot;/&gt;&lt;property id=&quot;20300&quot; value=&quot;슬라이드 39 - &amp;quot;1) 교화단의 중요성 : 경산종법사&amp;quot;&quot;/&gt;&lt;property id=&quot;20307&quot; value=&quot;325&quot;/&gt;&lt;/object&gt;&lt;object type=&quot;3&quot; unique_id=&quot;11177&quot;&gt;&lt;property id=&quot;20148&quot; value=&quot;5&quot;/&gt;&lt;property id=&quot;20300&quot; value=&quot;슬라이드 40 - &amp;quot;교화활동의 핵심원리&amp;quot;&quot;/&gt;&lt;property id=&quot;20307&quot; value=&quot;326&quot;/&gt;&lt;/object&gt;&lt;object type=&quot;3&quot; unique_id=&quot;11178&quot;&gt;&lt;property id=&quot;20148&quot; value=&quot;5&quot;/&gt;&lt;property id=&quot;20300&quot; value=&quot;슬라이드 41 - &amp;quot;2) 훈련법의 중요성: 대종사&amp;quot;&quot;/&gt;&lt;property id=&quot;20307&quot; value=&quot;327&quot;/&gt;&lt;/object&gt;&lt;object type=&quot;3&quot; unique_id=&quot;11179&quot;&gt;&lt;property id=&quot;20148&quot; value=&quot;5&quot;/&gt;&lt;property id=&quot;20300&quot; value=&quot;슬라이드 42 - &amp;quot;2) 훈련법의 중요성: 정산종사&amp;quot;&quot;/&gt;&lt;property id=&quot;20307&quot; value=&quot;328&quot;/&gt;&lt;/object&gt;&lt;object type=&quot;3&quot; unique_id=&quot;11180&quot;&gt;&lt;property id=&quot;20148&quot; value=&quot;5&quot;/&gt;&lt;property id=&quot;20300&quot; value=&quot;슬라이드 43 - &amp;quot;2) 훈련법의 중요성: 대산종사&amp;quot;&quot;/&gt;&lt;property id=&quot;20307&quot; value=&quot;329&quot;/&gt;&lt;/object&gt;&lt;object type=&quot;3&quot; unique_id=&quot;11181&quot;&gt;&lt;property id=&quot;20148&quot; value=&quot;5&quot;/&gt;&lt;property id=&quot;20300&quot; value=&quot;슬라이드 44 - &amp;quot;2) 훈련법의 중요성: 대종사&amp;quot;&quot;/&gt;&lt;property id=&quot;20307&quot; value=&quot;330&quot;/&gt;&lt;/object&gt;&lt;object type=&quot;3&quot; unique_id=&quot;11182&quot;&gt;&lt;property id=&quot;20148&quot; value=&quot;5&quot;/&gt;&lt;property id=&quot;20300&quot; value=&quot;슬라이드 45 - &amp;quot;4. 교화단 법회의 훈련 프로그램 제안&amp;quot;&quot;/&gt;&lt;property id=&quot;20307&quot; value=&quot;331&quot;/&gt;&lt;/object&gt;&lt;object type=&quot;3&quot; unique_id=&quot;11183&quot;&gt;&lt;property id=&quot;20148&quot; value=&quot;5&quot;/&gt;&lt;property id=&quot;20300&quot; value=&quot;슬라이드 46 - &amp;quot;교화단 훈련안: “불공하는 법”&amp;quot;&quot;/&gt;&lt;property id=&quot;20307&quot; value=&quot;332&quot;/&gt;&lt;/object&gt;&lt;object type=&quot;3&quot; unique_id=&quot;11864&quot;&gt;&lt;property id=&quot;20148&quot; value=&quot;5&quot;/&gt;&lt;property id=&quot;20300&quot; value=&quot;슬라이드 4 - &amp;quot;스스로 교화, 더불어 교화&amp;quot;&quot;/&gt;&lt;property id=&quot;20307&quot; value=&quot;333&quot;/&gt;&lt;/object&gt;&lt;object type=&quot;3&quot; unique_id=&quot;11865&quot;&gt;&lt;property id=&quot;20148&quot; value=&quot;5&quot;/&gt;&lt;property id=&quot;20300&quot; value=&quot;슬라이드 5&quot;/&gt;&lt;property id=&quot;20307&quot; value=&quot;334&quot;/&gt;&lt;/object&gt;&lt;/object&gt;&lt;/object&gt;&lt;/database&gt;"/>
  <p:tag name="SECTOMILLISECCONVERT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124</TotalTime>
  <Words>2606</Words>
  <Application>Microsoft Office PowerPoint</Application>
  <PresentationFormat>화면 슬라이드 쇼(4:3)</PresentationFormat>
  <Paragraphs>346</Paragraphs>
  <Slides>46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46</vt:i4>
      </vt:variant>
    </vt:vector>
  </HeadingPairs>
  <TitlesOfParts>
    <vt:vector size="47" baseType="lpstr">
      <vt:lpstr>광장</vt:lpstr>
      <vt:lpstr>원불교 훈련의 활성화 방안 - 교화단 법회는 훈련이다 - </vt:lpstr>
      <vt:lpstr>1. 들어가며</vt:lpstr>
      <vt:lpstr>2. 초기교단 훈련법 교당, 교화단 역할</vt:lpstr>
      <vt:lpstr>스스로 교화, 더불어 교화</vt:lpstr>
      <vt:lpstr>PowerPoint 프레젠테이션</vt:lpstr>
      <vt:lpstr>원불교 교화의 핵심: 훈련</vt:lpstr>
      <vt:lpstr>정기훈련과 상시훈련의 관계</vt:lpstr>
      <vt:lpstr>교당내왕시 주의사항(1)</vt:lpstr>
      <vt:lpstr>교당내왕시 주의사항(2)</vt:lpstr>
      <vt:lpstr>훈련의 활성화</vt:lpstr>
      <vt:lpstr>재가공부인이 교무부에 와서 하는 책임</vt:lpstr>
      <vt:lpstr>교무부와 교화단, 교무와 단장</vt:lpstr>
      <vt:lpstr>교무부와 단</vt:lpstr>
      <vt:lpstr>교무부 소관사항 (회규 제53조, 1942)</vt:lpstr>
      <vt:lpstr>단-교무부-선원</vt:lpstr>
      <vt:lpstr>교당내왕시 주의사항</vt:lpstr>
      <vt:lpstr>교무부 제1회 공부인훈련보고서(1) (시창13년 사업보고서)</vt:lpstr>
      <vt:lpstr>PowerPoint 프레젠테이션</vt:lpstr>
      <vt:lpstr>PowerPoint 프레젠테이션</vt:lpstr>
      <vt:lpstr>PowerPoint 프레젠테이션</vt:lpstr>
      <vt:lpstr>PowerPoint 프레젠테이션</vt:lpstr>
      <vt:lpstr>공부인이 교무부에 와서 하난 책임 각조 해석 </vt:lpstr>
      <vt:lpstr>단 조직과 운영의 기본원리</vt:lpstr>
      <vt:lpstr>단회의 원형과 단원의 공부</vt:lpstr>
      <vt:lpstr>영산시대 단활동과 창립의 기초</vt:lpstr>
      <vt:lpstr>양 연합단 활동(취지설명과 단금수합)</vt:lpstr>
      <vt:lpstr>불법연구회 단회의 주요활동</vt:lpstr>
      <vt:lpstr>단규강습의 실시</vt:lpstr>
      <vt:lpstr>단규강습의 방식</vt:lpstr>
      <vt:lpstr>단원일기성적조사법 실시</vt:lpstr>
      <vt:lpstr>의견제출제도</vt:lpstr>
      <vt:lpstr>의견제출제도의 시작</vt:lpstr>
      <vt:lpstr>교당의 역할</vt:lpstr>
      <vt:lpstr>3. 교화단과 훈련의 중요성 </vt:lpstr>
      <vt:lpstr>1) 교화단의 중요성 : 대종사</vt:lpstr>
      <vt:lpstr>1) 교화단의 중요성 : 정산종사</vt:lpstr>
      <vt:lpstr>1) 교화단의 중요성 : 대산종사</vt:lpstr>
      <vt:lpstr>1) 교화단의 중요성 : 좌산종사</vt:lpstr>
      <vt:lpstr>1) 교화단의 중요성 : 경산종법사</vt:lpstr>
      <vt:lpstr>교화활동의 핵심원리</vt:lpstr>
      <vt:lpstr>2) 훈련법의 중요성: 대종사</vt:lpstr>
      <vt:lpstr>2) 훈련법의 중요성: 정산종사</vt:lpstr>
      <vt:lpstr>2) 훈련법의 중요성: 대산종사</vt:lpstr>
      <vt:lpstr>2) 훈련법의 중요성: 대종사</vt:lpstr>
      <vt:lpstr>4. 교화단 법회의 훈련 프로그램 제안</vt:lpstr>
      <vt:lpstr>교화단 훈련안: “불공하는 법”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원불교 훈련의 활성화 방안 - 교화단 법회는 훈련이다 -</dc:title>
  <dc:creator>wku</dc:creator>
  <cp:lastModifiedBy>wku</cp:lastModifiedBy>
  <cp:revision>13</cp:revision>
  <cp:lastPrinted>2017-06-22T15:16:27Z</cp:lastPrinted>
  <dcterms:created xsi:type="dcterms:W3CDTF">2017-06-22T13:21:30Z</dcterms:created>
  <dcterms:modified xsi:type="dcterms:W3CDTF">2017-06-22T15:26:50Z</dcterms:modified>
</cp:coreProperties>
</file>