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7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8.xml" ContentType="application/vnd.openxmlformats-officedocument.themeOverr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9.xml" ContentType="application/vnd.openxmlformats-officedocument.themeOverr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10.xml" ContentType="application/vnd.openxmlformats-officedocument.themeOverr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11.xml" ContentType="application/vnd.openxmlformats-officedocument.themeOverr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12.xml" ContentType="application/vnd.openxmlformats-officedocument.themeOverr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3.xml" ContentType="application/vnd.openxmlformats-officedocument.themeOverr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14.xml" ContentType="application/vnd.openxmlformats-officedocument.themeOverr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15.xml" ContentType="application/vnd.openxmlformats-officedocument.themeOverr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6.xml" ContentType="application/vnd.openxmlformats-officedocument.themeOverr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7.xml" ContentType="application/vnd.openxmlformats-officedocument.themeOverrid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theme/themeOverride1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8" r:id="rId1"/>
  </p:sldMasterIdLst>
  <p:notesMasterIdLst>
    <p:notesMasterId r:id="rId32"/>
  </p:notesMasterIdLst>
  <p:sldIdLst>
    <p:sldId id="293" r:id="rId2"/>
    <p:sldId id="294" r:id="rId3"/>
    <p:sldId id="301" r:id="rId4"/>
    <p:sldId id="302" r:id="rId5"/>
    <p:sldId id="303" r:id="rId6"/>
    <p:sldId id="304" r:id="rId7"/>
    <p:sldId id="306" r:id="rId8"/>
    <p:sldId id="305" r:id="rId9"/>
    <p:sldId id="308" r:id="rId10"/>
    <p:sldId id="309" r:id="rId11"/>
    <p:sldId id="276" r:id="rId12"/>
    <p:sldId id="277" r:id="rId13"/>
    <p:sldId id="273" r:id="rId14"/>
    <p:sldId id="278" r:id="rId15"/>
    <p:sldId id="290" r:id="rId16"/>
    <p:sldId id="292" r:id="rId17"/>
    <p:sldId id="291" r:id="rId18"/>
    <p:sldId id="262" r:id="rId19"/>
    <p:sldId id="268" r:id="rId20"/>
    <p:sldId id="285" r:id="rId21"/>
    <p:sldId id="269" r:id="rId22"/>
    <p:sldId id="263" r:id="rId23"/>
    <p:sldId id="279" r:id="rId24"/>
    <p:sldId id="280" r:id="rId25"/>
    <p:sldId id="281" r:id="rId26"/>
    <p:sldId id="282" r:id="rId27"/>
    <p:sldId id="283" r:id="rId28"/>
    <p:sldId id="287" r:id="rId29"/>
    <p:sldId id="288" r:id="rId30"/>
    <p:sldId id="284" r:id="rId31"/>
  </p:sldIdLst>
  <p:sldSz cx="12192000" cy="6858000"/>
  <p:notesSz cx="6858000" cy="9144000"/>
  <p:embeddedFontLst>
    <p:embeddedFont>
      <p:font typeface="KoPubWorld돋움체_Pro Bold" panose="00000800000000000000" pitchFamily="50" charset="-127"/>
      <p:bold r:id="rId33"/>
    </p:embeddedFont>
    <p:embeddedFont>
      <p:font typeface="KoPubWorld돋움체_Pro Light" panose="00000300000000000000" pitchFamily="50" charset="-127"/>
      <p:regular r:id="rId34"/>
    </p:embeddedFont>
    <p:embeddedFont>
      <p:font typeface="KoPubWorld돋움체_Pro Medium" panose="00000600000000000000" pitchFamily="50" charset="-127"/>
      <p:regular r:id="rId35"/>
    </p:embeddedFont>
    <p:embeddedFont>
      <p:font typeface="맑은 고딕" panose="020B0503020000020004" pitchFamily="50" charset="-127"/>
      <p:regular r:id="rId36"/>
      <p:bold r:id="rId3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55A5"/>
    <a:srgbClr val="BDD7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20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weon\Desktop\WonData_2023111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1.bin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../embeddings/oleObject2.bin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../embeddings/oleObject3.bin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../embeddings/oleObject4.bin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../embeddings/oleObject5.bin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oleObject" Target="../embeddings/oleObject6.bin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oleObject" Target="../embeddings/oleObject7.bin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../embeddings/oleObject8.bin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oleObject" Target="../embeddings/oleObject9.bin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oleObject" Target="../embeddings/oleObject10.bin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../embeddings/oleObject11.bin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2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../embeddings/oleObject12.bin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3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oleObject" Target="../embeddings/oleObject13.bin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oleObject" Target="../embeddings/oleObject14.bin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5.xm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oleObject" Target="../embeddings/oleObject15.bin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6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oleObject" Target="../embeddings/oleObject16.bin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7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oleObject" Target="../embeddings/oleObject17.bin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8.xml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oleObject" Target="../embeddings/oleObject18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[WonData_20231114.xlsx]연도!피벗 테이블1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circle"/>
          <c:size val="5"/>
          <c:spPr>
            <a:solidFill>
              <a:schemeClr val="accent1"/>
            </a:solidFill>
            <a:ln w="9525">
              <a:solidFill>
                <a:schemeClr val="accent1"/>
              </a:solidFill>
            </a:ln>
            <a:effectLst/>
          </c:spPr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circle"/>
          <c:size val="5"/>
          <c:spPr>
            <a:solidFill>
              <a:schemeClr val="accent1"/>
            </a:solidFill>
            <a:ln w="9525">
              <a:solidFill>
                <a:schemeClr val="accent1"/>
              </a:solidFill>
            </a:ln>
            <a:effectLst/>
          </c:spPr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circle"/>
          <c:size val="5"/>
          <c:spPr>
            <a:solidFill>
              <a:schemeClr val="accent1"/>
            </a:solidFill>
            <a:ln w="9525">
              <a:solidFill>
                <a:schemeClr val="accent1"/>
              </a:solidFill>
            </a:ln>
            <a:effectLst/>
          </c:spPr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lineChart>
        <c:grouping val="standard"/>
        <c:varyColors val="0"/>
        <c:ser>
          <c:idx val="0"/>
          <c:order val="0"/>
          <c:tx>
            <c:strRef>
              <c:f>연도!$B$3</c:f>
              <c:strCache>
                <c:ptCount val="1"/>
                <c:pt idx="0">
                  <c:v>요약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연도!$A$4:$A$52</c:f>
              <c:strCache>
                <c:ptCount val="48"/>
                <c:pt idx="0">
                  <c:v>1971</c:v>
                </c:pt>
                <c:pt idx="1">
                  <c:v>1975</c:v>
                </c:pt>
                <c:pt idx="2">
                  <c:v>1977</c:v>
                </c:pt>
                <c:pt idx="3">
                  <c:v>1979</c:v>
                </c:pt>
                <c:pt idx="4">
                  <c:v>1980</c:v>
                </c:pt>
                <c:pt idx="5">
                  <c:v>1981</c:v>
                </c:pt>
                <c:pt idx="6">
                  <c:v>1982</c:v>
                </c:pt>
                <c:pt idx="7">
                  <c:v>1983</c:v>
                </c:pt>
                <c:pt idx="8">
                  <c:v>1984</c:v>
                </c:pt>
                <c:pt idx="9">
                  <c:v>1985</c:v>
                </c:pt>
                <c:pt idx="10">
                  <c:v>1986</c:v>
                </c:pt>
                <c:pt idx="11">
                  <c:v>1987</c:v>
                </c:pt>
                <c:pt idx="12">
                  <c:v>1988</c:v>
                </c:pt>
                <c:pt idx="13">
                  <c:v>1989</c:v>
                </c:pt>
                <c:pt idx="14">
                  <c:v>1990</c:v>
                </c:pt>
                <c:pt idx="15">
                  <c:v>1991</c:v>
                </c:pt>
                <c:pt idx="16">
                  <c:v>1992</c:v>
                </c:pt>
                <c:pt idx="17">
                  <c:v>1993</c:v>
                </c:pt>
                <c:pt idx="18">
                  <c:v>1994</c:v>
                </c:pt>
                <c:pt idx="19">
                  <c:v>1995</c:v>
                </c:pt>
                <c:pt idx="20">
                  <c:v>1996</c:v>
                </c:pt>
                <c:pt idx="21">
                  <c:v>1997</c:v>
                </c:pt>
                <c:pt idx="22">
                  <c:v>1998</c:v>
                </c:pt>
                <c:pt idx="23">
                  <c:v>1999</c:v>
                </c:pt>
                <c:pt idx="24">
                  <c:v>2000</c:v>
                </c:pt>
                <c:pt idx="25">
                  <c:v>2001</c:v>
                </c:pt>
                <c:pt idx="26">
                  <c:v>2002</c:v>
                </c:pt>
                <c:pt idx="27">
                  <c:v>2003</c:v>
                </c:pt>
                <c:pt idx="28">
                  <c:v>2004</c:v>
                </c:pt>
                <c:pt idx="29">
                  <c:v>2005</c:v>
                </c:pt>
                <c:pt idx="30">
                  <c:v>2006</c:v>
                </c:pt>
                <c:pt idx="31">
                  <c:v>2007</c:v>
                </c:pt>
                <c:pt idx="32">
                  <c:v>2008</c:v>
                </c:pt>
                <c:pt idx="33">
                  <c:v>2009</c:v>
                </c:pt>
                <c:pt idx="34">
                  <c:v>2010</c:v>
                </c:pt>
                <c:pt idx="35">
                  <c:v>2011</c:v>
                </c:pt>
                <c:pt idx="36">
                  <c:v>2012</c:v>
                </c:pt>
                <c:pt idx="37">
                  <c:v>2013</c:v>
                </c:pt>
                <c:pt idx="38">
                  <c:v>2014</c:v>
                </c:pt>
                <c:pt idx="39">
                  <c:v>2015</c:v>
                </c:pt>
                <c:pt idx="40">
                  <c:v>2016</c:v>
                </c:pt>
                <c:pt idx="41">
                  <c:v>2017</c:v>
                </c:pt>
                <c:pt idx="42">
                  <c:v>2018</c:v>
                </c:pt>
                <c:pt idx="43">
                  <c:v>2019</c:v>
                </c:pt>
                <c:pt idx="44">
                  <c:v>2020</c:v>
                </c:pt>
                <c:pt idx="45">
                  <c:v>2021</c:v>
                </c:pt>
                <c:pt idx="46">
                  <c:v>2022</c:v>
                </c:pt>
                <c:pt idx="47">
                  <c:v>2023</c:v>
                </c:pt>
              </c:strCache>
            </c:strRef>
          </c:cat>
          <c:val>
            <c:numRef>
              <c:f>연도!$B$4:$B$52</c:f>
              <c:numCache>
                <c:formatCode>General</c:formatCode>
                <c:ptCount val="48"/>
                <c:pt idx="0">
                  <c:v>1</c:v>
                </c:pt>
                <c:pt idx="1">
                  <c:v>8</c:v>
                </c:pt>
                <c:pt idx="2">
                  <c:v>12</c:v>
                </c:pt>
                <c:pt idx="3">
                  <c:v>10</c:v>
                </c:pt>
                <c:pt idx="4">
                  <c:v>10</c:v>
                </c:pt>
                <c:pt idx="5">
                  <c:v>15</c:v>
                </c:pt>
                <c:pt idx="6">
                  <c:v>21</c:v>
                </c:pt>
                <c:pt idx="7">
                  <c:v>19</c:v>
                </c:pt>
                <c:pt idx="8">
                  <c:v>16</c:v>
                </c:pt>
                <c:pt idx="9">
                  <c:v>9</c:v>
                </c:pt>
                <c:pt idx="10">
                  <c:v>11</c:v>
                </c:pt>
                <c:pt idx="11">
                  <c:v>33</c:v>
                </c:pt>
                <c:pt idx="12">
                  <c:v>20</c:v>
                </c:pt>
                <c:pt idx="13">
                  <c:v>9</c:v>
                </c:pt>
                <c:pt idx="14">
                  <c:v>16</c:v>
                </c:pt>
                <c:pt idx="15">
                  <c:v>22</c:v>
                </c:pt>
                <c:pt idx="16">
                  <c:v>35</c:v>
                </c:pt>
                <c:pt idx="17">
                  <c:v>39</c:v>
                </c:pt>
                <c:pt idx="18">
                  <c:v>42</c:v>
                </c:pt>
                <c:pt idx="19">
                  <c:v>38</c:v>
                </c:pt>
                <c:pt idx="20">
                  <c:v>37</c:v>
                </c:pt>
                <c:pt idx="21">
                  <c:v>53</c:v>
                </c:pt>
                <c:pt idx="22">
                  <c:v>45</c:v>
                </c:pt>
                <c:pt idx="23">
                  <c:v>64</c:v>
                </c:pt>
                <c:pt idx="24">
                  <c:v>30</c:v>
                </c:pt>
                <c:pt idx="25">
                  <c:v>45</c:v>
                </c:pt>
                <c:pt idx="26">
                  <c:v>39</c:v>
                </c:pt>
                <c:pt idx="27">
                  <c:v>18</c:v>
                </c:pt>
                <c:pt idx="28">
                  <c:v>25</c:v>
                </c:pt>
                <c:pt idx="29">
                  <c:v>38</c:v>
                </c:pt>
                <c:pt idx="30">
                  <c:v>34</c:v>
                </c:pt>
                <c:pt idx="31">
                  <c:v>31</c:v>
                </c:pt>
                <c:pt idx="32">
                  <c:v>28</c:v>
                </c:pt>
                <c:pt idx="33">
                  <c:v>30</c:v>
                </c:pt>
                <c:pt idx="34">
                  <c:v>31</c:v>
                </c:pt>
                <c:pt idx="35">
                  <c:v>58</c:v>
                </c:pt>
                <c:pt idx="36">
                  <c:v>35</c:v>
                </c:pt>
                <c:pt idx="37">
                  <c:v>33</c:v>
                </c:pt>
                <c:pt idx="38">
                  <c:v>46</c:v>
                </c:pt>
                <c:pt idx="39">
                  <c:v>35</c:v>
                </c:pt>
                <c:pt idx="40">
                  <c:v>36</c:v>
                </c:pt>
                <c:pt idx="41">
                  <c:v>41</c:v>
                </c:pt>
                <c:pt idx="42">
                  <c:v>59</c:v>
                </c:pt>
                <c:pt idx="43">
                  <c:v>37</c:v>
                </c:pt>
                <c:pt idx="44">
                  <c:v>37</c:v>
                </c:pt>
                <c:pt idx="45">
                  <c:v>35</c:v>
                </c:pt>
                <c:pt idx="46">
                  <c:v>32</c:v>
                </c:pt>
                <c:pt idx="47">
                  <c:v>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F39-48B5-85AA-D8C9EB030C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20636096"/>
        <c:axId val="2020645344"/>
      </c:lineChart>
      <c:catAx>
        <c:axId val="2020636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3180000" spcFirstLastPara="1" vertOverflow="ellipsis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5344"/>
        <c:crosses val="autoZero"/>
        <c:auto val="1"/>
        <c:lblAlgn val="ctr"/>
        <c:lblOffset val="100"/>
        <c:noMultiLvlLbl val="0"/>
      </c:catAx>
      <c:valAx>
        <c:axId val="2020645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36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50"/>
      </a:pPr>
      <a:endParaRPr lang="ko-KR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[WonData_20231114.xlsx]시대별!피벗 테이블2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4"/>
          </a:solidFill>
          <a:ln>
            <a:noFill/>
          </a:ln>
          <a:effectLst/>
        </c:spPr>
      </c:pivotFmt>
      <c:pivotFmt>
        <c:idx val="2"/>
        <c:spPr>
          <a:solidFill>
            <a:schemeClr val="accent2"/>
          </a:solidFill>
          <a:ln>
            <a:noFill/>
          </a:ln>
          <a:effectLst/>
        </c:spPr>
      </c:pivotFmt>
      <c:pivotFmt>
        <c:idx val="3"/>
        <c:spPr>
          <a:solidFill>
            <a:srgbClr val="92D050"/>
          </a:solidFill>
          <a:ln>
            <a:noFill/>
          </a:ln>
          <a:effectLst/>
        </c:spPr>
      </c:pivotFmt>
      <c:pivotFmt>
        <c:idx val="4"/>
        <c:spPr>
          <a:solidFill>
            <a:srgbClr val="00B050"/>
          </a:solidFill>
          <a:ln>
            <a:noFill/>
          </a:ln>
          <a:effectLst/>
        </c:spPr>
      </c:pivotFmt>
      <c:pivotFmt>
        <c:idx val="5"/>
        <c:spPr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c:spP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4"/>
          </a:solidFill>
          <a:ln>
            <a:noFill/>
          </a:ln>
          <a:effectLst/>
        </c:spPr>
      </c:pivotFmt>
      <c:pivotFmt>
        <c:idx val="8"/>
        <c:spPr>
          <a:solidFill>
            <a:schemeClr val="accent2"/>
          </a:solidFill>
          <a:ln>
            <a:noFill/>
          </a:ln>
          <a:effectLst/>
        </c:spPr>
      </c:pivotFmt>
      <c:pivotFmt>
        <c:idx val="9"/>
        <c:spPr>
          <a:solidFill>
            <a:srgbClr val="92D050"/>
          </a:solidFill>
          <a:ln>
            <a:noFill/>
          </a:ln>
          <a:effectLst/>
        </c:spPr>
      </c:pivotFmt>
      <c:pivotFmt>
        <c:idx val="10"/>
        <c:spPr>
          <a:solidFill>
            <a:srgbClr val="00B050"/>
          </a:solidFill>
          <a:ln>
            <a:noFill/>
          </a:ln>
          <a:effectLst/>
        </c:spPr>
      </c:pivotFmt>
      <c:pivotFmt>
        <c:idx val="11"/>
        <c:spPr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c:spPr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3"/>
        <c:spPr>
          <a:solidFill>
            <a:schemeClr val="accent4"/>
          </a:solidFill>
          <a:ln>
            <a:noFill/>
          </a:ln>
          <a:effectLst/>
        </c:spPr>
      </c:pivotFmt>
      <c:pivotFmt>
        <c:idx val="14"/>
        <c:spPr>
          <a:solidFill>
            <a:schemeClr val="accent2"/>
          </a:solidFill>
          <a:ln>
            <a:noFill/>
          </a:ln>
          <a:effectLst/>
        </c:spPr>
      </c:pivotFmt>
      <c:pivotFmt>
        <c:idx val="15"/>
        <c:spPr>
          <a:solidFill>
            <a:srgbClr val="92D050"/>
          </a:solidFill>
          <a:ln>
            <a:noFill/>
          </a:ln>
          <a:effectLst/>
        </c:spPr>
      </c:pivotFmt>
      <c:pivotFmt>
        <c:idx val="16"/>
        <c:spPr>
          <a:solidFill>
            <a:srgbClr val="00B050"/>
          </a:solidFill>
          <a:ln>
            <a:noFill/>
          </a:ln>
          <a:effectLst/>
        </c:spPr>
      </c:pivotFmt>
      <c:pivotFmt>
        <c:idx val="17"/>
        <c:spPr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c:spPr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시대별!$B$3</c:f>
              <c:strCache>
                <c:ptCount val="1"/>
                <c:pt idx="0">
                  <c:v>요약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0C-4EF2-98B4-9527543CF6B7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0C-4EF2-98B4-9527543CF6B7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890C-4EF2-98B4-9527543CF6B7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890C-4EF2-98B4-9527543CF6B7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890C-4EF2-98B4-9527543CF6B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시대별!$A$4:$A$10</c:f>
              <c:strCache>
                <c:ptCount val="6"/>
                <c:pt idx="0">
                  <c:v>1970년대</c:v>
                </c:pt>
                <c:pt idx="1">
                  <c:v>1980년대</c:v>
                </c:pt>
                <c:pt idx="2">
                  <c:v>1990년대</c:v>
                </c:pt>
                <c:pt idx="3">
                  <c:v>2000년대</c:v>
                </c:pt>
                <c:pt idx="4">
                  <c:v>2010년대</c:v>
                </c:pt>
                <c:pt idx="5">
                  <c:v>2020년대</c:v>
                </c:pt>
              </c:strCache>
            </c:strRef>
          </c:cat>
          <c:val>
            <c:numRef>
              <c:f>시대별!$B$4:$B$10</c:f>
              <c:numCache>
                <c:formatCode>General</c:formatCode>
                <c:ptCount val="6"/>
                <c:pt idx="0">
                  <c:v>31</c:v>
                </c:pt>
                <c:pt idx="1">
                  <c:v>163</c:v>
                </c:pt>
                <c:pt idx="2">
                  <c:v>391</c:v>
                </c:pt>
                <c:pt idx="3">
                  <c:v>318</c:v>
                </c:pt>
                <c:pt idx="4">
                  <c:v>411</c:v>
                </c:pt>
                <c:pt idx="5">
                  <c:v>131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890C-4EF2-98B4-9527543CF6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0642624"/>
        <c:axId val="2020640448"/>
      </c:barChart>
      <c:catAx>
        <c:axId val="2020642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0448"/>
        <c:crosses val="autoZero"/>
        <c:auto val="1"/>
        <c:lblAlgn val="ctr"/>
        <c:lblOffset val="100"/>
        <c:noMultiLvlLbl val="0"/>
      </c:catAx>
      <c:valAx>
        <c:axId val="2020640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2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[WonData_20231114.xlsx]대회별!피벗 테이블8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rgbClr val="FFC00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solidFill>
            <a:schemeClr val="accent5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rgbClr val="92D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solidFill>
            <a:srgbClr val="00B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4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solidFill>
            <a:schemeClr val="accent5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rgbClr val="92D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3"/>
        <c:spPr>
          <a:solidFill>
            <a:srgbClr val="00B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5"/>
        <c:spPr>
          <a:solidFill>
            <a:schemeClr val="accent4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5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7"/>
        <c:spPr>
          <a:solidFill>
            <a:srgbClr val="92D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8"/>
        <c:spPr>
          <a:solidFill>
            <a:srgbClr val="00B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0"/>
        <c:spPr>
          <a:solidFill>
            <a:schemeClr val="accent4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1"/>
        <c:spPr>
          <a:solidFill>
            <a:schemeClr val="accent5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2"/>
        <c:spPr>
          <a:solidFill>
            <a:srgbClr val="92D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3"/>
        <c:spPr>
          <a:solidFill>
            <a:srgbClr val="00B050"/>
          </a:solidFill>
          <a:ln>
            <a:noFill/>
          </a:ln>
          <a:effectLst/>
        </c:spP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대회별!$B$3</c:f>
              <c:strCache>
                <c:ptCount val="1"/>
                <c:pt idx="0">
                  <c:v>요약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784-4B64-ACB2-8CE7A2DAFCB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784-4B64-ACB2-8CE7A2DAFCB9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784-4B64-ACB2-8CE7A2DAFCB9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784-4B64-ACB2-8CE7A2DAFCB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7971D6EF-5CAA-4086-8F2C-52944399A322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784-4B64-ACB2-8CE7A2DAFCB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51304C9-7637-49E8-8B12-AE81B5E3DF8C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784-4B64-ACB2-8CE7A2DAFCB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6990B8C9-F68C-40EC-BDE5-5305AAC2D0F8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784-4B64-ACB2-8CE7A2DAFCB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1E0A4175-37BC-47C5-8C99-48474DFB5E85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784-4B64-ACB2-8CE7A2DAFC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대회별!$A$4:$A$8</c:f>
              <c:strCache>
                <c:ptCount val="4"/>
                <c:pt idx="0">
                  <c:v>3대이전</c:v>
                </c:pt>
                <c:pt idx="1">
                  <c:v>3대1회</c:v>
                </c:pt>
                <c:pt idx="2">
                  <c:v>3대2회</c:v>
                </c:pt>
                <c:pt idx="3">
                  <c:v>3대3회</c:v>
                </c:pt>
              </c:strCache>
            </c:strRef>
          </c:cat>
          <c:val>
            <c:numRef>
              <c:f>대회별!$B$4:$B$8</c:f>
              <c:numCache>
                <c:formatCode>General</c:formatCode>
                <c:ptCount val="4"/>
                <c:pt idx="0">
                  <c:v>165</c:v>
                </c:pt>
                <c:pt idx="1">
                  <c:v>420</c:v>
                </c:pt>
                <c:pt idx="2">
                  <c:v>407</c:v>
                </c:pt>
                <c:pt idx="3">
                  <c:v>453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784-4B64-ACB2-8CE7A2DAFC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0643168"/>
        <c:axId val="2020643712"/>
      </c:barChart>
      <c:catAx>
        <c:axId val="20206431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3712"/>
        <c:crosses val="autoZero"/>
        <c:auto val="1"/>
        <c:lblAlgn val="ctr"/>
        <c:lblOffset val="100"/>
        <c:noMultiLvlLbl val="0"/>
      </c:catAx>
      <c:valAx>
        <c:axId val="2020643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3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[WonData_20231114.xlsx]D3_1!피벗 테이블6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1744444455945356"/>
              <c:y val="-0.22402432002763484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D1D6892-9840-4BD9-AEAC-10AD3F2B2067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14860076-0295-49EB-AEB5-E6282DE11D8A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>
        <c:manualLayout>
          <c:layoutTarget val="inner"/>
          <c:xMode val="edge"/>
          <c:yMode val="edge"/>
          <c:x val="5.8611727272444979E-2"/>
          <c:y val="7.3085617803994266E-2"/>
          <c:w val="0.60366377637259638"/>
          <c:h val="0.83385456052705209"/>
        </c:manualLayout>
      </c:layout>
      <c:pieChart>
        <c:varyColors val="1"/>
        <c:ser>
          <c:idx val="0"/>
          <c:order val="0"/>
          <c:tx>
            <c:strRef>
              <c:f>D3_1!$Q$29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352-46F3-8FB7-5E4F56A4F328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352-46F3-8FB7-5E4F56A4F32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352-46F3-8FB7-5E4F56A4F32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352-46F3-8FB7-5E4F56A4F32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EE7AD869-AB84-4E47-8F42-ADA03A3FA58E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8B4B6942-BFE2-45E9-8E05-5119D3857810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352-46F3-8FB7-5E4F56A4F328}"/>
                </c:ext>
              </c:extLst>
            </c:dLbl>
            <c:dLbl>
              <c:idx val="1"/>
              <c:layout>
                <c:manualLayout>
                  <c:x val="-0.21988066539213566"/>
                  <c:y val="3.8153601815023037E-2"/>
                </c:manualLayout>
              </c:layout>
              <c:tx>
                <c:rich>
                  <a:bodyPr/>
                  <a:lstStyle/>
                  <a:p>
                    <a:fld id="{A0175F70-5492-436E-9AE5-396784398F98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192CD930-D50D-4A2F-839E-91BDE3A9B917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352-46F3-8FB7-5E4F56A4F32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48736B9-BF24-406C-9FC1-8D4562EE8EC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61C31427-0AF9-4346-83EE-FE43ACDA84D4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352-46F3-8FB7-5E4F56A4F328}"/>
                </c:ext>
              </c:extLst>
            </c:dLbl>
            <c:dLbl>
              <c:idx val="3"/>
              <c:layout>
                <c:manualLayout>
                  <c:x val="0.13934274360914475"/>
                  <c:y val="0.15678551161405138"/>
                </c:manualLayout>
              </c:layout>
              <c:tx>
                <c:rich>
                  <a:bodyPr/>
                  <a:lstStyle/>
                  <a:p>
                    <a:fld id="{1786043B-82C5-4A2D-BCC3-A3F565B95B7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B896FA3F-CFDA-4478-A343-A3674CAD19D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9352-46F3-8FB7-5E4F56A4F3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D3_1!$P$30:$P$34</c:f>
              <c:strCache>
                <c:ptCount val="4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원광대학교일반학과</c:v>
                </c:pt>
                <c:pt idx="3">
                  <c:v>외부기관(원불교 육영 및 연구기관 외)</c:v>
                </c:pt>
              </c:strCache>
            </c:strRef>
          </c:cat>
          <c:val>
            <c:numRef>
              <c:f>D3_1!$Q$30:$Q$34</c:f>
              <c:numCache>
                <c:formatCode>General</c:formatCode>
                <c:ptCount val="4"/>
                <c:pt idx="0">
                  <c:v>14</c:v>
                </c:pt>
                <c:pt idx="1">
                  <c:v>155</c:v>
                </c:pt>
                <c:pt idx="2">
                  <c:v>142</c:v>
                </c:pt>
                <c:pt idx="3">
                  <c:v>109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352-46F3-8FB7-5E4F56A4F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[WonData_20231114.xlsx]D3_2!피벗 테이블7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357210480586997E-2"/>
              <c:y val="-0.1734424633582859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77BF6F1-AEF3-4344-B1C1-767B92104D1C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70326FC-33A2-4D35-8F4B-6F0B27D52B8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9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D3_2!$P$16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D-47DE-A886-8B99932FB083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D-47DE-A886-8B99932FB083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D-47DE-A886-8B99932FB083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D-47DE-A886-8B99932FB083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D-47DE-A886-8B99932FB083}"/>
              </c:ext>
            </c:extLst>
          </c:dPt>
          <c:dPt>
            <c:idx val="5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D-47DE-A886-8B99932FB083}"/>
              </c:ext>
            </c:extLst>
          </c:dPt>
          <c:dLbls>
            <c:dLbl>
              <c:idx val="0"/>
              <c:layout>
                <c:manualLayout>
                  <c:x val="2.6834783004771167E-3"/>
                  <c:y val="3.1518135944686113E-3"/>
                </c:manualLayout>
              </c:layout>
              <c:tx>
                <c:rich>
                  <a:bodyPr/>
                  <a:lstStyle/>
                  <a:p>
                    <a:fld id="{B105D830-35B5-4170-8F03-6B5857F365B9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7639F083-7F5B-412F-8959-9FAD5E49167D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68D-47DE-A886-8B99932FB083}"/>
                </c:ext>
              </c:extLst>
            </c:dLbl>
            <c:dLbl>
              <c:idx val="1"/>
              <c:layout>
                <c:manualLayout>
                  <c:x val="-0.17676881967691296"/>
                  <c:y val="8.1488136075366882E-2"/>
                </c:manualLayout>
              </c:layout>
              <c:tx>
                <c:rich>
                  <a:bodyPr/>
                  <a:lstStyle/>
                  <a:p>
                    <a:fld id="{ABBEF3E1-5E3D-463B-995A-4211C4E4D090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55FE91CB-4D0A-410F-9FFB-4F97D37FD816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492969550277509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68D-47DE-A886-8B99932FB083}"/>
                </c:ext>
              </c:extLst>
            </c:dLbl>
            <c:dLbl>
              <c:idx val="2"/>
              <c:layout>
                <c:manualLayout>
                  <c:x val="1.3210888401122007E-3"/>
                  <c:y val="-1.3726069499383856E-2"/>
                </c:manualLayout>
              </c:layout>
              <c:tx>
                <c:rich>
                  <a:bodyPr/>
                  <a:lstStyle/>
                  <a:p>
                    <a:fld id="{2F27B9F3-B359-49D5-9130-B6ECAEF31F0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609E68C4-39CB-4C81-859F-B334355BE0B5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68D-47DE-A886-8B99932FB083}"/>
                </c:ext>
              </c:extLst>
            </c:dLbl>
            <c:dLbl>
              <c:idx val="3"/>
              <c:layout>
                <c:manualLayout>
                  <c:x val="-1.8050141077018696E-2"/>
                  <c:y val="-1.9440883040575557E-3"/>
                </c:manualLayout>
              </c:layout>
              <c:tx>
                <c:rich>
                  <a:bodyPr/>
                  <a:lstStyle/>
                  <a:p>
                    <a:fld id="{2D47FD38-D683-42CB-A4F8-70049F954A9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F1AFDF09-E8E8-4F40-9998-BAD5EDA0C752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8D-47DE-A886-8B99932FB083}"/>
                </c:ext>
              </c:extLst>
            </c:dLbl>
            <c:dLbl>
              <c:idx val="4"/>
              <c:layout>
                <c:manualLayout>
                  <c:x val="0.19220836099293184"/>
                  <c:y val="-0.21289987408175901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114(</a:t>
                    </a:r>
                    <a:fld id="{13D2B146-087D-4F8D-B76F-E14B9CFC906C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219779477531516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68D-47DE-A886-8B99932FB083}"/>
                </c:ext>
              </c:extLst>
            </c:dLbl>
            <c:dLbl>
              <c:idx val="5"/>
              <c:layout>
                <c:manualLayout>
                  <c:x val="0.19850937171015695"/>
                  <c:y val="0.19853928565452386"/>
                </c:manualLayout>
              </c:layout>
              <c:tx>
                <c:rich>
                  <a:bodyPr/>
                  <a:lstStyle/>
                  <a:p>
                    <a:fld id="{AF4AB44C-AE98-4AE3-9853-B8B551E7F03C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4E006BD2-C364-4FBF-81F1-EB6C20891A48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4312539768515512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268D-47DE-A886-8B99932FB0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eparator>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D3_2!$O$17:$O$23</c:f>
              <c:strCache>
                <c:ptCount val="6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원광대학교일반학과</c:v>
                </c:pt>
                <c:pt idx="5">
                  <c:v>외부기관(원불교 육영 및 연구기관 외)</c:v>
                </c:pt>
              </c:strCache>
            </c:strRef>
          </c:cat>
          <c:val>
            <c:numRef>
              <c:f>D3_2!$P$17:$P$23</c:f>
              <c:numCache>
                <c:formatCode>General</c:formatCode>
                <c:ptCount val="6"/>
                <c:pt idx="0">
                  <c:v>14</c:v>
                </c:pt>
                <c:pt idx="1">
                  <c:v>143</c:v>
                </c:pt>
                <c:pt idx="2">
                  <c:v>11</c:v>
                </c:pt>
                <c:pt idx="3">
                  <c:v>15</c:v>
                </c:pt>
                <c:pt idx="4">
                  <c:v>114</c:v>
                </c:pt>
                <c:pt idx="5">
                  <c:v>110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68D-47DE-A886-8B99932FB0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[WonData_20231114.xlsx]D3_3!피벗 테이블10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3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4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6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2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105</a:t>
                </a:r>
                <a:r>
                  <a:rPr lang="en-US" altLang="ko-KR" baseline="0"/>
                  <a:t>(23%)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9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0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1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2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D3_3!$P$18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21-4763-B1BE-C7A4F7BF566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621-4763-B1BE-C7A4F7BF5669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621-4763-B1BE-C7A4F7BF566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621-4763-B1BE-C7A4F7BF5669}"/>
              </c:ext>
            </c:extLst>
          </c:dPt>
          <c:dPt>
            <c:idx val="4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621-4763-B1BE-C7A4F7BF5669}"/>
              </c:ext>
            </c:extLst>
          </c:dPt>
          <c:dPt>
            <c:idx val="5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621-4763-B1BE-C7A4F7BF5669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621-4763-B1BE-C7A4F7BF5669}"/>
              </c:ext>
            </c:extLst>
          </c:dPt>
          <c:dPt>
            <c:idx val="7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621-4763-B1BE-C7A4F7BF566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621-4763-B1BE-C7A4F7BF5669}"/>
                </c:ext>
              </c:extLst>
            </c:dLbl>
            <c:dLbl>
              <c:idx val="1"/>
              <c:layout>
                <c:manualLayout>
                  <c:x val="-0.16743384433484385"/>
                  <c:y val="0.18552759386142115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98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621-4763-B1BE-C7A4F7BF5669}"/>
                </c:ext>
              </c:extLst>
            </c:dLbl>
            <c:dLbl>
              <c:idx val="2"/>
              <c:layout>
                <c:manualLayout>
                  <c:x val="-5.3608231356918595E-3"/>
                  <c:y val="-1.5226344418912043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10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621-4763-B1BE-C7A4F7BF5669}"/>
                </c:ext>
              </c:extLst>
            </c:dLbl>
            <c:dLbl>
              <c:idx val="3"/>
              <c:layout>
                <c:manualLayout>
                  <c:x val="-0.12567818698208255"/>
                  <c:y val="-6.7748688406219865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621-4763-B1BE-C7A4F7BF566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0%)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621-4763-B1BE-C7A4F7BF5669}"/>
                </c:ext>
              </c:extLst>
            </c:dLbl>
            <c:dLbl>
              <c:idx val="5"/>
              <c:layout>
                <c:manualLayout>
                  <c:x val="-7.5285583740568027E-2"/>
                  <c:y val="-0.11761879937492668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621-4763-B1BE-C7A4F7BF5669}"/>
                </c:ext>
              </c:extLst>
            </c:dLbl>
            <c:dLbl>
              <c:idx val="6"/>
              <c:layout>
                <c:manualLayout>
                  <c:x val="7.6550474838448943E-2"/>
                  <c:y val="-0.20853925468352591"/>
                </c:manualLayout>
              </c:layout>
              <c:tx>
                <c:rich>
                  <a:bodyPr/>
                  <a:lstStyle/>
                  <a:p>
                    <a:fld id="{B175B688-26A8-4748-92DF-A7D3E99445A7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00F8A65D-BAE5-482D-BCB0-487617369C2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F621-4763-B1BE-C7A4F7BF5669}"/>
                </c:ext>
              </c:extLst>
            </c:dLbl>
            <c:dLbl>
              <c:idx val="7"/>
              <c:layout>
                <c:manualLayout>
                  <c:x val="0.19254854508237679"/>
                  <c:y val="0.1594815134024428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156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(34%)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621-4763-B1BE-C7A4F7BF56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D3_3!$O$19:$O$27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D3_3!$P$19:$P$27</c:f>
              <c:numCache>
                <c:formatCode>General</c:formatCode>
                <c:ptCount val="8"/>
                <c:pt idx="0">
                  <c:v>11</c:v>
                </c:pt>
                <c:pt idx="1">
                  <c:v>98</c:v>
                </c:pt>
                <c:pt idx="2">
                  <c:v>10</c:v>
                </c:pt>
                <c:pt idx="3">
                  <c:v>36</c:v>
                </c:pt>
                <c:pt idx="4">
                  <c:v>1</c:v>
                </c:pt>
                <c:pt idx="5">
                  <c:v>36</c:v>
                </c:pt>
                <c:pt idx="6">
                  <c:v>105</c:v>
                </c:pt>
                <c:pt idx="7">
                  <c:v>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621-4763-B1BE-C7A4F7BF56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[WonData_20231114.xlsx]D3_1!피벗 테이블6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1744444455945356"/>
              <c:y val="-0.22402432002763484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D1D6892-9840-4BD9-AEAC-10AD3F2B2067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14860076-0295-49EB-AEB5-E6282DE11D8A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>
        <c:manualLayout>
          <c:layoutTarget val="inner"/>
          <c:xMode val="edge"/>
          <c:yMode val="edge"/>
          <c:x val="5.8611727272444979E-2"/>
          <c:y val="7.3085617803994266E-2"/>
          <c:w val="0.60366377637259638"/>
          <c:h val="0.83385456052705209"/>
        </c:manualLayout>
      </c:layout>
      <c:pieChart>
        <c:varyColors val="1"/>
        <c:ser>
          <c:idx val="0"/>
          <c:order val="0"/>
          <c:tx>
            <c:strRef>
              <c:f>D3_1!$Q$29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352-46F3-8FB7-5E4F56A4F328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352-46F3-8FB7-5E4F56A4F32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352-46F3-8FB7-5E4F56A4F32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352-46F3-8FB7-5E4F56A4F32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EE7AD869-AB84-4E47-8F42-ADA03A3FA58E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8B4B6942-BFE2-45E9-8E05-5119D3857810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352-46F3-8FB7-5E4F56A4F328}"/>
                </c:ext>
              </c:extLst>
            </c:dLbl>
            <c:dLbl>
              <c:idx val="1"/>
              <c:layout>
                <c:manualLayout>
                  <c:x val="-0.21988066539213566"/>
                  <c:y val="3.8153601815023037E-2"/>
                </c:manualLayout>
              </c:layout>
              <c:tx>
                <c:rich>
                  <a:bodyPr/>
                  <a:lstStyle/>
                  <a:p>
                    <a:fld id="{A0175F70-5492-436E-9AE5-396784398F98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192CD930-D50D-4A2F-839E-91BDE3A9B917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352-46F3-8FB7-5E4F56A4F32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48736B9-BF24-406C-9FC1-8D4562EE8EC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61C31427-0AF9-4346-83EE-FE43ACDA84D4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352-46F3-8FB7-5E4F56A4F328}"/>
                </c:ext>
              </c:extLst>
            </c:dLbl>
            <c:dLbl>
              <c:idx val="3"/>
              <c:layout>
                <c:manualLayout>
                  <c:x val="0.13934274360914475"/>
                  <c:y val="0.15678551161405138"/>
                </c:manualLayout>
              </c:layout>
              <c:tx>
                <c:rich>
                  <a:bodyPr/>
                  <a:lstStyle/>
                  <a:p>
                    <a:fld id="{1786043B-82C5-4A2D-BCC3-A3F565B95B7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B896FA3F-CFDA-4478-A343-A3674CAD19D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9352-46F3-8FB7-5E4F56A4F3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D3_1!$P$30:$P$34</c:f>
              <c:strCache>
                <c:ptCount val="4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원광대학교일반학과</c:v>
                </c:pt>
                <c:pt idx="3">
                  <c:v>외부기관(원불교 육영 및 연구기관 외)</c:v>
                </c:pt>
              </c:strCache>
            </c:strRef>
          </c:cat>
          <c:val>
            <c:numRef>
              <c:f>D3_1!$Q$30:$Q$34</c:f>
              <c:numCache>
                <c:formatCode>General</c:formatCode>
                <c:ptCount val="4"/>
                <c:pt idx="0">
                  <c:v>14</c:v>
                </c:pt>
                <c:pt idx="1">
                  <c:v>155</c:v>
                </c:pt>
                <c:pt idx="2">
                  <c:v>142</c:v>
                </c:pt>
                <c:pt idx="3">
                  <c:v>109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352-46F3-8FB7-5E4F56A4F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[WonData_20231114.xlsx]D3_2!피벗 테이블7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357210480586997E-2"/>
              <c:y val="-0.1734424633582859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77BF6F1-AEF3-4344-B1C1-767B92104D1C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70326FC-33A2-4D35-8F4B-6F0B27D52B8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9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D3_2!$P$16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D-47DE-A886-8B99932FB083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D-47DE-A886-8B99932FB083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D-47DE-A886-8B99932FB083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D-47DE-A886-8B99932FB083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D-47DE-A886-8B99932FB083}"/>
              </c:ext>
            </c:extLst>
          </c:dPt>
          <c:dPt>
            <c:idx val="5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D-47DE-A886-8B99932FB083}"/>
              </c:ext>
            </c:extLst>
          </c:dPt>
          <c:dLbls>
            <c:dLbl>
              <c:idx val="0"/>
              <c:layout>
                <c:manualLayout>
                  <c:x val="2.6834783004771167E-3"/>
                  <c:y val="3.1518135944686113E-3"/>
                </c:manualLayout>
              </c:layout>
              <c:tx>
                <c:rich>
                  <a:bodyPr/>
                  <a:lstStyle/>
                  <a:p>
                    <a:fld id="{B105D830-35B5-4170-8F03-6B5857F365B9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7639F083-7F5B-412F-8959-9FAD5E49167D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68D-47DE-A886-8B99932FB083}"/>
                </c:ext>
              </c:extLst>
            </c:dLbl>
            <c:dLbl>
              <c:idx val="1"/>
              <c:layout>
                <c:manualLayout>
                  <c:x val="-0.18223262113183292"/>
                  <c:y val="8.1488136075366882E-2"/>
                </c:manualLayout>
              </c:layout>
              <c:tx>
                <c:rich>
                  <a:bodyPr/>
                  <a:lstStyle/>
                  <a:p>
                    <a:fld id="{ABBEF3E1-5E3D-463B-995A-4211C4E4D090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55FE91CB-4D0A-410F-9FFB-4F97D37FD816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400209259293516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68D-47DE-A886-8B99932FB083}"/>
                </c:ext>
              </c:extLst>
            </c:dLbl>
            <c:dLbl>
              <c:idx val="2"/>
              <c:layout>
                <c:manualLayout>
                  <c:x val="1.3210888401122007E-3"/>
                  <c:y val="-1.3726069499383856E-2"/>
                </c:manualLayout>
              </c:layout>
              <c:tx>
                <c:rich>
                  <a:bodyPr/>
                  <a:lstStyle/>
                  <a:p>
                    <a:fld id="{2F27B9F3-B359-49D5-9130-B6ECAEF31F0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609E68C4-39CB-4C81-859F-B334355BE0B5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68D-47DE-A886-8B99932FB083}"/>
                </c:ext>
              </c:extLst>
            </c:dLbl>
            <c:dLbl>
              <c:idx val="3"/>
              <c:layout>
                <c:manualLayout>
                  <c:x val="-1.8050141077018696E-2"/>
                  <c:y val="-1.9440883040575557E-3"/>
                </c:manualLayout>
              </c:layout>
              <c:tx>
                <c:rich>
                  <a:bodyPr/>
                  <a:lstStyle/>
                  <a:p>
                    <a:fld id="{2D47FD38-D683-42CB-A4F8-70049F954A9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F1AFDF09-E8E8-4F40-9998-BAD5EDA0C752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8D-47DE-A886-8B99932FB083}"/>
                </c:ext>
              </c:extLst>
            </c:dLbl>
            <c:dLbl>
              <c:idx val="4"/>
              <c:layout>
                <c:manualLayout>
                  <c:x val="0.17991480771936186"/>
                  <c:y val="-0.21289987408175901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114(</a:t>
                    </a:r>
                    <a:fld id="{13D2B146-087D-4F8D-B76F-E14B9CFC906C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0761068822817522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68D-47DE-A886-8B99932FB083}"/>
                </c:ext>
              </c:extLst>
            </c:dLbl>
            <c:dLbl>
              <c:idx val="5"/>
              <c:layout>
                <c:manualLayout>
                  <c:x val="0.18348391770912698"/>
                  <c:y val="0.19853928565452386"/>
                </c:manualLayout>
              </c:layout>
              <c:tx>
                <c:rich>
                  <a:bodyPr/>
                  <a:lstStyle/>
                  <a:p>
                    <a:fld id="{AF4AB44C-AE98-4AE3-9853-B8B551E7F03C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4E006BD2-C364-4FBF-81F1-EB6C20891A48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307448968309517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268D-47DE-A886-8B99932FB0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eparator>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D3_2!$O$17:$O$23</c:f>
              <c:strCache>
                <c:ptCount val="6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원광대학교일반학과</c:v>
                </c:pt>
                <c:pt idx="5">
                  <c:v>외부기관(원불교 육영 및 연구기관 외)</c:v>
                </c:pt>
              </c:strCache>
            </c:strRef>
          </c:cat>
          <c:val>
            <c:numRef>
              <c:f>D3_2!$P$17:$P$23</c:f>
              <c:numCache>
                <c:formatCode>General</c:formatCode>
                <c:ptCount val="6"/>
                <c:pt idx="0">
                  <c:v>14</c:v>
                </c:pt>
                <c:pt idx="1">
                  <c:v>143</c:v>
                </c:pt>
                <c:pt idx="2">
                  <c:v>11</c:v>
                </c:pt>
                <c:pt idx="3">
                  <c:v>15</c:v>
                </c:pt>
                <c:pt idx="4">
                  <c:v>114</c:v>
                </c:pt>
                <c:pt idx="5">
                  <c:v>110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68D-47DE-A886-8B99932FB0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[WonData_20231114.xlsx]D3_3!피벗 테이블10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3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4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6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2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105</a:t>
                </a:r>
                <a:r>
                  <a:rPr lang="en-US" altLang="ko-KR" baseline="0"/>
                  <a:t>(23%)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9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0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1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2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D3_3!$P$18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21-4763-B1BE-C7A4F7BF566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621-4763-B1BE-C7A4F7BF5669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621-4763-B1BE-C7A4F7BF566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621-4763-B1BE-C7A4F7BF5669}"/>
              </c:ext>
            </c:extLst>
          </c:dPt>
          <c:dPt>
            <c:idx val="4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621-4763-B1BE-C7A4F7BF5669}"/>
              </c:ext>
            </c:extLst>
          </c:dPt>
          <c:dPt>
            <c:idx val="5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621-4763-B1BE-C7A4F7BF5669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621-4763-B1BE-C7A4F7BF5669}"/>
              </c:ext>
            </c:extLst>
          </c:dPt>
          <c:dPt>
            <c:idx val="7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621-4763-B1BE-C7A4F7BF566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621-4763-B1BE-C7A4F7BF5669}"/>
                </c:ext>
              </c:extLst>
            </c:dLbl>
            <c:dLbl>
              <c:idx val="1"/>
              <c:layout>
                <c:manualLayout>
                  <c:x val="-0.16743384433484385"/>
                  <c:y val="0.18552759386142115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98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621-4763-B1BE-C7A4F7BF5669}"/>
                </c:ext>
              </c:extLst>
            </c:dLbl>
            <c:dLbl>
              <c:idx val="2"/>
              <c:layout>
                <c:manualLayout>
                  <c:x val="-5.3608231356918595E-3"/>
                  <c:y val="-1.5226344418912043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10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621-4763-B1BE-C7A4F7BF5669}"/>
                </c:ext>
              </c:extLst>
            </c:dLbl>
            <c:dLbl>
              <c:idx val="3"/>
              <c:layout>
                <c:manualLayout>
                  <c:x val="-0.12567818698208255"/>
                  <c:y val="-6.7748688406219865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621-4763-B1BE-C7A4F7BF566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0%)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621-4763-B1BE-C7A4F7BF5669}"/>
                </c:ext>
              </c:extLst>
            </c:dLbl>
            <c:dLbl>
              <c:idx val="5"/>
              <c:layout>
                <c:manualLayout>
                  <c:x val="-7.5285583740568027E-2"/>
                  <c:y val="-0.11761879937492668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621-4763-B1BE-C7A4F7BF5669}"/>
                </c:ext>
              </c:extLst>
            </c:dLbl>
            <c:dLbl>
              <c:idx val="6"/>
              <c:layout>
                <c:manualLayout>
                  <c:x val="7.6550474838448943E-2"/>
                  <c:y val="-0.20853925468352591"/>
                </c:manualLayout>
              </c:layout>
              <c:tx>
                <c:rich>
                  <a:bodyPr/>
                  <a:lstStyle/>
                  <a:p>
                    <a:fld id="{B175B688-26A8-4748-92DF-A7D3E99445A7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00F8A65D-BAE5-482D-BCB0-487617369C2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F621-4763-B1BE-C7A4F7BF5669}"/>
                </c:ext>
              </c:extLst>
            </c:dLbl>
            <c:dLbl>
              <c:idx val="7"/>
              <c:layout>
                <c:manualLayout>
                  <c:x val="0.19254854508237679"/>
                  <c:y val="0.1594815134024428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156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(34%)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621-4763-B1BE-C7A4F7BF56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D3_3!$O$19:$O$27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D3_3!$P$19:$P$27</c:f>
              <c:numCache>
                <c:formatCode>General</c:formatCode>
                <c:ptCount val="8"/>
                <c:pt idx="0">
                  <c:v>11</c:v>
                </c:pt>
                <c:pt idx="1">
                  <c:v>98</c:v>
                </c:pt>
                <c:pt idx="2">
                  <c:v>10</c:v>
                </c:pt>
                <c:pt idx="3">
                  <c:v>36</c:v>
                </c:pt>
                <c:pt idx="4">
                  <c:v>1</c:v>
                </c:pt>
                <c:pt idx="5">
                  <c:v>36</c:v>
                </c:pt>
                <c:pt idx="6">
                  <c:v>105</c:v>
                </c:pt>
                <c:pt idx="7">
                  <c:v>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621-4763-B1BE-C7A4F7BF56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[WonData_20231114.xlsx]D3_1!피벗 테이블6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1744444455945356"/>
              <c:y val="-0.22402432002763484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D1D6892-9840-4BD9-AEAC-10AD3F2B2067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14860076-0295-49EB-AEB5-E6282DE11D8A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>
        <c:manualLayout>
          <c:layoutTarget val="inner"/>
          <c:xMode val="edge"/>
          <c:yMode val="edge"/>
          <c:x val="5.8611727272444979E-2"/>
          <c:y val="7.3085617803994266E-2"/>
          <c:w val="0.60366377637259638"/>
          <c:h val="0.83385456052705209"/>
        </c:manualLayout>
      </c:layout>
      <c:pieChart>
        <c:varyColors val="1"/>
        <c:ser>
          <c:idx val="0"/>
          <c:order val="0"/>
          <c:tx>
            <c:strRef>
              <c:f>D3_1!$Q$29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352-46F3-8FB7-5E4F56A4F328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352-46F3-8FB7-5E4F56A4F32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352-46F3-8FB7-5E4F56A4F32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352-46F3-8FB7-5E4F56A4F32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EE7AD869-AB84-4E47-8F42-ADA03A3FA58E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8B4B6942-BFE2-45E9-8E05-5119D3857810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352-46F3-8FB7-5E4F56A4F328}"/>
                </c:ext>
              </c:extLst>
            </c:dLbl>
            <c:dLbl>
              <c:idx val="1"/>
              <c:layout>
                <c:manualLayout>
                  <c:x val="-0.21988066539213566"/>
                  <c:y val="3.8153601815023037E-2"/>
                </c:manualLayout>
              </c:layout>
              <c:tx>
                <c:rich>
                  <a:bodyPr/>
                  <a:lstStyle/>
                  <a:p>
                    <a:fld id="{A0175F70-5492-436E-9AE5-396784398F98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192CD930-D50D-4A2F-839E-91BDE3A9B917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352-46F3-8FB7-5E4F56A4F32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48736B9-BF24-406C-9FC1-8D4562EE8EC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61C31427-0AF9-4346-83EE-FE43ACDA84D4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352-46F3-8FB7-5E4F56A4F328}"/>
                </c:ext>
              </c:extLst>
            </c:dLbl>
            <c:dLbl>
              <c:idx val="3"/>
              <c:layout>
                <c:manualLayout>
                  <c:x val="0.13934274360914475"/>
                  <c:y val="0.15678551161405138"/>
                </c:manualLayout>
              </c:layout>
              <c:tx>
                <c:rich>
                  <a:bodyPr/>
                  <a:lstStyle/>
                  <a:p>
                    <a:fld id="{1786043B-82C5-4A2D-BCC3-A3F565B95B7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B896FA3F-CFDA-4478-A343-A3674CAD19D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9352-46F3-8FB7-5E4F56A4F3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D3_1!$P$30:$P$34</c:f>
              <c:strCache>
                <c:ptCount val="4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원광대학교일반학과</c:v>
                </c:pt>
                <c:pt idx="3">
                  <c:v>외부기관(원불교 육영 및 연구기관 외)</c:v>
                </c:pt>
              </c:strCache>
            </c:strRef>
          </c:cat>
          <c:val>
            <c:numRef>
              <c:f>D3_1!$Q$30:$Q$34</c:f>
              <c:numCache>
                <c:formatCode>General</c:formatCode>
                <c:ptCount val="4"/>
                <c:pt idx="0">
                  <c:v>14</c:v>
                </c:pt>
                <c:pt idx="1">
                  <c:v>155</c:v>
                </c:pt>
                <c:pt idx="2">
                  <c:v>142</c:v>
                </c:pt>
                <c:pt idx="3">
                  <c:v>109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352-46F3-8FB7-5E4F56A4F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[WonData_20231114.xlsx]D3_2!피벗 테이블7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357210480586997E-2"/>
              <c:y val="-0.1734424633582859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77BF6F1-AEF3-4344-B1C1-767B92104D1C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70326FC-33A2-4D35-8F4B-6F0B27D52B8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9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D3_2!$P$16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D-47DE-A886-8B99932FB083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D-47DE-A886-8B99932FB083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D-47DE-A886-8B99932FB083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D-47DE-A886-8B99932FB083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D-47DE-A886-8B99932FB083}"/>
              </c:ext>
            </c:extLst>
          </c:dPt>
          <c:dPt>
            <c:idx val="5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D-47DE-A886-8B99932FB083}"/>
              </c:ext>
            </c:extLst>
          </c:dPt>
          <c:dLbls>
            <c:dLbl>
              <c:idx val="0"/>
              <c:layout>
                <c:manualLayout>
                  <c:x val="2.6834783004771167E-3"/>
                  <c:y val="3.1518135944686113E-3"/>
                </c:manualLayout>
              </c:layout>
              <c:tx>
                <c:rich>
                  <a:bodyPr/>
                  <a:lstStyle/>
                  <a:p>
                    <a:fld id="{B105D830-35B5-4170-8F03-6B5857F365B9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7639F083-7F5B-412F-8959-9FAD5E49167D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68D-47DE-A886-8B99932FB083}"/>
                </c:ext>
              </c:extLst>
            </c:dLbl>
            <c:dLbl>
              <c:idx val="1"/>
              <c:layout>
                <c:manualLayout>
                  <c:x val="-0.17676881967691296"/>
                  <c:y val="8.1488136075366882E-2"/>
                </c:manualLayout>
              </c:layout>
              <c:tx>
                <c:rich>
                  <a:bodyPr/>
                  <a:lstStyle/>
                  <a:p>
                    <a:fld id="{ABBEF3E1-5E3D-463B-995A-4211C4E4D090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55FE91CB-4D0A-410F-9FFB-4F97D37FD816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492969550277509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68D-47DE-A886-8B99932FB083}"/>
                </c:ext>
              </c:extLst>
            </c:dLbl>
            <c:dLbl>
              <c:idx val="2"/>
              <c:layout>
                <c:manualLayout>
                  <c:x val="1.3210888401122007E-3"/>
                  <c:y val="-1.3726069499383856E-2"/>
                </c:manualLayout>
              </c:layout>
              <c:tx>
                <c:rich>
                  <a:bodyPr/>
                  <a:lstStyle/>
                  <a:p>
                    <a:fld id="{2F27B9F3-B359-49D5-9130-B6ECAEF31F0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609E68C4-39CB-4C81-859F-B334355BE0B5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68D-47DE-A886-8B99932FB083}"/>
                </c:ext>
              </c:extLst>
            </c:dLbl>
            <c:dLbl>
              <c:idx val="3"/>
              <c:layout>
                <c:manualLayout>
                  <c:x val="-1.8050141077018696E-2"/>
                  <c:y val="-1.9440883040575557E-3"/>
                </c:manualLayout>
              </c:layout>
              <c:tx>
                <c:rich>
                  <a:bodyPr/>
                  <a:lstStyle/>
                  <a:p>
                    <a:fld id="{2D47FD38-D683-42CB-A4F8-70049F954A9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F1AFDF09-E8E8-4F40-9998-BAD5EDA0C752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8D-47DE-A886-8B99932FB083}"/>
                </c:ext>
              </c:extLst>
            </c:dLbl>
            <c:dLbl>
              <c:idx val="4"/>
              <c:layout>
                <c:manualLayout>
                  <c:x val="0.18264670844682185"/>
                  <c:y val="-0.21289987408175901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114(</a:t>
                    </a:r>
                    <a:fld id="{13D2B146-087D-4F8D-B76F-E14B9CFC906C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307448968309517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68D-47DE-A886-8B99932FB083}"/>
                </c:ext>
              </c:extLst>
            </c:dLbl>
            <c:dLbl>
              <c:idx val="5"/>
              <c:layout>
                <c:manualLayout>
                  <c:x val="0.19304557025523697"/>
                  <c:y val="0.19853928565452386"/>
                </c:manualLayout>
              </c:layout>
              <c:tx>
                <c:rich>
                  <a:bodyPr/>
                  <a:lstStyle/>
                  <a:p>
                    <a:fld id="{AF4AB44C-AE98-4AE3-9853-B8B551E7F03C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4E006BD2-C364-4FBF-81F1-EB6C20891A48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219779477531516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268D-47DE-A886-8B99932FB0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eparator>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D3_2!$O$17:$O$23</c:f>
              <c:strCache>
                <c:ptCount val="6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원광대학교일반학과</c:v>
                </c:pt>
                <c:pt idx="5">
                  <c:v>외부기관(원불교 육영 및 연구기관 외)</c:v>
                </c:pt>
              </c:strCache>
            </c:strRef>
          </c:cat>
          <c:val>
            <c:numRef>
              <c:f>D3_2!$P$17:$P$23</c:f>
              <c:numCache>
                <c:formatCode>General</c:formatCode>
                <c:ptCount val="6"/>
                <c:pt idx="0">
                  <c:v>14</c:v>
                </c:pt>
                <c:pt idx="1">
                  <c:v>143</c:v>
                </c:pt>
                <c:pt idx="2">
                  <c:v>11</c:v>
                </c:pt>
                <c:pt idx="3">
                  <c:v>15</c:v>
                </c:pt>
                <c:pt idx="4">
                  <c:v>114</c:v>
                </c:pt>
                <c:pt idx="5">
                  <c:v>110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68D-47DE-A886-8B99932FB0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[WonData_20231114.xlsx]D3_3!피벗 테이블10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3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4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6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2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105</a:t>
                </a:r>
                <a:r>
                  <a:rPr lang="en-US" altLang="ko-KR" baseline="0"/>
                  <a:t>(23%)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9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0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1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2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D3_3!$P$18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21-4763-B1BE-C7A4F7BF566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621-4763-B1BE-C7A4F7BF5669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621-4763-B1BE-C7A4F7BF566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621-4763-B1BE-C7A4F7BF5669}"/>
              </c:ext>
            </c:extLst>
          </c:dPt>
          <c:dPt>
            <c:idx val="4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621-4763-B1BE-C7A4F7BF5669}"/>
              </c:ext>
            </c:extLst>
          </c:dPt>
          <c:dPt>
            <c:idx val="5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621-4763-B1BE-C7A4F7BF5669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621-4763-B1BE-C7A4F7BF5669}"/>
              </c:ext>
            </c:extLst>
          </c:dPt>
          <c:dPt>
            <c:idx val="7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621-4763-B1BE-C7A4F7BF566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621-4763-B1BE-C7A4F7BF5669}"/>
                </c:ext>
              </c:extLst>
            </c:dLbl>
            <c:dLbl>
              <c:idx val="1"/>
              <c:layout>
                <c:manualLayout>
                  <c:x val="-0.16743384433484385"/>
                  <c:y val="0.18552759386142115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98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621-4763-B1BE-C7A4F7BF5669}"/>
                </c:ext>
              </c:extLst>
            </c:dLbl>
            <c:dLbl>
              <c:idx val="2"/>
              <c:layout>
                <c:manualLayout>
                  <c:x val="-5.3608231356918595E-3"/>
                  <c:y val="-1.5226344418912043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10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621-4763-B1BE-C7A4F7BF5669}"/>
                </c:ext>
              </c:extLst>
            </c:dLbl>
            <c:dLbl>
              <c:idx val="3"/>
              <c:layout>
                <c:manualLayout>
                  <c:x val="-0.12567818698208255"/>
                  <c:y val="-6.7748688406219865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621-4763-B1BE-C7A4F7BF566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0%)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621-4763-B1BE-C7A4F7BF5669}"/>
                </c:ext>
              </c:extLst>
            </c:dLbl>
            <c:dLbl>
              <c:idx val="5"/>
              <c:layout>
                <c:manualLayout>
                  <c:x val="-7.5285583740568027E-2"/>
                  <c:y val="-0.11761879937492668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621-4763-B1BE-C7A4F7BF5669}"/>
                </c:ext>
              </c:extLst>
            </c:dLbl>
            <c:dLbl>
              <c:idx val="6"/>
              <c:layout>
                <c:manualLayout>
                  <c:x val="7.6550474838448943E-2"/>
                  <c:y val="-0.20853925468352591"/>
                </c:manualLayout>
              </c:layout>
              <c:tx>
                <c:rich>
                  <a:bodyPr/>
                  <a:lstStyle/>
                  <a:p>
                    <a:fld id="{B175B688-26A8-4748-92DF-A7D3E99445A7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00F8A65D-BAE5-482D-BCB0-487617369C2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F621-4763-B1BE-C7A4F7BF5669}"/>
                </c:ext>
              </c:extLst>
            </c:dLbl>
            <c:dLbl>
              <c:idx val="7"/>
              <c:layout>
                <c:manualLayout>
                  <c:x val="0.19254854508237679"/>
                  <c:y val="0.1594815134024428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156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(34%)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621-4763-B1BE-C7A4F7BF56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D3_3!$O$19:$O$27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D3_3!$P$19:$P$27</c:f>
              <c:numCache>
                <c:formatCode>General</c:formatCode>
                <c:ptCount val="8"/>
                <c:pt idx="0">
                  <c:v>11</c:v>
                </c:pt>
                <c:pt idx="1">
                  <c:v>98</c:v>
                </c:pt>
                <c:pt idx="2">
                  <c:v>10</c:v>
                </c:pt>
                <c:pt idx="3">
                  <c:v>36</c:v>
                </c:pt>
                <c:pt idx="4">
                  <c:v>1</c:v>
                </c:pt>
                <c:pt idx="5">
                  <c:v>36</c:v>
                </c:pt>
                <c:pt idx="6">
                  <c:v>105</c:v>
                </c:pt>
                <c:pt idx="7">
                  <c:v>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621-4763-B1BE-C7A4F7BF56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[WonData_20231114.xlsx]D3_1!피벗 테이블6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1744444455945356"/>
              <c:y val="-0.22402432002763484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D1D6892-9840-4BD9-AEAC-10AD3F2B2067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14860076-0295-49EB-AEB5-E6282DE11D8A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E7AD869-AB84-4E47-8F42-ADA03A3FA58E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B4B6942-BFE2-45E9-8E05-5119D3857810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21988066539213566"/>
              <c:y val="3.8153601815023037E-2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0175F70-5492-436E-9AE5-396784398F98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192CD930-D50D-4A2F-839E-91BDE3A9B917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48736B9-BF24-406C-9FC1-8D4562EE8EC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61C31427-0AF9-4346-83EE-FE43ACDA84D4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3934274360914475"/>
              <c:y val="0.15678551161405138"/>
            </c:manualLayout>
          </c:layout>
          <c:tx>
            <c:rich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1786043B-82C5-4A2D-BCC3-A3F565B95B7F}" type="VALUE">
                  <a:rPr lang="en-US" altLang="ko-KR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B896FA3F-CFDA-4478-A343-A3674CAD19DE}" type="PERCENTAGE">
                  <a:rPr lang="en-US" altLang="ko-KR" baseline="0"/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>
        <c:manualLayout>
          <c:layoutTarget val="inner"/>
          <c:xMode val="edge"/>
          <c:yMode val="edge"/>
          <c:x val="5.8611727272444979E-2"/>
          <c:y val="7.3085617803994266E-2"/>
          <c:w val="0.60366377637259638"/>
          <c:h val="0.83385456052705209"/>
        </c:manualLayout>
      </c:layout>
      <c:pieChart>
        <c:varyColors val="1"/>
        <c:ser>
          <c:idx val="0"/>
          <c:order val="0"/>
          <c:tx>
            <c:strRef>
              <c:f>D3_1!$Q$29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352-46F3-8FB7-5E4F56A4F328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352-46F3-8FB7-5E4F56A4F32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352-46F3-8FB7-5E4F56A4F32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352-46F3-8FB7-5E4F56A4F32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EE7AD869-AB84-4E47-8F42-ADA03A3FA58E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8B4B6942-BFE2-45E9-8E05-5119D3857810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352-46F3-8FB7-5E4F56A4F328}"/>
                </c:ext>
              </c:extLst>
            </c:dLbl>
            <c:dLbl>
              <c:idx val="1"/>
              <c:layout>
                <c:manualLayout>
                  <c:x val="-0.21988066539213566"/>
                  <c:y val="3.8153601815023037E-2"/>
                </c:manualLayout>
              </c:layout>
              <c:tx>
                <c:rich>
                  <a:bodyPr/>
                  <a:lstStyle/>
                  <a:p>
                    <a:fld id="{A0175F70-5492-436E-9AE5-396784398F98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192CD930-D50D-4A2F-839E-91BDE3A9B917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352-46F3-8FB7-5E4F56A4F32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48736B9-BF24-406C-9FC1-8D4562EE8EC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61C31427-0AF9-4346-83EE-FE43ACDA84D4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352-46F3-8FB7-5E4F56A4F328}"/>
                </c:ext>
              </c:extLst>
            </c:dLbl>
            <c:dLbl>
              <c:idx val="3"/>
              <c:layout>
                <c:manualLayout>
                  <c:x val="0.13934274360914475"/>
                  <c:y val="0.15678551161405138"/>
                </c:manualLayout>
              </c:layout>
              <c:tx>
                <c:rich>
                  <a:bodyPr/>
                  <a:lstStyle/>
                  <a:p>
                    <a:fld id="{1786043B-82C5-4A2D-BCC3-A3F565B95B7F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B896FA3F-CFDA-4478-A343-A3674CAD19D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9352-46F3-8FB7-5E4F56A4F3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D3_1!$P$30:$P$34</c:f>
              <c:strCache>
                <c:ptCount val="4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원광대학교일반학과</c:v>
                </c:pt>
                <c:pt idx="3">
                  <c:v>외부기관(원불교 육영 및 연구기관 외)</c:v>
                </c:pt>
              </c:strCache>
            </c:strRef>
          </c:cat>
          <c:val>
            <c:numRef>
              <c:f>D3_1!$Q$30:$Q$34</c:f>
              <c:numCache>
                <c:formatCode>General</c:formatCode>
                <c:ptCount val="4"/>
                <c:pt idx="0">
                  <c:v>14</c:v>
                </c:pt>
                <c:pt idx="1">
                  <c:v>155</c:v>
                </c:pt>
                <c:pt idx="2">
                  <c:v>142</c:v>
                </c:pt>
                <c:pt idx="3">
                  <c:v>109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352-46F3-8FB7-5E4F56A4F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[WonData_20231114.xlsx]D3_2!피벗 테이블7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357210480586997E-2"/>
              <c:y val="-0.1734424633582859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77BF6F1-AEF3-4344-B1C1-767B92104D1C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870326FC-33A2-4D35-8F4B-6F0B27D52B8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2.6834783004771167E-3"/>
              <c:y val="3.1518135944686113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05D830-35B5-4170-8F03-6B5857F365B9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7639F083-7F5B-412F-8959-9FAD5E49167D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6857308363056997"/>
              <c:y val="7.484714024074244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BBEF3E1-5E3D-463B-995A-4211C4E4D090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55FE91CB-4D0A-410F-9FFB-4F97D37FD816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1.3210888401122007E-3"/>
              <c:y val="-1.3726069499383856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F27B9F3-B359-49D5-9130-B6ECAEF31F0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609E68C4-39CB-4C81-859F-B334355BE0B5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9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1.8050141077018696E-2"/>
              <c:y val="-1.9440883040575557E-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2D47FD38-D683-42CB-A4F8-70049F954A94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F1AFDF09-E8E8-4F40-9998-BAD5EDA0C752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7.6102543454282162E-2"/>
              <c:y val="-0.1630920396684653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114(</a:t>
                </a:r>
                <a:fld id="{13D2B146-087D-4F8D-B76F-E14B9CFC906C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0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69906727859239"/>
              <c:y val="0.14209055829358899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AF4AB44C-AE98-4AE3-9853-B8B551E7F03C}" type="VALU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/>
                  <a:t>(</a:t>
                </a:r>
                <a:fld id="{4E006BD2-C364-4FBF-81F1-EB6C20891A48}" type="PERCENTAGE">
                  <a:rPr lang="en-US" altLang="ko-KR"/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separator> </c:separator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D3_2!$P$16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D-47DE-A886-8B99932FB083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D-47DE-A886-8B99932FB083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D-47DE-A886-8B99932FB083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D-47DE-A886-8B99932FB083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D-47DE-A886-8B99932FB083}"/>
              </c:ext>
            </c:extLst>
          </c:dPt>
          <c:dPt>
            <c:idx val="5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D-47DE-A886-8B99932FB083}"/>
              </c:ext>
            </c:extLst>
          </c:dPt>
          <c:dLbls>
            <c:dLbl>
              <c:idx val="0"/>
              <c:layout>
                <c:manualLayout>
                  <c:x val="2.6834783004771167E-3"/>
                  <c:y val="3.1518135944686113E-3"/>
                </c:manualLayout>
              </c:layout>
              <c:tx>
                <c:rich>
                  <a:bodyPr/>
                  <a:lstStyle/>
                  <a:p>
                    <a:fld id="{B105D830-35B5-4170-8F03-6B5857F365B9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7639F083-7F5B-412F-8959-9FAD5E49167D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68D-47DE-A886-8B99932FB083}"/>
                </c:ext>
              </c:extLst>
            </c:dLbl>
            <c:dLbl>
              <c:idx val="1"/>
              <c:layout>
                <c:manualLayout>
                  <c:x val="-0.17403691894945295"/>
                  <c:y val="8.1488136075366882E-2"/>
                </c:manualLayout>
              </c:layout>
              <c:tx>
                <c:rich>
                  <a:bodyPr/>
                  <a:lstStyle/>
                  <a:p>
                    <a:fld id="{ABBEF3E1-5E3D-463B-995A-4211C4E4D090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55FE91CB-4D0A-410F-9FFB-4F97D37FD816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4039349695769513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68D-47DE-A886-8B99932FB083}"/>
                </c:ext>
              </c:extLst>
            </c:dLbl>
            <c:dLbl>
              <c:idx val="2"/>
              <c:layout>
                <c:manualLayout>
                  <c:x val="1.3210888401122007E-3"/>
                  <c:y val="-1.3726069499383856E-2"/>
                </c:manualLayout>
              </c:layout>
              <c:tx>
                <c:rich>
                  <a:bodyPr/>
                  <a:lstStyle/>
                  <a:p>
                    <a:fld id="{2F27B9F3-B359-49D5-9130-B6ECAEF31F0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609E68C4-39CB-4C81-859F-B334355BE0B5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68D-47DE-A886-8B99932FB083}"/>
                </c:ext>
              </c:extLst>
            </c:dLbl>
            <c:dLbl>
              <c:idx val="3"/>
              <c:layout>
                <c:manualLayout>
                  <c:x val="-1.8050141077018696E-2"/>
                  <c:y val="-1.9440883040575557E-3"/>
                </c:manualLayout>
              </c:layout>
              <c:tx>
                <c:rich>
                  <a:bodyPr/>
                  <a:lstStyle/>
                  <a:p>
                    <a:fld id="{2D47FD38-D683-42CB-A4F8-70049F954A94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F1AFDF09-E8E8-4F40-9998-BAD5EDA0C752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8D-47DE-A886-8B99932FB083}"/>
                </c:ext>
              </c:extLst>
            </c:dLbl>
            <c:dLbl>
              <c:idx val="4"/>
              <c:layout>
                <c:manualLayout>
                  <c:x val="0.19084241062920185"/>
                  <c:y val="-0.21289987408175901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114(</a:t>
                    </a:r>
                    <a:fld id="{13D2B146-087D-4F8D-B76F-E14B9CFC906C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946589404785517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68D-47DE-A886-8B99932FB083}"/>
                </c:ext>
              </c:extLst>
            </c:dLbl>
            <c:dLbl>
              <c:idx val="5"/>
              <c:layout>
                <c:manualLayout>
                  <c:x val="0.19167961989150697"/>
                  <c:y val="0.19853928565452386"/>
                </c:manualLayout>
              </c:layout>
              <c:tx>
                <c:rich>
                  <a:bodyPr/>
                  <a:lstStyle/>
                  <a:p>
                    <a:fld id="{AF4AB44C-AE98-4AE3-9853-B8B551E7F03C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(</a:t>
                    </a:r>
                    <a:fld id="{4E006BD2-C364-4FBF-81F1-EB6C20891A48}" type="PERCENTAG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dirty="0">
                        <a:latin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946589404785517"/>
                      <c:h val="0.222673963789093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268D-47DE-A886-8B99932FB0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eparator>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D3_2!$O$17:$O$23</c:f>
              <c:strCache>
                <c:ptCount val="6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원광대학교일반학과</c:v>
                </c:pt>
                <c:pt idx="5">
                  <c:v>외부기관(원불교 육영 및 연구기관 외)</c:v>
                </c:pt>
              </c:strCache>
            </c:strRef>
          </c:cat>
          <c:val>
            <c:numRef>
              <c:f>D3_2!$P$17:$P$23</c:f>
              <c:numCache>
                <c:formatCode>General</c:formatCode>
                <c:ptCount val="6"/>
                <c:pt idx="0">
                  <c:v>14</c:v>
                </c:pt>
                <c:pt idx="1">
                  <c:v>143</c:v>
                </c:pt>
                <c:pt idx="2">
                  <c:v>11</c:v>
                </c:pt>
                <c:pt idx="3">
                  <c:v>15</c:v>
                </c:pt>
                <c:pt idx="4">
                  <c:v>114</c:v>
                </c:pt>
                <c:pt idx="5">
                  <c:v>110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68D-47DE-A886-8B99932FB0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[WonData_20231114.xlsx]D3_3!피벗 테이블10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6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7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1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2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3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4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5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7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1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D62C17C-4564-40FA-AB26-CA8D9D1D24DB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3C681A78-214C-4F81-A769-3D04566DDD48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0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E4A7965E-BE7C-40E2-9755-0450C8E831E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CF923A96-456E-418F-B8ED-A19979992376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1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F9AC555B-3CAF-4C0E-82F5-04E18A94236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0C4544BF-4E61-4A2C-9240-4949892C9611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2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86A099E9-7270-41D3-8E8A-4A102B9ED9C0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AD1F509D-4300-40DB-8DF9-344C3DEB95B0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3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09561AE3-86AB-4132-88B8-E08914EAC43F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F58C09FD-31D0-4110-981A-CCA76A273BA5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4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3A21E09A-2827-49DE-BE4A-2005AE8DC9D9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44DBECED-AC32-4894-B5D8-7845CD40390F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5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69AA2C1E-F629-4206-A01D-8026C85182A4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7715EF90-EDC3-4ADE-BD0D-B729F842C2FA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6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DB071A81-7707-43C2-80E4-3F2CBDA5FD2A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 baseline="0"/>
                  <a:t>(</a:t>
                </a:r>
                <a:fld id="{D86241E0-E191-4BED-A9EE-496CDA239D33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2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2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6.2160268006526145E-2"/>
              <c:y val="-0.1744542998256645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105</a:t>
                </a:r>
                <a:r>
                  <a:rPr lang="en-US" altLang="ko-KR" baseline="0"/>
                  <a:t>(23%)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6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3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39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0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1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2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3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4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45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11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8"/>
        <c:spPr>
          <a:solidFill>
            <a:schemeClr val="accent6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54360452154957"/>
              <c:y val="0.13805563554034903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98</a:t>
                </a:r>
                <a:r>
                  <a:rPr lang="en-US" altLang="ko-KR" baseline="0"/>
                  <a:t>(22%)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49"/>
        <c:spPr>
          <a:solidFill>
            <a:srgbClr val="7030A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3608231356918595E-3"/>
              <c:y val="-1.5226344418912043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10</a:t>
                </a:r>
                <a:r>
                  <a:rPr lang="en-US" altLang="ko-KR" baseline="0"/>
                  <a:t>(2%)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0"/>
        <c:spPr>
          <a:solidFill>
            <a:schemeClr val="accent2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2567818698208255"/>
              <c:y val="-6.7748688406219865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36(</a:t>
                </a:r>
                <a:r>
                  <a:rPr lang="en-US" altLang="ko-KR" baseline="0"/>
                  <a:t>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1"/>
        <c:spPr>
          <a:solidFill>
            <a:schemeClr val="tx1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1(</a:t>
                </a:r>
                <a:r>
                  <a:rPr lang="en-US" altLang="ko-KR" baseline="0"/>
                  <a:t>0%)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2"/>
        <c:spPr>
          <a:solidFill>
            <a:srgbClr val="FFFF00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7.5285583740568027E-2"/>
              <c:y val="-0.11761879937492668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36</a:t>
                </a:r>
                <a:r>
                  <a:rPr lang="en-US" altLang="ko-KR" baseline="0"/>
                  <a:t>(8%)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  <c:pivotFmt>
        <c:idx val="53"/>
        <c:spPr>
          <a:solidFill>
            <a:schemeClr val="accent3"/>
          </a:solidFill>
          <a:ln w="19050">
            <a:solidFill>
              <a:schemeClr val="lt1"/>
            </a:solidFill>
          </a:ln>
          <a:effectLst/>
        </c:spPr>
        <c:dLbl>
          <c:idx val="0"/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fld id="{B175B688-26A8-4748-92DF-A7D3E99445A7}" type="VALUE">
                  <a:rPr lang="en-US" altLang="ko-KR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[값]</a:t>
                </a:fld>
                <a:r>
                  <a:rPr lang="en-US" altLang="ko-KR"/>
                  <a:t>(</a:t>
                </a:r>
                <a:fld id="{00F8A65D-BAE5-482D-BCB0-487617369C2E}" type="PERCENTAGE">
                  <a:rPr lang="en-US" altLang="ko-KR" baseline="0"/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t>[백분율]</a:t>
                </a:fld>
                <a:r>
                  <a:rPr lang="en-US" altLang="ko-KR" baseline="0"/>
                  <a:t>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dlblFieldTable/>
              <c15:showDataLabelsRange val="0"/>
            </c:ext>
          </c:extLst>
        </c:dLbl>
      </c:pivotFmt>
      <c:pivotFmt>
        <c:idx val="54"/>
        <c:spPr>
          <a:solidFill>
            <a:schemeClr val="accent4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226856667675284"/>
              <c:y val="9.8446036612333462E-2"/>
            </c:manualLayout>
          </c:layout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/>
                  <a:t>156</a:t>
                </a:r>
                <a:r>
                  <a:rPr lang="en-US" altLang="ko-KR" baseline="0"/>
                  <a:t>(34%)</a:t>
                </a:r>
              </a:p>
            </c:rich>
          </c:tx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>
              <c15:showDataLabelsRange val="0"/>
            </c:ext>
          </c:extLst>
        </c:dLbl>
      </c:pivotFmt>
    </c:pivotFmts>
    <c:plotArea>
      <c:layout/>
      <c:pieChart>
        <c:varyColors val="1"/>
        <c:ser>
          <c:idx val="0"/>
          <c:order val="0"/>
          <c:tx>
            <c:strRef>
              <c:f>D3_3!$P$18</c:f>
              <c:strCache>
                <c:ptCount val="1"/>
                <c:pt idx="0">
                  <c:v>요약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21-4763-B1BE-C7A4F7BF5669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621-4763-B1BE-C7A4F7BF5669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621-4763-B1BE-C7A4F7BF566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621-4763-B1BE-C7A4F7BF5669}"/>
              </c:ext>
            </c:extLst>
          </c:dPt>
          <c:dPt>
            <c:idx val="4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621-4763-B1BE-C7A4F7BF5669}"/>
              </c:ext>
            </c:extLst>
          </c:dPt>
          <c:dPt>
            <c:idx val="5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621-4763-B1BE-C7A4F7BF5669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621-4763-B1BE-C7A4F7BF5669}"/>
              </c:ext>
            </c:extLst>
          </c:dPt>
          <c:dPt>
            <c:idx val="7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621-4763-B1BE-C7A4F7BF566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11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621-4763-B1BE-C7A4F7BF5669}"/>
                </c:ext>
              </c:extLst>
            </c:dLbl>
            <c:dLbl>
              <c:idx val="1"/>
              <c:layout>
                <c:manualLayout>
                  <c:x val="-0.16743384433484385"/>
                  <c:y val="0.18552759386142115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98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621-4763-B1BE-C7A4F7BF5669}"/>
                </c:ext>
              </c:extLst>
            </c:dLbl>
            <c:dLbl>
              <c:idx val="2"/>
              <c:layout>
                <c:manualLayout>
                  <c:x val="-5.3608231356918595E-3"/>
                  <c:y val="-1.5226344418912043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10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(2%)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F621-4763-B1BE-C7A4F7BF5669}"/>
                </c:ext>
              </c:extLst>
            </c:dLbl>
            <c:dLbl>
              <c:idx val="3"/>
              <c:layout>
                <c:manualLayout>
                  <c:x val="-0.12567818698208255"/>
                  <c:y val="-6.7748688406219865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621-4763-B1BE-C7A4F7BF566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1(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0%)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F621-4763-B1BE-C7A4F7BF5669}"/>
                </c:ext>
              </c:extLst>
            </c:dLbl>
            <c:dLbl>
              <c:idx val="5"/>
              <c:layout>
                <c:manualLayout>
                  <c:x val="-7.5285583740568027E-2"/>
                  <c:y val="-0.11761879937492668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36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(8%)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F621-4763-B1BE-C7A4F7BF5669}"/>
                </c:ext>
              </c:extLst>
            </c:dLbl>
            <c:dLbl>
              <c:idx val="6"/>
              <c:layout>
                <c:manualLayout>
                  <c:x val="7.6550474838448943E-2"/>
                  <c:y val="-0.20853925468352591"/>
                </c:manualLayout>
              </c:layout>
              <c:tx>
                <c:rich>
                  <a:bodyPr/>
                  <a:lstStyle/>
                  <a:p>
                    <a:fld id="{B175B688-26A8-4748-92DF-A7D3E99445A7}" type="VALUE">
                      <a:rPr lang="en-US" altLang="ko-KR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[값]</a:t>
                    </a:fld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</a:t>
                    </a:r>
                    <a:fld id="{00F8A65D-BAE5-482D-BCB0-487617369C2E}" type="PERCENTAGE">
                      <a:rPr lang="en-US" altLang="ko-KR" baseline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pPr/>
                      <a:t>[백분율]</a:t>
                    </a:fld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F621-4763-B1BE-C7A4F7BF5669}"/>
                </c:ext>
              </c:extLst>
            </c:dLbl>
            <c:dLbl>
              <c:idx val="7"/>
              <c:layout>
                <c:manualLayout>
                  <c:x val="0.19254854508237679"/>
                  <c:y val="0.1594815134024428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156</a:t>
                    </a:r>
                    <a:r>
                      <a:rPr lang="en-US" altLang="ko-KR" baseline="0" dirty="0"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rPr>
                      <a:t>(34%)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F-F621-4763-B1BE-C7A4F7BF56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D3_3!$O$19:$O$27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D3_3!$P$19:$P$27</c:f>
              <c:numCache>
                <c:formatCode>General</c:formatCode>
                <c:ptCount val="8"/>
                <c:pt idx="0">
                  <c:v>11</c:v>
                </c:pt>
                <c:pt idx="1">
                  <c:v>98</c:v>
                </c:pt>
                <c:pt idx="2">
                  <c:v>10</c:v>
                </c:pt>
                <c:pt idx="3">
                  <c:v>36</c:v>
                </c:pt>
                <c:pt idx="4">
                  <c:v>1</c:v>
                </c:pt>
                <c:pt idx="5">
                  <c:v>36</c:v>
                </c:pt>
                <c:pt idx="6">
                  <c:v>105</c:v>
                </c:pt>
                <c:pt idx="7">
                  <c:v>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621-4763-B1BE-C7A4F7BF56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[WonData_20231114.xlsx]3대Data!피벗 테이블1</c:name>
    <c:fmtId val="-1"/>
  </c:pivotSource>
  <c:chart>
    <c:autoTitleDeleted val="1"/>
    <c:pivotFmts>
      <c:pivotFmt>
        <c:idx val="0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4"/>
          </a:solidFill>
          <a:ln>
            <a:noFill/>
          </a:ln>
          <a:effectLst/>
        </c:spPr>
      </c:pivotFmt>
      <c:pivotFmt>
        <c:idx val="2"/>
        <c:spPr>
          <a:solidFill>
            <a:schemeClr val="accent3"/>
          </a:solidFill>
          <a:ln>
            <a:noFill/>
          </a:ln>
          <a:effectLst/>
        </c:spPr>
      </c:pivotFmt>
      <c:pivotFmt>
        <c:idx val="3"/>
        <c:spPr>
          <a:solidFill>
            <a:schemeClr val="accent2"/>
          </a:solidFill>
          <a:ln>
            <a:noFill/>
          </a:ln>
          <a:effectLst/>
        </c:spPr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</c:pivotFmt>
      <c:pivotFmt>
        <c:idx val="5"/>
        <c:spPr>
          <a:solidFill>
            <a:srgbClr val="FFFF00"/>
          </a:solidFill>
          <a:ln>
            <a:noFill/>
          </a:ln>
          <a:effectLst/>
        </c:spPr>
      </c:pivotFmt>
      <c:pivotFmt>
        <c:idx val="6"/>
        <c:spPr>
          <a:solidFill>
            <a:srgbClr val="7030A0"/>
          </a:solidFill>
          <a:ln>
            <a:noFill/>
          </a:ln>
          <a:effectLst/>
        </c:spPr>
      </c:pivotFmt>
      <c:pivotFmt>
        <c:idx val="7"/>
        <c:spPr>
          <a:solidFill>
            <a:schemeClr val="accent3"/>
          </a:solidFill>
          <a:ln>
            <a:noFill/>
          </a:ln>
          <a:effectLst/>
        </c:spPr>
      </c:pivotFmt>
      <c:pivotFmt>
        <c:idx val="8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4"/>
          </a:solidFill>
          <a:ln>
            <a:noFill/>
          </a:ln>
          <a:effectLst/>
        </c:spPr>
      </c:pivotFmt>
      <c:pivotFmt>
        <c:idx val="10"/>
        <c:spPr>
          <a:solidFill>
            <a:schemeClr val="accent3"/>
          </a:solidFill>
          <a:ln>
            <a:noFill/>
          </a:ln>
          <a:effectLst/>
        </c:spPr>
      </c:pivotFmt>
      <c:pivotFmt>
        <c:idx val="11"/>
        <c:spPr>
          <a:solidFill>
            <a:schemeClr val="accent2"/>
          </a:solidFill>
          <a:ln>
            <a:noFill/>
          </a:ln>
          <a:effectLst/>
        </c:spPr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</c:pivotFmt>
      <c:pivotFmt>
        <c:idx val="13"/>
        <c:spPr>
          <a:solidFill>
            <a:srgbClr val="FFFF00"/>
          </a:solidFill>
          <a:ln>
            <a:noFill/>
          </a:ln>
          <a:effectLst/>
        </c:spPr>
      </c:pivotFmt>
      <c:pivotFmt>
        <c:idx val="14"/>
        <c:spPr>
          <a:solidFill>
            <a:srgbClr val="7030A0"/>
          </a:solidFill>
          <a:ln>
            <a:noFill/>
          </a:ln>
          <a:effectLst/>
        </c:spPr>
      </c:pivotFmt>
      <c:pivotFmt>
        <c:idx val="15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4"/>
          </a:solidFill>
          <a:ln>
            <a:noFill/>
          </a:ln>
          <a:effectLst/>
        </c:spPr>
      </c:pivotFmt>
      <c:pivotFmt>
        <c:idx val="17"/>
        <c:spPr>
          <a:solidFill>
            <a:schemeClr val="accent3"/>
          </a:solidFill>
          <a:ln>
            <a:noFill/>
          </a:ln>
          <a:effectLst/>
        </c:spPr>
      </c:pivotFmt>
      <c:pivotFmt>
        <c:idx val="18"/>
        <c:spPr>
          <a:solidFill>
            <a:schemeClr val="accent2"/>
          </a:solidFill>
          <a:ln>
            <a:noFill/>
          </a:ln>
          <a:effectLst/>
        </c:spPr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</c:pivotFmt>
      <c:pivotFmt>
        <c:idx val="20"/>
        <c:spPr>
          <a:solidFill>
            <a:srgbClr val="FFFF00"/>
          </a:solidFill>
          <a:ln>
            <a:noFill/>
          </a:ln>
          <a:effectLst/>
        </c:spPr>
      </c:pivotFmt>
      <c:pivotFmt>
        <c:idx val="21"/>
        <c:spPr>
          <a:solidFill>
            <a:srgbClr val="7030A0"/>
          </a:solidFill>
          <a:ln>
            <a:noFill/>
          </a:ln>
          <a:effectLst/>
        </c:spPr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'3대Data'!$Q$21</c:f>
              <c:strCache>
                <c:ptCount val="1"/>
                <c:pt idx="0">
                  <c:v>요약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74B-4D60-9961-FB00D3DAE782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74B-4D60-9961-FB00D3DAE782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74B-4D60-9961-FB00D3DAE782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74B-4D60-9961-FB00D3DAE782}"/>
              </c:ext>
            </c:extLst>
          </c:dPt>
          <c:dPt>
            <c:idx val="5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B74B-4D60-9961-FB00D3DAE782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B74B-4D60-9961-FB00D3DAE78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'3대Data'!$P$22:$P$30</c:f>
              <c:strCache>
                <c:ptCount val="8"/>
                <c:pt idx="0">
                  <c:v>원광대학교원불교학과</c:v>
                </c:pt>
                <c:pt idx="1">
                  <c:v>외부기관(원불교 육영 및 연구기관 외)</c:v>
                </c:pt>
                <c:pt idx="2">
                  <c:v>원광대학교일반학과</c:v>
                </c:pt>
                <c:pt idx="3">
                  <c:v>원광대학교사상연구원</c:v>
                </c:pt>
                <c:pt idx="4">
                  <c:v>영산선학대학교</c:v>
                </c:pt>
                <c:pt idx="5">
                  <c:v>원광대학교마음인문학연구소</c:v>
                </c:pt>
                <c:pt idx="6">
                  <c:v>원불교대학원대학교</c:v>
                </c:pt>
                <c:pt idx="7">
                  <c:v>원광대학교종교문제연구소</c:v>
                </c:pt>
              </c:strCache>
            </c:strRef>
          </c:cat>
          <c:val>
            <c:numRef>
              <c:f>'3대Data'!$Q$22:$Q$30</c:f>
              <c:numCache>
                <c:formatCode>General</c:formatCode>
                <c:ptCount val="8"/>
                <c:pt idx="0">
                  <c:v>396</c:v>
                </c:pt>
                <c:pt idx="1">
                  <c:v>375</c:v>
                </c:pt>
                <c:pt idx="2">
                  <c:v>361</c:v>
                </c:pt>
                <c:pt idx="3">
                  <c:v>51</c:v>
                </c:pt>
                <c:pt idx="4">
                  <c:v>39</c:v>
                </c:pt>
                <c:pt idx="5">
                  <c:v>36</c:v>
                </c:pt>
                <c:pt idx="6">
                  <c:v>21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74B-4D60-9961-FB00D3DAE7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0644256"/>
        <c:axId val="2020644800"/>
      </c:barChart>
      <c:catAx>
        <c:axId val="2020644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96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4800"/>
        <c:crosses val="autoZero"/>
        <c:auto val="1"/>
        <c:lblAlgn val="ctr"/>
        <c:lblOffset val="100"/>
        <c:noMultiLvlLbl val="0"/>
      </c:catAx>
      <c:valAx>
        <c:axId val="2020644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4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[WonData_20231114.xlsx]기관!피벗 테이블13</c:name>
    <c:fmtId val="-1"/>
  </c:pivotSource>
  <c:chart>
    <c:autoTitleDeleted val="0"/>
    <c:pivotFmts>
      <c:pivotFmt>
        <c:idx val="0"/>
        <c:spPr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2">
              <a:lumMod val="75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rgbClr val="0070C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rgbClr val="7030A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2">
              <a:lumMod val="75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rgbClr val="0070C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solidFill>
            <a:srgbClr val="7030A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3"/>
        <c:spPr>
          <a:solidFill>
            <a:schemeClr val="accent2">
              <a:lumMod val="75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4"/>
        <c:spPr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5"/>
        <c:spPr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rgbClr val="0070C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7"/>
        <c:spPr>
          <a:solidFill>
            <a:srgbClr val="7030A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3.8345610024553382E-2"/>
          <c:y val="0.1800329265973182"/>
          <c:w val="0.94097292777918884"/>
          <c:h val="0.598716625097619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기관!$B$15:$B$16</c:f>
              <c:strCache>
                <c:ptCount val="1"/>
                <c:pt idx="0">
                  <c:v>1970년대</c:v>
                </c:pt>
              </c:strCache>
            </c:strRef>
          </c:tx>
          <c:spPr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기관!$A$17:$A$25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기관!$B$17:$B$25</c:f>
              <c:numCache>
                <c:formatCode>General</c:formatCode>
                <c:ptCount val="8"/>
                <c:pt idx="1">
                  <c:v>16</c:v>
                </c:pt>
                <c:pt idx="6">
                  <c:v>11</c:v>
                </c:pt>
                <c:pt idx="7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48-45B2-9B9A-2634980F664E}"/>
            </c:ext>
          </c:extLst>
        </c:ser>
        <c:ser>
          <c:idx val="1"/>
          <c:order val="1"/>
          <c:tx>
            <c:strRef>
              <c:f>기관!$C$15:$C$16</c:f>
              <c:strCache>
                <c:ptCount val="1"/>
                <c:pt idx="0">
                  <c:v>1980년대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기관!$A$17:$A$25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기관!$C$17:$C$25</c:f>
              <c:numCache>
                <c:formatCode>General</c:formatCode>
                <c:ptCount val="8"/>
                <c:pt idx="0">
                  <c:v>4</c:v>
                </c:pt>
                <c:pt idx="1">
                  <c:v>44</c:v>
                </c:pt>
                <c:pt idx="6">
                  <c:v>69</c:v>
                </c:pt>
                <c:pt idx="7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F48-45B2-9B9A-2634980F664E}"/>
            </c:ext>
          </c:extLst>
        </c:ser>
        <c:ser>
          <c:idx val="2"/>
          <c:order val="2"/>
          <c:tx>
            <c:strRef>
              <c:f>기관!$D$15:$D$16</c:f>
              <c:strCache>
                <c:ptCount val="1"/>
                <c:pt idx="0">
                  <c:v>1990년대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기관!$A$17:$A$25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기관!$D$17:$D$25</c:f>
              <c:numCache>
                <c:formatCode>General</c:formatCode>
                <c:ptCount val="8"/>
                <c:pt idx="0">
                  <c:v>11</c:v>
                </c:pt>
                <c:pt idx="1">
                  <c:v>151</c:v>
                </c:pt>
                <c:pt idx="6">
                  <c:v>128</c:v>
                </c:pt>
                <c:pt idx="7">
                  <c:v>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F48-45B2-9B9A-2634980F664E}"/>
            </c:ext>
          </c:extLst>
        </c:ser>
        <c:ser>
          <c:idx val="3"/>
          <c:order val="3"/>
          <c:tx>
            <c:strRef>
              <c:f>기관!$E$15:$E$16</c:f>
              <c:strCache>
                <c:ptCount val="1"/>
                <c:pt idx="0">
                  <c:v>2000년대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기관!$A$17:$A$25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기관!$E$17:$E$25</c:f>
              <c:numCache>
                <c:formatCode>General</c:formatCode>
                <c:ptCount val="8"/>
                <c:pt idx="0">
                  <c:v>9</c:v>
                </c:pt>
                <c:pt idx="1">
                  <c:v>116</c:v>
                </c:pt>
                <c:pt idx="2">
                  <c:v>10</c:v>
                </c:pt>
                <c:pt idx="3">
                  <c:v>10</c:v>
                </c:pt>
                <c:pt idx="6">
                  <c:v>87</c:v>
                </c:pt>
                <c:pt idx="7">
                  <c:v>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F48-45B2-9B9A-2634980F664E}"/>
            </c:ext>
          </c:extLst>
        </c:ser>
        <c:ser>
          <c:idx val="4"/>
          <c:order val="4"/>
          <c:tx>
            <c:strRef>
              <c:f>기관!$F$15:$F$16</c:f>
              <c:strCache>
                <c:ptCount val="1"/>
                <c:pt idx="0">
                  <c:v>2010년대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기관!$A$17:$A$25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기관!$F$17:$F$25</c:f>
              <c:numCache>
                <c:formatCode>General</c:formatCode>
                <c:ptCount val="8"/>
                <c:pt idx="0">
                  <c:v>9</c:v>
                </c:pt>
                <c:pt idx="1">
                  <c:v>99</c:v>
                </c:pt>
                <c:pt idx="2">
                  <c:v>11</c:v>
                </c:pt>
                <c:pt idx="3">
                  <c:v>26</c:v>
                </c:pt>
                <c:pt idx="4">
                  <c:v>1</c:v>
                </c:pt>
                <c:pt idx="5">
                  <c:v>21</c:v>
                </c:pt>
                <c:pt idx="6">
                  <c:v>110</c:v>
                </c:pt>
                <c:pt idx="7">
                  <c:v>134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48-45B2-9B9A-2634980F664E}"/>
            </c:ext>
          </c:extLst>
        </c:ser>
        <c:ser>
          <c:idx val="5"/>
          <c:order val="5"/>
          <c:tx>
            <c:strRef>
              <c:f>기관!$G$15:$G$16</c:f>
              <c:strCache>
                <c:ptCount val="1"/>
                <c:pt idx="0">
                  <c:v>2020년대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기관!$A$17:$A$25</c:f>
              <c:strCache>
                <c:ptCount val="8"/>
                <c:pt idx="0">
                  <c:v>영산선학대학교</c:v>
                </c:pt>
                <c:pt idx="1">
                  <c:v>원광대학교원불교학과</c:v>
                </c:pt>
                <c:pt idx="2">
                  <c:v>원불교대학원대학교</c:v>
                </c:pt>
                <c:pt idx="3">
                  <c:v>원광대학교사상연구원</c:v>
                </c:pt>
                <c:pt idx="4">
                  <c:v>원광대학교종교문제연구소</c:v>
                </c:pt>
                <c:pt idx="5">
                  <c:v>원광대학교마음인문학연구소</c:v>
                </c:pt>
                <c:pt idx="6">
                  <c:v>원광대학교일반학과</c:v>
                </c:pt>
                <c:pt idx="7">
                  <c:v>외부기관(원불교 육영 및 연구기관 외)</c:v>
                </c:pt>
              </c:strCache>
            </c:strRef>
          </c:cat>
          <c:val>
            <c:numRef>
              <c:f>기관!$G$17:$G$25</c:f>
              <c:numCache>
                <c:formatCode>General</c:formatCode>
                <c:ptCount val="8"/>
                <c:pt idx="0">
                  <c:v>7</c:v>
                </c:pt>
                <c:pt idx="1">
                  <c:v>26</c:v>
                </c:pt>
                <c:pt idx="3">
                  <c:v>15</c:v>
                </c:pt>
                <c:pt idx="5">
                  <c:v>15</c:v>
                </c:pt>
                <c:pt idx="6">
                  <c:v>22</c:v>
                </c:pt>
                <c:pt idx="7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F48-45B2-9B9A-2634980F66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0645888"/>
        <c:axId val="2020632832"/>
      </c:barChart>
      <c:catAx>
        <c:axId val="2020645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1200000" spcFirstLastPara="1" vertOverflow="ellipsis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32832"/>
        <c:crosses val="autoZero"/>
        <c:auto val="1"/>
        <c:lblAlgn val="ctr"/>
        <c:lblOffset val="100"/>
        <c:noMultiLvlLbl val="0"/>
      </c:catAx>
      <c:valAx>
        <c:axId val="2020632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458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1674802352727591"/>
          <c:y val="5.922797629150401E-2"/>
          <c:w val="0.58325195729456325"/>
          <c:h val="0.105789107384107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[WonData_20231114.xlsx]주제별1!피벗 테이블17</c:name>
    <c:fmtId val="-1"/>
  </c:pivotSource>
  <c:chart>
    <c:autoTitleDeleted val="0"/>
    <c:pivotFmts>
      <c:pivotFmt>
        <c:idx val="0"/>
        <c:spPr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rgbClr val="7030A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solidFill>
            <a:srgbClr val="7030A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4"/>
        <c:spPr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5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7"/>
        <c:spPr>
          <a:solidFill>
            <a:srgbClr val="7030A0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6.1015167716830007E-2"/>
          <c:y val="3.969219232211358E-2"/>
          <c:w val="0.92437810593541125"/>
          <c:h val="0.844273773470623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주제별1!$B$12:$B$13</c:f>
              <c:strCache>
                <c:ptCount val="1"/>
                <c:pt idx="0">
                  <c:v>1970년대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주제별1!$A$14:$A$19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주제별1!$B$14:$B$19</c:f>
              <c:numCache>
                <c:formatCode>General</c:formatCode>
                <c:ptCount val="5"/>
                <c:pt idx="0">
                  <c:v>25</c:v>
                </c:pt>
                <c:pt idx="1">
                  <c:v>3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E7-49F7-9815-35976F72576A}"/>
            </c:ext>
          </c:extLst>
        </c:ser>
        <c:ser>
          <c:idx val="1"/>
          <c:order val="1"/>
          <c:tx>
            <c:strRef>
              <c:f>주제별1!$C$12:$C$13</c:f>
              <c:strCache>
                <c:ptCount val="1"/>
                <c:pt idx="0">
                  <c:v>1980년대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주제별1!$A$14:$A$19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주제별1!$C$14:$C$19</c:f>
              <c:numCache>
                <c:formatCode>General</c:formatCode>
                <c:ptCount val="5"/>
                <c:pt idx="0">
                  <c:v>97</c:v>
                </c:pt>
                <c:pt idx="1">
                  <c:v>15</c:v>
                </c:pt>
                <c:pt idx="3">
                  <c:v>36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5E7-49F7-9815-35976F72576A}"/>
            </c:ext>
          </c:extLst>
        </c:ser>
        <c:ser>
          <c:idx val="2"/>
          <c:order val="2"/>
          <c:tx>
            <c:strRef>
              <c:f>주제별1!$D$12:$D$13</c:f>
              <c:strCache>
                <c:ptCount val="1"/>
                <c:pt idx="0">
                  <c:v>1990년대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주제별1!$A$14:$A$19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주제별1!$D$14:$D$19</c:f>
              <c:numCache>
                <c:formatCode>General</c:formatCode>
                <c:ptCount val="5"/>
                <c:pt idx="0">
                  <c:v>196</c:v>
                </c:pt>
                <c:pt idx="1">
                  <c:v>79</c:v>
                </c:pt>
                <c:pt idx="2">
                  <c:v>2</c:v>
                </c:pt>
                <c:pt idx="3">
                  <c:v>75</c:v>
                </c:pt>
                <c:pt idx="4">
                  <c:v>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5E7-49F7-9815-35976F72576A}"/>
            </c:ext>
          </c:extLst>
        </c:ser>
        <c:ser>
          <c:idx val="3"/>
          <c:order val="3"/>
          <c:tx>
            <c:strRef>
              <c:f>주제별1!$E$12:$E$13</c:f>
              <c:strCache>
                <c:ptCount val="1"/>
                <c:pt idx="0">
                  <c:v>2000년대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주제별1!$A$14:$A$19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주제별1!$E$14:$E$19</c:f>
              <c:numCache>
                <c:formatCode>General</c:formatCode>
                <c:ptCount val="5"/>
                <c:pt idx="0">
                  <c:v>138</c:v>
                </c:pt>
                <c:pt idx="1">
                  <c:v>59</c:v>
                </c:pt>
                <c:pt idx="2">
                  <c:v>1</c:v>
                </c:pt>
                <c:pt idx="3">
                  <c:v>95</c:v>
                </c:pt>
                <c:pt idx="4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5E7-49F7-9815-35976F72576A}"/>
            </c:ext>
          </c:extLst>
        </c:ser>
        <c:ser>
          <c:idx val="4"/>
          <c:order val="4"/>
          <c:tx>
            <c:strRef>
              <c:f>주제별1!$F$12:$F$13</c:f>
              <c:strCache>
                <c:ptCount val="1"/>
                <c:pt idx="0">
                  <c:v>2010년대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주제별1!$A$14:$A$19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주제별1!$F$14:$F$19</c:f>
              <c:numCache>
                <c:formatCode>General</c:formatCode>
                <c:ptCount val="5"/>
                <c:pt idx="0">
                  <c:v>151</c:v>
                </c:pt>
                <c:pt idx="1">
                  <c:v>88</c:v>
                </c:pt>
                <c:pt idx="2">
                  <c:v>1</c:v>
                </c:pt>
                <c:pt idx="3">
                  <c:v>129</c:v>
                </c:pt>
                <c:pt idx="4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5E7-49F7-9815-35976F72576A}"/>
            </c:ext>
          </c:extLst>
        </c:ser>
        <c:ser>
          <c:idx val="5"/>
          <c:order val="5"/>
          <c:tx>
            <c:strRef>
              <c:f>주제별1!$G$12:$G$13</c:f>
              <c:strCache>
                <c:ptCount val="1"/>
                <c:pt idx="0">
                  <c:v>2020년대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주제별1!$A$14:$A$19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주제별1!$G$14:$G$19</c:f>
              <c:numCache>
                <c:formatCode>General</c:formatCode>
                <c:ptCount val="5"/>
                <c:pt idx="0">
                  <c:v>48</c:v>
                </c:pt>
                <c:pt idx="1">
                  <c:v>26</c:v>
                </c:pt>
                <c:pt idx="3">
                  <c:v>34</c:v>
                </c:pt>
                <c:pt idx="4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5E7-49F7-9815-35976F7257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0630656"/>
        <c:axId val="1614716976"/>
      </c:barChart>
      <c:catAx>
        <c:axId val="2020630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4716976"/>
        <c:crosses val="autoZero"/>
        <c:auto val="1"/>
        <c:lblAlgn val="ctr"/>
        <c:lblOffset val="100"/>
        <c:noMultiLvlLbl val="0"/>
      </c:catAx>
      <c:valAx>
        <c:axId val="1614716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0630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6483122269648947"/>
          <c:y val="4.3179141068904844E-2"/>
          <c:w val="0.48129672343145652"/>
          <c:h val="0.178110582331054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[WonData_20231114.xlsx]3대Data!피벗 테이블2</c:name>
    <c:fmtId val="-1"/>
  </c:pivotSource>
  <c:chart>
    <c:autoTitleDeleted val="0"/>
    <c:pivotFmts>
      <c:pivotFmt>
        <c:idx val="0"/>
        <c:spPr>
          <a:solidFill>
            <a:schemeClr val="accent4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4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solidFill>
            <a:schemeClr val="accent4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6.0642826468052087E-2"/>
          <c:y val="3.3488112587306676E-2"/>
          <c:w val="0.90429977785150595"/>
          <c:h val="0.868614528406717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'3대Data'!$Q$33:$Q$34</c:f>
              <c:strCache>
                <c:ptCount val="1"/>
                <c:pt idx="0">
                  <c:v>3대1회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'3대Data'!$P$35:$P$40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'3대Data'!$Q$35:$Q$40</c:f>
              <c:numCache>
                <c:formatCode>General</c:formatCode>
                <c:ptCount val="5"/>
                <c:pt idx="0">
                  <c:v>208</c:v>
                </c:pt>
                <c:pt idx="1">
                  <c:v>84</c:v>
                </c:pt>
                <c:pt idx="2">
                  <c:v>2</c:v>
                </c:pt>
                <c:pt idx="3">
                  <c:v>83</c:v>
                </c:pt>
                <c:pt idx="4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91-4AE9-8BBB-112226ECA565}"/>
            </c:ext>
          </c:extLst>
        </c:ser>
        <c:ser>
          <c:idx val="1"/>
          <c:order val="1"/>
          <c:tx>
            <c:strRef>
              <c:f>'3대Data'!$R$33:$R$34</c:f>
              <c:strCache>
                <c:ptCount val="1"/>
                <c:pt idx="0">
                  <c:v>3대2회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'3대Data'!$P$35:$P$40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'3대Data'!$R$35:$R$40</c:f>
              <c:numCache>
                <c:formatCode>General</c:formatCode>
                <c:ptCount val="5"/>
                <c:pt idx="0">
                  <c:v>173</c:v>
                </c:pt>
                <c:pt idx="1">
                  <c:v>78</c:v>
                </c:pt>
                <c:pt idx="2">
                  <c:v>1</c:v>
                </c:pt>
                <c:pt idx="3">
                  <c:v>125</c:v>
                </c:pt>
                <c:pt idx="4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91-4AE9-8BBB-112226ECA565}"/>
            </c:ext>
          </c:extLst>
        </c:ser>
        <c:ser>
          <c:idx val="2"/>
          <c:order val="2"/>
          <c:tx>
            <c:strRef>
              <c:f>'3대Data'!$S$33:$S$34</c:f>
              <c:strCache>
                <c:ptCount val="1"/>
                <c:pt idx="0">
                  <c:v>3대3회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'3대Data'!$P$35:$P$40</c:f>
              <c:strCache>
                <c:ptCount val="5"/>
                <c:pt idx="0">
                  <c:v>교의교학</c:v>
                </c:pt>
                <c:pt idx="1">
                  <c:v>실천교학</c:v>
                </c:pt>
                <c:pt idx="2">
                  <c:v>실증교학</c:v>
                </c:pt>
                <c:pt idx="3">
                  <c:v>응용교학</c:v>
                </c:pt>
                <c:pt idx="4">
                  <c:v>교사교학</c:v>
                </c:pt>
              </c:strCache>
            </c:strRef>
          </c:cat>
          <c:val>
            <c:numRef>
              <c:f>'3대Data'!$S$35:$S$40</c:f>
              <c:numCache>
                <c:formatCode>General</c:formatCode>
                <c:ptCount val="5"/>
                <c:pt idx="0">
                  <c:v>164</c:v>
                </c:pt>
                <c:pt idx="1">
                  <c:v>95</c:v>
                </c:pt>
                <c:pt idx="2">
                  <c:v>1</c:v>
                </c:pt>
                <c:pt idx="3">
                  <c:v>133</c:v>
                </c:pt>
                <c:pt idx="4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791-4AE9-8BBB-112226ECA5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14704464"/>
        <c:axId val="1614714800"/>
      </c:barChart>
      <c:catAx>
        <c:axId val="161470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4714800"/>
        <c:crosses val="autoZero"/>
        <c:auto val="1"/>
        <c:lblAlgn val="ctr"/>
        <c:lblOffset val="100"/>
        <c:noMultiLvlLbl val="0"/>
      </c:catAx>
      <c:valAx>
        <c:axId val="1614714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4704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3191173114230288"/>
          <c:y val="6.0357526811293444E-2"/>
          <c:w val="0.13538644340249187"/>
          <c:h val="0.3044095862008421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ko-KR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E41BC-5D8A-4BB6-B7BE-B4FB72CEC857}" type="datetimeFigureOut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5B659-584D-4CD3-ADFD-FEB2CD6FD8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01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3C5779-E67C-5AB9-7ED0-13F60B0C7E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71BF151-7A55-FEC5-A624-FF9A0F0A61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3EC67D5-02DB-36FA-7DCA-DD3C14EC6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09375-D0C6-4DEF-A5C4-2300F93228B3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ABD9CC-1880-ADDB-200D-91F62EE3E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86A4BE-C973-1030-309D-BF308BDD5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879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58A063-90FA-5B8B-52BE-7EF24C3F3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020B11-4B2C-960F-73FF-D90AF0721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B0E2B0-A225-D503-F1BA-1905BF015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FF389-C672-4417-9858-7CA02F695E6A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A41A5B-689D-0156-64DD-85233B21D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7256622-7CB6-01D8-DF97-7545C4210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6565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B3D764-E628-7CD5-4485-F2A339B4B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1EA2FEA-FAFD-5DE1-57C0-BFECB11A02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43B7A4D-83A2-0FD5-7174-7936DA753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93A6E-AA65-4736-9F12-3659EAA3A5E2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D949D7-D66A-2B89-AD22-B40C91A9F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A7B2F7-22BD-C2D3-552D-09CAC92E6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4491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1D1869-D58D-EA5C-3ABC-73D77CFE0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6E134E3-6C2F-2ABE-10B1-341AA07144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4ABE631-19AB-3DCA-9FB4-C805A9EAD7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5D9C046-A1DB-E144-0D90-CB6FA3BB0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A0F12-FC48-42AA-A081-DD9F414C7C55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F0F89A7-0910-C038-8CF2-2B731BCE0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5C63351-D5D6-32CA-1711-463B38DC6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65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4675C4-9613-FAAD-B88B-E512A53F8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F29C35B-C9DC-4794-7931-FB70408D89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009C4FB-E481-B7B4-D36C-0510E386E0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4C53F16-3346-71B9-5423-8D7D9A18AE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2757591-CBD3-BDD0-AFE8-905DE14131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894FAF6-06F8-D061-615F-BA2EC2872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0B6B7-0E11-47EC-A536-94F4868A60AF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45E20A2-AA4E-3AF4-B6FE-84FE81604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1367BE7-F497-CE57-54C7-51C3FEA0B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339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5F539F-282D-6337-E359-C798CF453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9999EB7-8718-82AC-832D-C8664C337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92298-2E05-4B44-9BEF-B8EACE2D0143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F2E693D-ACFC-F355-FE6B-468FA830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E81FCAC-7619-545E-23C0-72B68C567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369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575E93F-4700-38A1-74C2-2908B5BD7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FE92D-C743-4CAA-9FF7-434E888E7B0A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8BE4F6F-8818-E5C3-576A-273FBA40F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FE17F75-01B2-DDDB-EC43-942CEA0A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6093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4F3A8B-88F3-66DA-B960-7C1B7276F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83C097-F865-621A-52BA-0746F79CF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9603940-4CA2-CBFA-7653-94BC84E786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209F6D0-B632-6D14-FAD0-5DED27ECA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1C80-FC97-41F2-A5EC-17D19468E645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DB09AE5-AC49-44B9-E200-E0AB6D34D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C0B0F22-B168-8DB7-CD3A-AF82F472E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19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ED5CE5-D7ED-DEB6-B8BD-C711E35DB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E3127F6-63BC-7475-2DD0-A832D2DA98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EA421D0-5749-DD17-18CB-EEEA1C3EB3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2C9BB6E-BC07-6F67-CA65-E7FDA2725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CC3F3-445D-418B-BAAC-D23D0B18EFFC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3F58AE8-F032-2572-296F-3DB493B26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640E5C-4BB8-6012-8718-3F3E46E02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965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D36F8B-00BE-1C89-357C-938445DDF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088B195-D18F-4D40-BAE0-365DB7756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DFC82A4-534B-CCEB-A0C6-DC97CCD9A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B9831-38F4-4320-81B1-CDB1EB124AF1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4E794C-E4B1-10F4-11CD-C1D3DCEB6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7F2A98-4C71-2C16-0C72-88303D0EA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626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CD56705-486F-80E9-28FC-E5860DD7D2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8BA7D5C-703B-49C7-8A8F-6E7D119DFC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6156E5-1D27-184C-F293-550BA2FA4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713F0-2BB2-43E9-8623-A15F292266E9}" type="datetime1">
              <a:rPr lang="ko-KR" altLang="en-US" smtClean="0"/>
              <a:t>2024-05-27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5A76D2-4228-4DC8-923B-205D81E82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2A175B0-AAC6-3128-CDD0-F3FEB3C16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807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D0E8AA6-D6D3-2CE6-4620-4EFEE3ACB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563C0E4-56F3-AC4A-D291-E38B35AB5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E5D615-7759-9000-08C3-05F3DC2FFD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defRPr>
            </a:lvl1pPr>
          </a:lstStyle>
          <a:p>
            <a:fld id="{72FA7F1E-93DB-4A41-A9F7-F6C71A751B2E}" type="datetime1">
              <a:rPr lang="ko-KR" altLang="en-US" smtClean="0"/>
              <a:t>2024-05-27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F2B89D-B9C5-1ED4-9910-6987A31868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803D81-2120-401F-A2DE-B088ACAF36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defRPr>
            </a:lvl1pPr>
          </a:lstStyle>
          <a:p>
            <a:fld id="{7F59B744-AC10-4236-9C7A-DD8C3A01DB5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9257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KoPubWorld돋움체_Pro Medium" panose="00000600000000000000" pitchFamily="50" charset="-127"/>
          <a:ea typeface="KoPubWorld돋움체_Pro Medium" panose="00000600000000000000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KoPubWorld돋움체_Pro Medium" panose="00000600000000000000" pitchFamily="50" charset="-127"/>
          <a:ea typeface="KoPubWorld돋움체_Pro Medium" panose="00000600000000000000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KoPubWorld돋움체_Pro Medium" panose="00000600000000000000" pitchFamily="50" charset="-127"/>
          <a:ea typeface="KoPubWorld돋움체_Pro Medium" panose="00000600000000000000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KoPubWorld돋움체_Pro Medium" panose="00000600000000000000" pitchFamily="50" charset="-127"/>
          <a:ea typeface="KoPubWorld돋움체_Pro Medium" panose="00000600000000000000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KoPubWorld돋움체_Pro Medium" panose="00000600000000000000" pitchFamily="50" charset="-127"/>
          <a:ea typeface="KoPubWorld돋움체_Pro Medium" panose="00000600000000000000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KoPubWorld돋움체_Pro Medium" panose="00000600000000000000" pitchFamily="50" charset="-127"/>
          <a:ea typeface="KoPubWorld돋움체_Pro Medium" panose="00000600000000000000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chart" Target="../charts/char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chart" Target="../charts/char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>
            <a:extLst>
              <a:ext uri="{FF2B5EF4-FFF2-40B4-BE49-F238E27FC236}">
                <a16:creationId xmlns:a16="http://schemas.microsoft.com/office/drawing/2014/main" id="{2A974B6D-0F92-A157-3BC5-7B0BCB2A0759}"/>
              </a:ext>
            </a:extLst>
          </p:cNvPr>
          <p:cNvSpPr txBox="1"/>
          <p:nvPr/>
        </p:nvSpPr>
        <p:spPr>
          <a:xfrm>
            <a:off x="1135583" y="2593162"/>
            <a:ext cx="99208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원불교학 성과의 회고와 전망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55754FDB-4E22-A64B-5458-E77C10EE6084}"/>
              </a:ext>
            </a:extLst>
          </p:cNvPr>
          <p:cNvGrpSpPr/>
          <p:nvPr/>
        </p:nvGrpSpPr>
        <p:grpSpPr>
          <a:xfrm>
            <a:off x="6096000" y="4569238"/>
            <a:ext cx="5391705" cy="523220"/>
            <a:chOff x="8044353" y="4561671"/>
            <a:chExt cx="5391705" cy="523220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BFECC26-B9EA-8BC2-B554-82C20FC3F5CC}"/>
                </a:ext>
              </a:extLst>
            </p:cNvPr>
            <p:cNvSpPr txBox="1"/>
            <p:nvPr/>
          </p:nvSpPr>
          <p:spPr>
            <a:xfrm>
              <a:off x="9113519" y="4561671"/>
              <a:ext cx="432253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 err="1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권덕규</a:t>
              </a:r>
              <a:r>
                <a:rPr lang="ko-KR" altLang="en-US" sz="2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en-US" altLang="ko-KR" sz="2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 </a:t>
              </a:r>
              <a:r>
                <a:rPr lang="ko-KR" altLang="en-US" sz="2800" dirty="0" err="1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국성천</a:t>
              </a:r>
              <a:r>
                <a:rPr lang="ko-KR" altLang="en-US" sz="2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</a:t>
              </a:r>
              <a:r>
                <a:rPr lang="ko-KR" altLang="en-US" sz="1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교무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4AD1243D-43E8-0E65-E447-08B1D3FE3A32}"/>
                </a:ext>
              </a:extLst>
            </p:cNvPr>
            <p:cNvSpPr txBox="1"/>
            <p:nvPr/>
          </p:nvSpPr>
          <p:spPr>
            <a:xfrm>
              <a:off x="8044353" y="4715857"/>
              <a:ext cx="109728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16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  <a:cs typeface="KoPubWorld돋움체_Pro Medium" panose="00000600000000000000" pitchFamily="50" charset="-127"/>
                </a:rPr>
                <a:t>발표자 </a:t>
              </a:r>
              <a:endParaRPr lang="ko-KR" altLang="en-US" sz="1600" dirty="0">
                <a:solidFill>
                  <a:schemeClr val="accent1">
                    <a:lumMod val="40000"/>
                    <a:lumOff val="60000"/>
                  </a:schemeClr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3A168142-BE9D-4937-64FC-8F6B386602BA}"/>
              </a:ext>
            </a:extLst>
          </p:cNvPr>
          <p:cNvSpPr txBox="1"/>
          <p:nvPr/>
        </p:nvSpPr>
        <p:spPr>
          <a:xfrm>
            <a:off x="2140441" y="2227986"/>
            <a:ext cx="19133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KoPubWorld돋움체_Pro Medium" panose="00000600000000000000" pitchFamily="50" charset="-127"/>
              </a:rPr>
              <a:t>SECTION 3</a:t>
            </a:r>
            <a:endParaRPr lang="ko-KR" altLang="en-US" sz="2000" dirty="0">
              <a:latin typeface="KoPubWorld돋움체_Pro Medium" panose="00000600000000000000" pitchFamily="50" charset="-127"/>
              <a:ea typeface="KoPubWorld돋움체_Pro Medium" panose="00000600000000000000" pitchFamily="50" charset="-127"/>
              <a:cs typeface="KoPubWorld돋움체_Pro Medium" panose="00000600000000000000" pitchFamily="50" charset="-127"/>
            </a:endParaRPr>
          </a:p>
        </p:txBody>
      </p: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2A3EBA49-4214-0028-E358-54696F68B81F}"/>
              </a:ext>
            </a:extLst>
          </p:cNvPr>
          <p:cNvGrpSpPr/>
          <p:nvPr/>
        </p:nvGrpSpPr>
        <p:grpSpPr>
          <a:xfrm>
            <a:off x="6096000" y="5092458"/>
            <a:ext cx="3722703" cy="523220"/>
            <a:chOff x="8044353" y="4561671"/>
            <a:chExt cx="3722703" cy="523220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9DBC832A-908B-E54E-EAAB-23B42CDD1210}"/>
                </a:ext>
              </a:extLst>
            </p:cNvPr>
            <p:cNvSpPr txBox="1"/>
            <p:nvPr/>
          </p:nvSpPr>
          <p:spPr>
            <a:xfrm>
              <a:off x="9113520" y="4561671"/>
              <a:ext cx="26535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 err="1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허석</a:t>
              </a:r>
              <a:r>
                <a:rPr lang="ko-KR" altLang="en-US" sz="2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1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교무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3DFDDFA-64F5-1768-3E42-F545CC93F9E1}"/>
                </a:ext>
              </a:extLst>
            </p:cNvPr>
            <p:cNvSpPr txBox="1"/>
            <p:nvPr/>
          </p:nvSpPr>
          <p:spPr>
            <a:xfrm>
              <a:off x="8044353" y="4715857"/>
              <a:ext cx="109728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16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  <a:cs typeface="KoPubWorld돋움체_Pro Medium" panose="00000600000000000000" pitchFamily="50" charset="-127"/>
                </a:rPr>
                <a:t>토론자 </a:t>
              </a:r>
              <a:endParaRPr lang="ko-KR" altLang="en-US" sz="1600" dirty="0">
                <a:solidFill>
                  <a:schemeClr val="accent1">
                    <a:lumMod val="40000"/>
                    <a:lumOff val="60000"/>
                  </a:schemeClr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1495DC3-5A15-B17E-8156-D67960EDD092}"/>
              </a:ext>
            </a:extLst>
          </p:cNvPr>
          <p:cNvSpPr txBox="1"/>
          <p:nvPr/>
        </p:nvSpPr>
        <p:spPr>
          <a:xfrm>
            <a:off x="3048897" y="3474113"/>
            <a:ext cx="60942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00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- </a:t>
            </a:r>
            <a:r>
              <a:rPr lang="ko-KR" altLang="en-US" sz="200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교단 제 </a:t>
            </a:r>
            <a:r>
              <a:rPr lang="en-US" altLang="ko-KR" sz="200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200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대를 중심으로 </a:t>
            </a:r>
            <a:r>
              <a:rPr lang="en-US" altLang="ko-KR" sz="200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- </a:t>
            </a:r>
            <a:endParaRPr lang="en-US" altLang="ko-KR" sz="2000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519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854BBA6-C556-73F1-6754-4F23A2BF1ED3}"/>
              </a:ext>
            </a:extLst>
          </p:cNvPr>
          <p:cNvSpPr txBox="1"/>
          <p:nvPr/>
        </p:nvSpPr>
        <p:spPr>
          <a:xfrm>
            <a:off x="927176" y="2311659"/>
            <a:ext cx="1429321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4400" dirty="0">
                <a:solidFill>
                  <a:srgbClr val="B4C7E7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목 차</a:t>
            </a:r>
            <a:endParaRPr lang="ko-KR" altLang="en-US" sz="2800" dirty="0">
              <a:solidFill>
                <a:srgbClr val="B4C7E7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7E11F5-91CB-3121-AC2E-40DA957C5DD6}"/>
              </a:ext>
            </a:extLst>
          </p:cNvPr>
          <p:cNvSpPr txBox="1"/>
          <p:nvPr/>
        </p:nvSpPr>
        <p:spPr>
          <a:xfrm>
            <a:off x="4484438" y="837278"/>
            <a:ext cx="1490345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연구배경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7C4FF58-9509-E245-8BBF-BE530161A7E5}"/>
              </a:ext>
            </a:extLst>
          </p:cNvPr>
          <p:cNvSpPr txBox="1"/>
          <p:nvPr/>
        </p:nvSpPr>
        <p:spPr>
          <a:xfrm>
            <a:off x="4484438" y="4217376"/>
            <a:ext cx="1751313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BA2906B-8D91-969A-5AE3-BE378314B789}"/>
              </a:ext>
            </a:extLst>
          </p:cNvPr>
          <p:cNvSpPr txBox="1"/>
          <p:nvPr/>
        </p:nvSpPr>
        <p:spPr>
          <a:xfrm>
            <a:off x="4484438" y="3039380"/>
            <a:ext cx="266820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 분석 방법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C11B06-3355-F1C3-C25A-AAFA8A979288}"/>
              </a:ext>
            </a:extLst>
          </p:cNvPr>
          <p:cNvSpPr txBox="1"/>
          <p:nvPr/>
        </p:nvSpPr>
        <p:spPr>
          <a:xfrm>
            <a:off x="4484438" y="1861385"/>
            <a:ext cx="207090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1E5AB9C-0DD4-1DEA-4155-34F739CD28D1}"/>
              </a:ext>
            </a:extLst>
          </p:cNvPr>
          <p:cNvSpPr txBox="1"/>
          <p:nvPr/>
        </p:nvSpPr>
        <p:spPr>
          <a:xfrm>
            <a:off x="4484438" y="4738433"/>
            <a:ext cx="46188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bg1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시대별</a:t>
            </a:r>
            <a:r>
              <a:rPr lang="en-US" altLang="ko-KR" dirty="0">
                <a:solidFill>
                  <a:schemeClr val="bg1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연구기관별</a:t>
            </a:r>
            <a:r>
              <a:rPr lang="en-US" altLang="ko-KR" dirty="0">
                <a:solidFill>
                  <a:schemeClr val="bg1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dirty="0">
                <a:solidFill>
                  <a:schemeClr val="bg1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연구 주제별 연구성과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0D236382-9F71-CCE4-8F2C-B2D098104025}"/>
              </a:ext>
            </a:extLst>
          </p:cNvPr>
          <p:cNvGrpSpPr/>
          <p:nvPr/>
        </p:nvGrpSpPr>
        <p:grpSpPr>
          <a:xfrm>
            <a:off x="3420467" y="757540"/>
            <a:ext cx="957072" cy="479848"/>
            <a:chOff x="3420467" y="757540"/>
            <a:chExt cx="957072" cy="479848"/>
          </a:xfrm>
        </p:grpSpPr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A3BF68B6-E244-FCAC-4FB3-A7211D8BFB50}"/>
                </a:ext>
              </a:extLst>
            </p:cNvPr>
            <p:cNvSpPr/>
            <p:nvPr/>
          </p:nvSpPr>
          <p:spPr>
            <a:xfrm>
              <a:off x="3897691" y="757540"/>
              <a:ext cx="479848" cy="4798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sz="18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A7CA1AEE-BEFB-E700-3E00-D0CDF84E6071}"/>
                </a:ext>
              </a:extLst>
            </p:cNvPr>
            <p:cNvCxnSpPr>
              <a:cxnSpLocks/>
              <a:endCxn id="31" idx="2"/>
            </p:cNvCxnSpPr>
            <p:nvPr/>
          </p:nvCxnSpPr>
          <p:spPr>
            <a:xfrm>
              <a:off x="3420467" y="997464"/>
              <a:ext cx="47722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E1950154-D259-0CA0-0D9D-871ED59A635F}"/>
              </a:ext>
            </a:extLst>
          </p:cNvPr>
          <p:cNvGrpSpPr/>
          <p:nvPr/>
        </p:nvGrpSpPr>
        <p:grpSpPr>
          <a:xfrm>
            <a:off x="3420467" y="4118293"/>
            <a:ext cx="957072" cy="479848"/>
            <a:chOff x="3018407" y="1127090"/>
            <a:chExt cx="957072" cy="479848"/>
          </a:xfrm>
        </p:grpSpPr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45778906-80E1-275D-2A90-F6C1C776764F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8F59E864-05A7-1C2D-3AFD-142C44FBFF44}"/>
                </a:ext>
              </a:extLst>
            </p:cNvPr>
            <p:cNvCxnSpPr>
              <a:cxnSpLocks/>
              <a:endCxn id="49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A2F8261-FE21-30A0-34E5-915A26EDECC8}"/>
              </a:ext>
            </a:extLst>
          </p:cNvPr>
          <p:cNvGrpSpPr/>
          <p:nvPr/>
        </p:nvGrpSpPr>
        <p:grpSpPr>
          <a:xfrm>
            <a:off x="3420467" y="2998042"/>
            <a:ext cx="957072" cy="479848"/>
            <a:chOff x="3420467" y="3148906"/>
            <a:chExt cx="957072" cy="479848"/>
          </a:xfrm>
        </p:grpSpPr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F64D01F7-87C3-4778-69FF-1C0A69FF4BDD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42FCEFFC-56B6-8761-A6F2-51EE82933D03}"/>
                </a:ext>
              </a:extLst>
            </p:cNvPr>
            <p:cNvCxnSpPr>
              <a:cxnSpLocks/>
              <a:endCxn id="53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A0BAEC7A-F0A3-7D72-5368-0211CEA9819B}"/>
              </a:ext>
            </a:extLst>
          </p:cNvPr>
          <p:cNvCxnSpPr>
            <a:cxnSpLocks/>
          </p:cNvCxnSpPr>
          <p:nvPr/>
        </p:nvCxnSpPr>
        <p:spPr>
          <a:xfrm>
            <a:off x="3420467" y="997464"/>
            <a:ext cx="0" cy="4741062"/>
          </a:xfrm>
          <a:prstGeom prst="line">
            <a:avLst/>
          </a:prstGeom>
          <a:ln w="5715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ABAADE77-A970-4954-FCD6-9BD3A7C8A28F}"/>
              </a:ext>
            </a:extLst>
          </p:cNvPr>
          <p:cNvGrpSpPr/>
          <p:nvPr/>
        </p:nvGrpSpPr>
        <p:grpSpPr>
          <a:xfrm>
            <a:off x="3420467" y="1877791"/>
            <a:ext cx="957072" cy="479848"/>
            <a:chOff x="3420467" y="1942671"/>
            <a:chExt cx="957072" cy="479848"/>
          </a:xfrm>
        </p:grpSpPr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637A5A5B-1ADD-75D2-C48B-54F2954453EC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타원 78">
              <a:extLst>
                <a:ext uri="{FF2B5EF4-FFF2-40B4-BE49-F238E27FC236}">
                  <a16:creationId xmlns:a16="http://schemas.microsoft.com/office/drawing/2014/main" id="{F7400D38-1B54-3F67-E775-B8C5ED964843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FF8904D6-554E-AE40-D806-DB30346851BE}"/>
              </a:ext>
            </a:extLst>
          </p:cNvPr>
          <p:cNvGrpSpPr/>
          <p:nvPr/>
        </p:nvGrpSpPr>
        <p:grpSpPr>
          <a:xfrm>
            <a:off x="3420467" y="5498602"/>
            <a:ext cx="957072" cy="479848"/>
            <a:chOff x="3018407" y="1127090"/>
            <a:chExt cx="957072" cy="479848"/>
          </a:xfrm>
        </p:grpSpPr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71A06F00-9F5D-B287-14D3-44F1B088E922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EA93DF1B-AD2D-2FD3-46BD-9A3B6208E013}"/>
                </a:ext>
              </a:extLst>
            </p:cNvPr>
            <p:cNvCxnSpPr>
              <a:cxnSpLocks/>
              <a:endCxn id="12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FDFA4DFB-BD48-94E8-5372-F8494D80EC8F}"/>
              </a:ext>
            </a:extLst>
          </p:cNvPr>
          <p:cNvSpPr txBox="1"/>
          <p:nvPr/>
        </p:nvSpPr>
        <p:spPr>
          <a:xfrm>
            <a:off x="4484438" y="5438438"/>
            <a:ext cx="19078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</p:spTree>
    <p:extLst>
      <p:ext uri="{BB962C8B-B14F-4D97-AF65-F5344CB8AC3E}">
        <p14:creationId xmlns:p14="http://schemas.microsoft.com/office/powerpoint/2010/main" val="3810464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3B347E33-FCB1-5481-E9DD-25D4C9FA860C}"/>
              </a:ext>
            </a:extLst>
          </p:cNvPr>
          <p:cNvSpPr/>
          <p:nvPr/>
        </p:nvSpPr>
        <p:spPr>
          <a:xfrm>
            <a:off x="1" y="0"/>
            <a:ext cx="297687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id="{6D2C0B25-1A3F-36AA-4B92-43CEB0894570}"/>
              </a:ext>
            </a:extLst>
          </p:cNvPr>
          <p:cNvSpPr/>
          <p:nvPr/>
        </p:nvSpPr>
        <p:spPr>
          <a:xfrm>
            <a:off x="0" y="5645888"/>
            <a:ext cx="1464301" cy="1212112"/>
          </a:xfrm>
          <a:custGeom>
            <a:avLst/>
            <a:gdLst>
              <a:gd name="connsiteX0" fmla="*/ 0 w 2641194"/>
              <a:gd name="connsiteY0" fmla="*/ 0 h 2186315"/>
              <a:gd name="connsiteX1" fmla="*/ 219990 w 2641194"/>
              <a:gd name="connsiteY1" fmla="*/ 56565 h 2186315"/>
              <a:gd name="connsiteX2" fmla="*/ 2550075 w 2641194"/>
              <a:gd name="connsiteY2" fmla="*/ 1995697 h 2186315"/>
              <a:gd name="connsiteX3" fmla="*/ 2641194 w 2641194"/>
              <a:gd name="connsiteY3" fmla="*/ 2186315 h 2186315"/>
              <a:gd name="connsiteX4" fmla="*/ 1561496 w 2641194"/>
              <a:gd name="connsiteY4" fmla="*/ 2186315 h 2186315"/>
              <a:gd name="connsiteX5" fmla="*/ 1542846 w 2641194"/>
              <a:gd name="connsiteY5" fmla="*/ 2156437 h 2186315"/>
              <a:gd name="connsiteX6" fmla="*/ 215340 w 2641194"/>
              <a:gd name="connsiteY6" fmla="*/ 1063267 h 2186315"/>
              <a:gd name="connsiteX7" fmla="*/ 0 w 2641194"/>
              <a:gd name="connsiteY7" fmla="*/ 984451 h 218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1194" h="2186315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184C22-A923-E5BA-26ED-2F0A5BC00F03}"/>
              </a:ext>
            </a:extLst>
          </p:cNvPr>
          <p:cNvSpPr txBox="1"/>
          <p:nvPr/>
        </p:nvSpPr>
        <p:spPr>
          <a:xfrm>
            <a:off x="3421157" y="1260959"/>
            <a:ext cx="5540614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연구배경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6DFFE65C-34EA-C8D0-0FE4-C5C2C516418A}"/>
              </a:ext>
            </a:extLst>
          </p:cNvPr>
          <p:cNvGrpSpPr/>
          <p:nvPr/>
        </p:nvGrpSpPr>
        <p:grpSpPr>
          <a:xfrm>
            <a:off x="3499142" y="761493"/>
            <a:ext cx="278011" cy="118213"/>
            <a:chOff x="600878" y="1900472"/>
            <a:chExt cx="278011" cy="118213"/>
          </a:xfrm>
        </p:grpSpPr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E3177A6B-928C-813B-D649-F86517D420F5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821E6A4C-BFF2-50A0-E514-A84B09209495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14F1FB12-F6BC-CFC2-65D6-E2FE9E3A6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7" y="1971057"/>
            <a:ext cx="8559800" cy="400272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dirty="0"/>
              <a:t>1970</a:t>
            </a:r>
            <a:r>
              <a:rPr lang="ko-KR" altLang="en-US" sz="1800" dirty="0"/>
              <a:t>년대 </a:t>
            </a:r>
            <a:r>
              <a:rPr lang="en-US" altLang="ko-KR" sz="1800" dirty="0"/>
              <a:t>~ 1990</a:t>
            </a:r>
            <a:r>
              <a:rPr lang="ko-KR" altLang="en-US" sz="1800" dirty="0"/>
              <a:t>년대</a:t>
            </a:r>
            <a:r>
              <a:rPr lang="en-US" altLang="ko-KR" sz="1800" dirty="0"/>
              <a:t>:</a:t>
            </a:r>
            <a:r>
              <a:rPr lang="ko-KR" altLang="en-US" sz="1800" dirty="0"/>
              <a:t> </a:t>
            </a:r>
            <a:r>
              <a:rPr lang="ko-KR" altLang="en-US" sz="1800" dirty="0" err="1"/>
              <a:t>사박사</a:t>
            </a:r>
            <a:r>
              <a:rPr lang="ko-KR" altLang="en-US" sz="1800" dirty="0"/>
              <a:t> 시대의 원불교학의 태동과 발전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en-US" altLang="ko-KR" sz="1600" dirty="0"/>
              <a:t>70</a:t>
            </a:r>
            <a:r>
              <a:rPr lang="ko-KR" altLang="en-US" sz="1600" dirty="0"/>
              <a:t>년대 중반</a:t>
            </a:r>
            <a:r>
              <a:rPr lang="en-US" altLang="ko-KR" sz="1600" dirty="0"/>
              <a:t>: </a:t>
            </a:r>
            <a:r>
              <a:rPr lang="ko-KR" altLang="en-US" sz="1600" dirty="0" err="1"/>
              <a:t>사박사</a:t>
            </a:r>
            <a:r>
              <a:rPr lang="ko-KR" altLang="en-US" sz="1600" dirty="0"/>
              <a:t> </a:t>
            </a:r>
            <a:r>
              <a:rPr lang="ko-KR" altLang="en-US" sz="1600" dirty="0" err="1"/>
              <a:t>교무님의</a:t>
            </a:r>
            <a:r>
              <a:rPr lang="ko-KR" altLang="en-US" sz="1600" dirty="0"/>
              <a:t> 박사학위 논문으로 원불교학 연구 시작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ko-KR" altLang="en-US" sz="1800" dirty="0"/>
              <a:t>원불교 </a:t>
            </a:r>
            <a:r>
              <a:rPr lang="en-US" altLang="ko-KR" sz="1800" dirty="0"/>
              <a:t>3</a:t>
            </a:r>
            <a:r>
              <a:rPr lang="ko-KR" altLang="en-US" sz="1800" dirty="0"/>
              <a:t>대의 시작과 더불어 원불교학의 발전기를 맞음</a:t>
            </a:r>
            <a:endParaRPr lang="en-US" altLang="ko-KR" sz="1800" dirty="0"/>
          </a:p>
          <a:p>
            <a:pPr>
              <a:lnSpc>
                <a:spcPct val="150000"/>
              </a:lnSpc>
            </a:pPr>
            <a:r>
              <a:rPr lang="ko-KR" altLang="en-US" sz="1800" dirty="0"/>
              <a:t>교단적으로 </a:t>
            </a:r>
            <a:r>
              <a:rPr lang="en-US" altLang="ko-KR" sz="1800" dirty="0"/>
              <a:t>3</a:t>
            </a:r>
            <a:r>
              <a:rPr lang="ko-KR" altLang="en-US" sz="1800" dirty="0"/>
              <a:t>대 기간의 여러 성과들을 결산하며 </a:t>
            </a:r>
            <a:r>
              <a:rPr lang="en-US" altLang="ko-KR" sz="1800" dirty="0"/>
              <a:t>3</a:t>
            </a:r>
            <a:r>
              <a:rPr lang="ko-KR" altLang="en-US" sz="1800" dirty="0"/>
              <a:t>대 기간 가장 성장한 원불교학의 성과를 분석해야 보아야 할 필요성 제기</a:t>
            </a:r>
            <a:endParaRPr lang="en-US" altLang="ko-KR" sz="1800" dirty="0"/>
          </a:p>
          <a:p>
            <a:pPr>
              <a:lnSpc>
                <a:spcPct val="150000"/>
              </a:lnSpc>
            </a:pPr>
            <a:r>
              <a:rPr lang="ko-KR" altLang="en-US" sz="1800" dirty="0"/>
              <a:t>교단 </a:t>
            </a:r>
            <a:r>
              <a:rPr lang="en-US" altLang="ko-KR" sz="1800" dirty="0"/>
              <a:t>4</a:t>
            </a:r>
            <a:r>
              <a:rPr lang="ko-KR" altLang="en-US" sz="1800" dirty="0"/>
              <a:t>대를 맞이하며 원불교학이 향후 나아갈 방향에 대한 논의의 필요성 제기</a:t>
            </a:r>
            <a:endParaRPr lang="en-US" altLang="ko-KR" sz="1800" dirty="0"/>
          </a:p>
          <a:p>
            <a:pPr>
              <a:lnSpc>
                <a:spcPct val="150000"/>
              </a:lnSpc>
            </a:pPr>
            <a:r>
              <a:rPr lang="ko-KR" altLang="en-US" sz="1800" dirty="0"/>
              <a:t>원불교학 전공자가 아닌 연구자로서 양적성과만을 중심으로 지난 연구논문의 정리 및 양적 분석에 기여하고자 함</a:t>
            </a:r>
            <a:endParaRPr lang="en-US" altLang="ko-KR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9BB27D1-DC1A-9222-B76C-193E706A5D5F}"/>
              </a:ext>
            </a:extLst>
          </p:cNvPr>
          <p:cNvSpPr txBox="1"/>
          <p:nvPr/>
        </p:nvSpPr>
        <p:spPr>
          <a:xfrm>
            <a:off x="891503" y="864181"/>
            <a:ext cx="1584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배경 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DF19A643-91A8-F7E9-7744-319D2C1A9329}"/>
              </a:ext>
            </a:extLst>
          </p:cNvPr>
          <p:cNvGrpSpPr/>
          <p:nvPr/>
        </p:nvGrpSpPr>
        <p:grpSpPr>
          <a:xfrm>
            <a:off x="-107154" y="784443"/>
            <a:ext cx="957072" cy="479848"/>
            <a:chOff x="-32946" y="521569"/>
            <a:chExt cx="957072" cy="479848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FD7A4CFA-AD94-24DF-D5EC-07272B7E22F2}"/>
                </a:ext>
              </a:extLst>
            </p:cNvPr>
            <p:cNvSpPr/>
            <p:nvPr/>
          </p:nvSpPr>
          <p:spPr>
            <a:xfrm>
              <a:off x="444278" y="521569"/>
              <a:ext cx="479848" cy="479848"/>
            </a:xfrm>
            <a:prstGeom prst="ellipse">
              <a:avLst/>
            </a:prstGeom>
            <a:solidFill>
              <a:srgbClr val="1E55A5"/>
            </a:solidFill>
            <a:ln>
              <a:solidFill>
                <a:srgbClr val="1E5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3AF5A17C-8023-95A3-647B-394E2BB85EFD}"/>
                </a:ext>
              </a:extLst>
            </p:cNvPr>
            <p:cNvCxnSpPr>
              <a:cxnSpLocks/>
              <a:endCxn id="10" idx="2"/>
            </p:cNvCxnSpPr>
            <p:nvPr/>
          </p:nvCxnSpPr>
          <p:spPr>
            <a:xfrm>
              <a:off x="-32946" y="761493"/>
              <a:ext cx="477224" cy="0"/>
            </a:xfrm>
            <a:prstGeom prst="line">
              <a:avLst/>
            </a:prstGeom>
            <a:ln w="57150">
              <a:solidFill>
                <a:srgbClr val="1E5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CE6769E-F093-97EC-6B61-A721B37D9D19}"/>
              </a:ext>
            </a:extLst>
          </p:cNvPr>
          <p:cNvSpPr txBox="1"/>
          <p:nvPr/>
        </p:nvSpPr>
        <p:spPr>
          <a:xfrm>
            <a:off x="949153" y="2785160"/>
            <a:ext cx="175131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7851B7-BB33-9CFF-E9C6-C4CB71889D3E}"/>
              </a:ext>
            </a:extLst>
          </p:cNvPr>
          <p:cNvSpPr txBox="1"/>
          <p:nvPr/>
        </p:nvSpPr>
        <p:spPr>
          <a:xfrm>
            <a:off x="949153" y="1973855"/>
            <a:ext cx="266820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분석 방법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4DA30A-5271-11DB-A225-337B1FBC5BB3}"/>
              </a:ext>
            </a:extLst>
          </p:cNvPr>
          <p:cNvSpPr txBox="1"/>
          <p:nvPr/>
        </p:nvSpPr>
        <p:spPr>
          <a:xfrm>
            <a:off x="949153" y="1446100"/>
            <a:ext cx="20709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6642151-D00A-D513-6E9A-2EABBF34DA30}"/>
              </a:ext>
            </a:extLst>
          </p:cNvPr>
          <p:cNvGrpSpPr/>
          <p:nvPr/>
        </p:nvGrpSpPr>
        <p:grpSpPr>
          <a:xfrm>
            <a:off x="-114818" y="2745291"/>
            <a:ext cx="957072" cy="479848"/>
            <a:chOff x="3018407" y="1127090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21" name="타원 20">
              <a:extLst>
                <a:ext uri="{FF2B5EF4-FFF2-40B4-BE49-F238E27FC236}">
                  <a16:creationId xmlns:a16="http://schemas.microsoft.com/office/drawing/2014/main" id="{DEFE8FA2-97EE-665D-4E41-6087931A6FB0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FC32EE05-41CC-13C5-6675-4155CA8A6143}"/>
                </a:ext>
              </a:extLst>
            </p:cNvPr>
            <p:cNvCxnSpPr>
              <a:cxnSpLocks/>
              <a:endCxn id="21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EFBE268-FAAB-FBD8-21D3-6F34FF2F3482}"/>
              </a:ext>
            </a:extLst>
          </p:cNvPr>
          <p:cNvGrpSpPr/>
          <p:nvPr/>
        </p:nvGrpSpPr>
        <p:grpSpPr>
          <a:xfrm>
            <a:off x="-114818" y="2091675"/>
            <a:ext cx="957072" cy="479848"/>
            <a:chOff x="3420467" y="3148906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20D9E902-0BD8-91F1-664C-060B422B45DE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3F08E5CD-9F06-0C70-2B4C-5664CCEE7D8C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6778904-2C40-AA1E-0748-3146231C7E25}"/>
              </a:ext>
            </a:extLst>
          </p:cNvPr>
          <p:cNvGrpSpPr/>
          <p:nvPr/>
        </p:nvGrpSpPr>
        <p:grpSpPr>
          <a:xfrm>
            <a:off x="-114818" y="1438059"/>
            <a:ext cx="957072" cy="479848"/>
            <a:chOff x="3420467" y="1942671"/>
            <a:chExt cx="957072" cy="479848"/>
          </a:xfrm>
          <a:solidFill>
            <a:schemeClr val="bg1">
              <a:lumMod val="75000"/>
            </a:schemeClr>
          </a:solidFill>
        </p:grpSpPr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0C2EA3F1-AA14-FFBE-C74A-925D9941747D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58B2D580-3EA0-1006-E06F-C96D347F5B35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37A8A222-440C-1877-E68C-D5F35B84CC56}"/>
              </a:ext>
            </a:extLst>
          </p:cNvPr>
          <p:cNvGrpSpPr/>
          <p:nvPr/>
        </p:nvGrpSpPr>
        <p:grpSpPr>
          <a:xfrm>
            <a:off x="-114818" y="3398907"/>
            <a:ext cx="957072" cy="479848"/>
            <a:chOff x="3018407" y="1127090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0D3301FC-D1C8-B22F-65BC-718A664BC9F3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1DD47729-75AA-6195-4BD6-130BFBCFE191}"/>
                </a:ext>
              </a:extLst>
            </p:cNvPr>
            <p:cNvCxnSpPr>
              <a:cxnSpLocks/>
              <a:endCxn id="30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7DA5D5C1-1206-A563-DB98-07BA6D3340FE}"/>
              </a:ext>
            </a:extLst>
          </p:cNvPr>
          <p:cNvSpPr txBox="1"/>
          <p:nvPr/>
        </p:nvSpPr>
        <p:spPr>
          <a:xfrm>
            <a:off x="949153" y="3338743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29856B22-D296-484B-850C-E960DE42B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301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3B347E33-FCB1-5481-E9DD-25D4C9FA860C}"/>
              </a:ext>
            </a:extLst>
          </p:cNvPr>
          <p:cNvSpPr/>
          <p:nvPr/>
        </p:nvSpPr>
        <p:spPr>
          <a:xfrm>
            <a:off x="1" y="0"/>
            <a:ext cx="297687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id="{6D2C0B25-1A3F-36AA-4B92-43CEB0894570}"/>
              </a:ext>
            </a:extLst>
          </p:cNvPr>
          <p:cNvSpPr/>
          <p:nvPr/>
        </p:nvSpPr>
        <p:spPr>
          <a:xfrm>
            <a:off x="0" y="5645888"/>
            <a:ext cx="1464301" cy="1212112"/>
          </a:xfrm>
          <a:custGeom>
            <a:avLst/>
            <a:gdLst>
              <a:gd name="connsiteX0" fmla="*/ 0 w 2641194"/>
              <a:gd name="connsiteY0" fmla="*/ 0 h 2186315"/>
              <a:gd name="connsiteX1" fmla="*/ 219990 w 2641194"/>
              <a:gd name="connsiteY1" fmla="*/ 56565 h 2186315"/>
              <a:gd name="connsiteX2" fmla="*/ 2550075 w 2641194"/>
              <a:gd name="connsiteY2" fmla="*/ 1995697 h 2186315"/>
              <a:gd name="connsiteX3" fmla="*/ 2641194 w 2641194"/>
              <a:gd name="connsiteY3" fmla="*/ 2186315 h 2186315"/>
              <a:gd name="connsiteX4" fmla="*/ 1561496 w 2641194"/>
              <a:gd name="connsiteY4" fmla="*/ 2186315 h 2186315"/>
              <a:gd name="connsiteX5" fmla="*/ 1542846 w 2641194"/>
              <a:gd name="connsiteY5" fmla="*/ 2156437 h 2186315"/>
              <a:gd name="connsiteX6" fmla="*/ 215340 w 2641194"/>
              <a:gd name="connsiteY6" fmla="*/ 1063267 h 2186315"/>
              <a:gd name="connsiteX7" fmla="*/ 0 w 2641194"/>
              <a:gd name="connsiteY7" fmla="*/ 984451 h 218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1194" h="2186315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184C22-A923-E5BA-26ED-2F0A5BC00F03}"/>
              </a:ext>
            </a:extLst>
          </p:cNvPr>
          <p:cNvSpPr txBox="1"/>
          <p:nvPr/>
        </p:nvSpPr>
        <p:spPr>
          <a:xfrm>
            <a:off x="3421157" y="1260959"/>
            <a:ext cx="5540614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6DFFE65C-34EA-C8D0-0FE4-C5C2C516418A}"/>
              </a:ext>
            </a:extLst>
          </p:cNvPr>
          <p:cNvGrpSpPr/>
          <p:nvPr/>
        </p:nvGrpSpPr>
        <p:grpSpPr>
          <a:xfrm>
            <a:off x="3499142" y="761493"/>
            <a:ext cx="278011" cy="118213"/>
            <a:chOff x="600878" y="1900472"/>
            <a:chExt cx="278011" cy="118213"/>
          </a:xfrm>
        </p:grpSpPr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E3177A6B-928C-813B-D649-F86517D420F5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821E6A4C-BFF2-50A0-E514-A84B09209495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06C17DB6-E4E5-38EB-8E92-0A3F83803FC4}"/>
              </a:ext>
            </a:extLst>
          </p:cNvPr>
          <p:cNvSpPr txBox="1">
            <a:spLocks/>
          </p:cNvSpPr>
          <p:nvPr/>
        </p:nvSpPr>
        <p:spPr>
          <a:xfrm>
            <a:off x="3421157" y="1917907"/>
            <a:ext cx="8085043" cy="3972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000" dirty="0"/>
              <a:t>첫째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 정의 및 개념과 분류체계는 </a:t>
            </a:r>
            <a:r>
              <a:rPr lang="ko-KR" altLang="en-US" sz="2000" dirty="0" err="1"/>
              <a:t>어떠한가</a:t>
            </a:r>
            <a:r>
              <a:rPr lang="en-US" altLang="ko-KR" sz="2000" dirty="0"/>
              <a:t>? 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둘째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 연구는 양적으로 어떻게 발전해 왔는가</a:t>
            </a:r>
            <a:r>
              <a:rPr lang="en-US" altLang="ko-KR" sz="2000" dirty="0"/>
              <a:t>? 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셋째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 연구 내용은 어떤 경향으로 발전했는가</a:t>
            </a:r>
            <a:r>
              <a:rPr lang="en-US" altLang="ko-KR" sz="2000" dirty="0"/>
              <a:t>? 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넷째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 연구의 특징은 </a:t>
            </a:r>
            <a:r>
              <a:rPr lang="ko-KR" altLang="en-US" sz="2000" dirty="0" err="1"/>
              <a:t>어떠한가</a:t>
            </a:r>
            <a:r>
              <a:rPr lang="en-US" altLang="ko-KR" sz="2000" dirty="0"/>
              <a:t>? 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다섯째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 연구의 지속성은 </a:t>
            </a:r>
            <a:r>
              <a:rPr lang="ko-KR" altLang="en-US" sz="2000" dirty="0" err="1"/>
              <a:t>어떠한가</a:t>
            </a:r>
            <a:r>
              <a:rPr lang="en-US" altLang="ko-KR" sz="2000" dirty="0"/>
              <a:t>?</a:t>
            </a:r>
          </a:p>
          <a:p>
            <a:pPr>
              <a:lnSpc>
                <a:spcPct val="150000"/>
              </a:lnSpc>
            </a:pPr>
            <a:endParaRPr lang="ko-KR" alt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8FA6D7-E869-BB7C-9D7E-4A79BC005889}"/>
              </a:ext>
            </a:extLst>
          </p:cNvPr>
          <p:cNvSpPr txBox="1"/>
          <p:nvPr/>
        </p:nvSpPr>
        <p:spPr>
          <a:xfrm>
            <a:off x="891503" y="864181"/>
            <a:ext cx="1584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배경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97B10CDD-BC86-497A-55BB-4B153A32E061}"/>
              </a:ext>
            </a:extLst>
          </p:cNvPr>
          <p:cNvGrpSpPr/>
          <p:nvPr/>
        </p:nvGrpSpPr>
        <p:grpSpPr>
          <a:xfrm>
            <a:off x="-107154" y="784443"/>
            <a:ext cx="957072" cy="479848"/>
            <a:chOff x="-32946" y="521569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AD9519E-4FE9-BA7E-FF73-55C8C88E1FA3}"/>
                </a:ext>
              </a:extLst>
            </p:cNvPr>
            <p:cNvSpPr/>
            <p:nvPr/>
          </p:nvSpPr>
          <p:spPr>
            <a:xfrm>
              <a:off x="444278" y="521569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229E50F2-7962-1CF6-D84E-A498EA2A6985}"/>
                </a:ext>
              </a:extLst>
            </p:cNvPr>
            <p:cNvCxnSpPr>
              <a:cxnSpLocks/>
              <a:endCxn id="17" idx="2"/>
            </p:cNvCxnSpPr>
            <p:nvPr/>
          </p:nvCxnSpPr>
          <p:spPr>
            <a:xfrm>
              <a:off x="-32946" y="761493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760B564-9DFC-032D-FCFC-1F947A34263A}"/>
              </a:ext>
            </a:extLst>
          </p:cNvPr>
          <p:cNvSpPr txBox="1"/>
          <p:nvPr/>
        </p:nvSpPr>
        <p:spPr>
          <a:xfrm>
            <a:off x="949153" y="2785160"/>
            <a:ext cx="175131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25A3B2-EF81-0744-5ED8-B5FB92BFA3AB}"/>
              </a:ext>
            </a:extLst>
          </p:cNvPr>
          <p:cNvSpPr txBox="1"/>
          <p:nvPr/>
        </p:nvSpPr>
        <p:spPr>
          <a:xfrm>
            <a:off x="949153" y="1973855"/>
            <a:ext cx="266820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분석 방법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335F70-4296-56D3-EA74-BB5C7C0CE903}"/>
              </a:ext>
            </a:extLst>
          </p:cNvPr>
          <p:cNvSpPr txBox="1"/>
          <p:nvPr/>
        </p:nvSpPr>
        <p:spPr>
          <a:xfrm>
            <a:off x="949153" y="1446100"/>
            <a:ext cx="20709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5862F5-90A3-6287-7A5B-88C8BF8E2CB8}"/>
              </a:ext>
            </a:extLst>
          </p:cNvPr>
          <p:cNvGrpSpPr/>
          <p:nvPr/>
        </p:nvGrpSpPr>
        <p:grpSpPr>
          <a:xfrm>
            <a:off x="-114818" y="2745291"/>
            <a:ext cx="957072" cy="479848"/>
            <a:chOff x="3018407" y="1127090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64889891-1B8C-0897-BE01-AC421BB865BD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4FB0BB24-B036-DAB2-6E65-D743B5E4848A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C3BAB3E3-7CCB-CF4A-492F-A3684C63A319}"/>
              </a:ext>
            </a:extLst>
          </p:cNvPr>
          <p:cNvGrpSpPr/>
          <p:nvPr/>
        </p:nvGrpSpPr>
        <p:grpSpPr>
          <a:xfrm>
            <a:off x="-114818" y="2091675"/>
            <a:ext cx="957072" cy="479848"/>
            <a:chOff x="3420467" y="3148906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B64CC9C3-FD4C-BC11-9DBA-D1AA1D82FCBC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69466CC6-358C-9818-557A-BB69853A798C}"/>
                </a:ext>
              </a:extLst>
            </p:cNvPr>
            <p:cNvCxnSpPr>
              <a:cxnSpLocks/>
              <a:endCxn id="27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A767B978-7F4E-EE5D-51FA-45547DA8D9A3}"/>
              </a:ext>
            </a:extLst>
          </p:cNvPr>
          <p:cNvGrpSpPr/>
          <p:nvPr/>
        </p:nvGrpSpPr>
        <p:grpSpPr>
          <a:xfrm>
            <a:off x="-114818" y="1438059"/>
            <a:ext cx="957072" cy="479848"/>
            <a:chOff x="3420467" y="1942671"/>
            <a:chExt cx="957072" cy="479848"/>
          </a:xfrm>
          <a:solidFill>
            <a:srgbClr val="1E55A5"/>
          </a:solidFill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911EC122-E846-64EC-2959-65A032C5D0D9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grpFill/>
            <a:ln w="57150">
              <a:solidFill>
                <a:srgbClr val="1E5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D082AF34-78C8-67DB-32F7-E619EBF346F1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grpFill/>
            <a:ln>
              <a:solidFill>
                <a:srgbClr val="1E5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237C84-B4DC-6D5D-E67F-6FEA3B295627}"/>
              </a:ext>
            </a:extLst>
          </p:cNvPr>
          <p:cNvGrpSpPr/>
          <p:nvPr/>
        </p:nvGrpSpPr>
        <p:grpSpPr>
          <a:xfrm>
            <a:off x="-114818" y="3398907"/>
            <a:ext cx="957072" cy="479848"/>
            <a:chOff x="3018407" y="1127090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3EFA026-54D7-AFB8-4245-2404291BE01E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BBB6AB5A-FBCC-5E16-2CD3-191A55FD9212}"/>
                </a:ext>
              </a:extLst>
            </p:cNvPr>
            <p:cNvCxnSpPr>
              <a:cxnSpLocks/>
              <a:endCxn id="33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A673CCF-791A-C7E6-895F-4895EE8C9AEF}"/>
              </a:ext>
            </a:extLst>
          </p:cNvPr>
          <p:cNvSpPr txBox="1"/>
          <p:nvPr/>
        </p:nvSpPr>
        <p:spPr>
          <a:xfrm>
            <a:off x="949153" y="3338743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930B598-BA11-42F7-A176-064821426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2129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3B347E33-FCB1-5481-E9DD-25D4C9FA860C}"/>
              </a:ext>
            </a:extLst>
          </p:cNvPr>
          <p:cNvSpPr/>
          <p:nvPr/>
        </p:nvSpPr>
        <p:spPr>
          <a:xfrm>
            <a:off x="1" y="0"/>
            <a:ext cx="297687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id="{6D2C0B25-1A3F-36AA-4B92-43CEB0894570}"/>
              </a:ext>
            </a:extLst>
          </p:cNvPr>
          <p:cNvSpPr/>
          <p:nvPr/>
        </p:nvSpPr>
        <p:spPr>
          <a:xfrm>
            <a:off x="0" y="5645888"/>
            <a:ext cx="1464301" cy="1212112"/>
          </a:xfrm>
          <a:custGeom>
            <a:avLst/>
            <a:gdLst>
              <a:gd name="connsiteX0" fmla="*/ 0 w 2641194"/>
              <a:gd name="connsiteY0" fmla="*/ 0 h 2186315"/>
              <a:gd name="connsiteX1" fmla="*/ 219990 w 2641194"/>
              <a:gd name="connsiteY1" fmla="*/ 56565 h 2186315"/>
              <a:gd name="connsiteX2" fmla="*/ 2550075 w 2641194"/>
              <a:gd name="connsiteY2" fmla="*/ 1995697 h 2186315"/>
              <a:gd name="connsiteX3" fmla="*/ 2641194 w 2641194"/>
              <a:gd name="connsiteY3" fmla="*/ 2186315 h 2186315"/>
              <a:gd name="connsiteX4" fmla="*/ 1561496 w 2641194"/>
              <a:gd name="connsiteY4" fmla="*/ 2186315 h 2186315"/>
              <a:gd name="connsiteX5" fmla="*/ 1542846 w 2641194"/>
              <a:gd name="connsiteY5" fmla="*/ 2156437 h 2186315"/>
              <a:gd name="connsiteX6" fmla="*/ 215340 w 2641194"/>
              <a:gd name="connsiteY6" fmla="*/ 1063267 h 2186315"/>
              <a:gd name="connsiteX7" fmla="*/ 0 w 2641194"/>
              <a:gd name="connsiteY7" fmla="*/ 984451 h 218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1194" h="2186315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184C22-A923-E5BA-26ED-2F0A5BC00F03}"/>
              </a:ext>
            </a:extLst>
          </p:cNvPr>
          <p:cNvSpPr txBox="1"/>
          <p:nvPr/>
        </p:nvSpPr>
        <p:spPr>
          <a:xfrm>
            <a:off x="3421157" y="1260959"/>
            <a:ext cx="5540614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연구목적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6DFFE65C-34EA-C8D0-0FE4-C5C2C516418A}"/>
              </a:ext>
            </a:extLst>
          </p:cNvPr>
          <p:cNvGrpSpPr/>
          <p:nvPr/>
        </p:nvGrpSpPr>
        <p:grpSpPr>
          <a:xfrm>
            <a:off x="3499142" y="761493"/>
            <a:ext cx="278011" cy="118213"/>
            <a:chOff x="600878" y="1900472"/>
            <a:chExt cx="278011" cy="118213"/>
          </a:xfrm>
        </p:grpSpPr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E3177A6B-928C-813B-D649-F86517D420F5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821E6A4C-BFF2-50A0-E514-A84B09209495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A98FA6D7-E869-BB7C-9D7E-4A79BC005889}"/>
              </a:ext>
            </a:extLst>
          </p:cNvPr>
          <p:cNvSpPr txBox="1"/>
          <p:nvPr/>
        </p:nvSpPr>
        <p:spPr>
          <a:xfrm>
            <a:off x="891503" y="864181"/>
            <a:ext cx="1584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배경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97B10CDD-BC86-497A-55BB-4B153A32E061}"/>
              </a:ext>
            </a:extLst>
          </p:cNvPr>
          <p:cNvGrpSpPr/>
          <p:nvPr/>
        </p:nvGrpSpPr>
        <p:grpSpPr>
          <a:xfrm>
            <a:off x="-107154" y="784443"/>
            <a:ext cx="957072" cy="479848"/>
            <a:chOff x="-32946" y="521569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AD9519E-4FE9-BA7E-FF73-55C8C88E1FA3}"/>
                </a:ext>
              </a:extLst>
            </p:cNvPr>
            <p:cNvSpPr/>
            <p:nvPr/>
          </p:nvSpPr>
          <p:spPr>
            <a:xfrm>
              <a:off x="444278" y="521569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229E50F2-7962-1CF6-D84E-A498EA2A6985}"/>
                </a:ext>
              </a:extLst>
            </p:cNvPr>
            <p:cNvCxnSpPr>
              <a:cxnSpLocks/>
              <a:endCxn id="17" idx="2"/>
            </p:cNvCxnSpPr>
            <p:nvPr/>
          </p:nvCxnSpPr>
          <p:spPr>
            <a:xfrm>
              <a:off x="-32946" y="761493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760B564-9DFC-032D-FCFC-1F947A34263A}"/>
              </a:ext>
            </a:extLst>
          </p:cNvPr>
          <p:cNvSpPr txBox="1"/>
          <p:nvPr/>
        </p:nvSpPr>
        <p:spPr>
          <a:xfrm>
            <a:off x="949153" y="2785160"/>
            <a:ext cx="175131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25A3B2-EF81-0744-5ED8-B5FB92BFA3AB}"/>
              </a:ext>
            </a:extLst>
          </p:cNvPr>
          <p:cNvSpPr txBox="1"/>
          <p:nvPr/>
        </p:nvSpPr>
        <p:spPr>
          <a:xfrm>
            <a:off x="949153" y="1973855"/>
            <a:ext cx="266820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분석 방법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335F70-4296-56D3-EA74-BB5C7C0CE903}"/>
              </a:ext>
            </a:extLst>
          </p:cNvPr>
          <p:cNvSpPr txBox="1"/>
          <p:nvPr/>
        </p:nvSpPr>
        <p:spPr>
          <a:xfrm>
            <a:off x="949153" y="1446100"/>
            <a:ext cx="20709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5862F5-90A3-6287-7A5B-88C8BF8E2CB8}"/>
              </a:ext>
            </a:extLst>
          </p:cNvPr>
          <p:cNvGrpSpPr/>
          <p:nvPr/>
        </p:nvGrpSpPr>
        <p:grpSpPr>
          <a:xfrm>
            <a:off x="-114818" y="2745291"/>
            <a:ext cx="957072" cy="479848"/>
            <a:chOff x="3018407" y="1127090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64889891-1B8C-0897-BE01-AC421BB865BD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4FB0BB24-B036-DAB2-6E65-D743B5E4848A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C3BAB3E3-7CCB-CF4A-492F-A3684C63A319}"/>
              </a:ext>
            </a:extLst>
          </p:cNvPr>
          <p:cNvGrpSpPr/>
          <p:nvPr/>
        </p:nvGrpSpPr>
        <p:grpSpPr>
          <a:xfrm>
            <a:off x="-114818" y="2091675"/>
            <a:ext cx="957072" cy="479848"/>
            <a:chOff x="3420467" y="3148906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B64CC9C3-FD4C-BC11-9DBA-D1AA1D82FCBC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69466CC6-358C-9818-557A-BB69853A798C}"/>
                </a:ext>
              </a:extLst>
            </p:cNvPr>
            <p:cNvCxnSpPr>
              <a:cxnSpLocks/>
              <a:endCxn id="27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A767B978-7F4E-EE5D-51FA-45547DA8D9A3}"/>
              </a:ext>
            </a:extLst>
          </p:cNvPr>
          <p:cNvGrpSpPr/>
          <p:nvPr/>
        </p:nvGrpSpPr>
        <p:grpSpPr>
          <a:xfrm>
            <a:off x="-114818" y="1438059"/>
            <a:ext cx="957072" cy="479848"/>
            <a:chOff x="3420467" y="1942671"/>
            <a:chExt cx="957072" cy="479848"/>
          </a:xfrm>
          <a:solidFill>
            <a:srgbClr val="1E55A5"/>
          </a:solidFill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911EC122-E846-64EC-2959-65A032C5D0D9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grpFill/>
            <a:ln w="57150">
              <a:solidFill>
                <a:srgbClr val="1E5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D082AF34-78C8-67DB-32F7-E619EBF346F1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grpFill/>
            <a:ln>
              <a:solidFill>
                <a:srgbClr val="1E5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237C84-B4DC-6D5D-E67F-6FEA3B295627}"/>
              </a:ext>
            </a:extLst>
          </p:cNvPr>
          <p:cNvGrpSpPr/>
          <p:nvPr/>
        </p:nvGrpSpPr>
        <p:grpSpPr>
          <a:xfrm>
            <a:off x="-114818" y="3398907"/>
            <a:ext cx="957072" cy="479848"/>
            <a:chOff x="3018407" y="1127090"/>
            <a:chExt cx="957072" cy="479848"/>
          </a:xfrm>
          <a:solidFill>
            <a:schemeClr val="bg1">
              <a:lumMod val="75000"/>
            </a:schemeClr>
          </a:solidFill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3EFA026-54D7-AFB8-4245-2404291BE01E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BBB6AB5A-FBCC-5E16-2CD3-191A55FD9212}"/>
                </a:ext>
              </a:extLst>
            </p:cNvPr>
            <p:cNvCxnSpPr>
              <a:cxnSpLocks/>
              <a:endCxn id="33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A673CCF-791A-C7E6-895F-4895EE8C9AEF}"/>
              </a:ext>
            </a:extLst>
          </p:cNvPr>
          <p:cNvSpPr txBox="1"/>
          <p:nvPr/>
        </p:nvSpPr>
        <p:spPr>
          <a:xfrm>
            <a:off x="949153" y="3338743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  <p:sp>
        <p:nvSpPr>
          <p:cNvPr id="2" name="내용 개체 틀 2">
            <a:extLst>
              <a:ext uri="{FF2B5EF4-FFF2-40B4-BE49-F238E27FC236}">
                <a16:creationId xmlns:a16="http://schemas.microsoft.com/office/drawing/2014/main" id="{F5849A7A-641B-5FC6-63BD-B727E8B06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2678" y="1952773"/>
            <a:ext cx="8263186" cy="323789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첫째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 정의 및 개념과 분류체계를 모색해 보고자 한다</a:t>
            </a:r>
            <a:r>
              <a:rPr lang="en-US" altLang="ko-KR" sz="20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둘째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 연구성과를 시대적</a:t>
            </a:r>
            <a:r>
              <a:rPr lang="en-US" altLang="ko-KR" sz="2000" dirty="0"/>
              <a:t>, </a:t>
            </a:r>
            <a:r>
              <a:rPr lang="ko-KR" altLang="en-US" sz="2000" dirty="0"/>
              <a:t>기관별</a:t>
            </a:r>
            <a:r>
              <a:rPr lang="en-US" altLang="ko-KR" sz="2000" dirty="0"/>
              <a:t>, </a:t>
            </a:r>
            <a:r>
              <a:rPr lang="ko-KR" altLang="en-US" sz="2000" dirty="0"/>
              <a:t>연구 주제별로 분석해 보고자 한다</a:t>
            </a:r>
            <a:r>
              <a:rPr lang="en-US" altLang="ko-KR" sz="20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셋째</a:t>
            </a:r>
            <a:r>
              <a:rPr lang="en-US" altLang="ko-KR" sz="2000" dirty="0"/>
              <a:t>, </a:t>
            </a:r>
            <a:r>
              <a:rPr lang="ko-KR" altLang="en-US" sz="2000" dirty="0"/>
              <a:t>원불교학의 연구 경향과 그 특징에 대해 살펴보고자 한다</a:t>
            </a:r>
            <a:r>
              <a:rPr lang="en-US" altLang="ko-KR" sz="20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넷째</a:t>
            </a:r>
            <a:r>
              <a:rPr lang="en-US" altLang="ko-KR" sz="2000" dirty="0"/>
              <a:t>, </a:t>
            </a:r>
            <a:r>
              <a:rPr lang="ko-KR" altLang="en-US" sz="2000" dirty="0"/>
              <a:t>향후 원불교학 연구의 지속성가능성을 살피고</a:t>
            </a:r>
            <a:r>
              <a:rPr lang="en-US" altLang="ko-KR" sz="2000" dirty="0"/>
              <a:t>, </a:t>
            </a:r>
            <a:r>
              <a:rPr lang="ko-KR" altLang="en-US" sz="2000" dirty="0"/>
              <a:t>향후 원불교학이 나아가야 할 방향성을 제시하고자 한다</a:t>
            </a:r>
            <a:r>
              <a:rPr lang="en-US" altLang="ko-KR" sz="2000" dirty="0"/>
              <a:t>.</a:t>
            </a:r>
          </a:p>
          <a:p>
            <a:pPr>
              <a:lnSpc>
                <a:spcPct val="150000"/>
              </a:lnSpc>
            </a:pPr>
            <a:endParaRPr lang="ko-KR" altLang="en-US" sz="2000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AB7C2DF-DB61-4FBB-B9EC-64EDE62B9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782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>
            <a:extLst>
              <a:ext uri="{FF2B5EF4-FFF2-40B4-BE49-F238E27FC236}">
                <a16:creationId xmlns:a16="http://schemas.microsoft.com/office/drawing/2014/main" id="{F7D21D39-ED9D-7E8E-11F4-30FE6A347EC3}"/>
              </a:ext>
            </a:extLst>
          </p:cNvPr>
          <p:cNvGrpSpPr/>
          <p:nvPr/>
        </p:nvGrpSpPr>
        <p:grpSpPr>
          <a:xfrm>
            <a:off x="3777153" y="4909908"/>
            <a:ext cx="7865208" cy="1471959"/>
            <a:chOff x="1891359" y="4914934"/>
            <a:chExt cx="8239125" cy="1300210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99BF7298-706B-1CCB-852A-C0AC2160DD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91359" y="4914934"/>
              <a:ext cx="8239125" cy="124777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3DA05D2-3409-0691-7740-CE9B5D17FDF0}"/>
                </a:ext>
              </a:extLst>
            </p:cNvPr>
            <p:cNvSpPr txBox="1"/>
            <p:nvPr/>
          </p:nvSpPr>
          <p:spPr>
            <a:xfrm>
              <a:off x="7073693" y="5990855"/>
              <a:ext cx="3056791" cy="22428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x-none" altLang="en-US" sz="1050" dirty="0">
                  <a:latin typeface="KoPubWorld돋움체_Pro Medium" panose="00000600000000000000" pitchFamily="50" charset="-127"/>
                </a:rPr>
                <a:t>https://elibrary.wku.ac.kr/lib/SlimaPlus.csp</a:t>
              </a:r>
            </a:p>
          </p:txBody>
        </p:sp>
      </p:grpSp>
      <p:sp>
        <p:nvSpPr>
          <p:cNvPr id="4" name="Rectangle 4">
            <a:extLst>
              <a:ext uri="{FF2B5EF4-FFF2-40B4-BE49-F238E27FC236}">
                <a16:creationId xmlns:a16="http://schemas.microsoft.com/office/drawing/2014/main" id="{3B347E33-FCB1-5481-E9DD-25D4C9FA860C}"/>
              </a:ext>
            </a:extLst>
          </p:cNvPr>
          <p:cNvSpPr/>
          <p:nvPr/>
        </p:nvSpPr>
        <p:spPr>
          <a:xfrm>
            <a:off x="1" y="0"/>
            <a:ext cx="297687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id="{6D2C0B25-1A3F-36AA-4B92-43CEB0894570}"/>
              </a:ext>
            </a:extLst>
          </p:cNvPr>
          <p:cNvSpPr/>
          <p:nvPr/>
        </p:nvSpPr>
        <p:spPr>
          <a:xfrm>
            <a:off x="0" y="5645888"/>
            <a:ext cx="1464301" cy="1212112"/>
          </a:xfrm>
          <a:custGeom>
            <a:avLst/>
            <a:gdLst>
              <a:gd name="connsiteX0" fmla="*/ 0 w 2641194"/>
              <a:gd name="connsiteY0" fmla="*/ 0 h 2186315"/>
              <a:gd name="connsiteX1" fmla="*/ 219990 w 2641194"/>
              <a:gd name="connsiteY1" fmla="*/ 56565 h 2186315"/>
              <a:gd name="connsiteX2" fmla="*/ 2550075 w 2641194"/>
              <a:gd name="connsiteY2" fmla="*/ 1995697 h 2186315"/>
              <a:gd name="connsiteX3" fmla="*/ 2641194 w 2641194"/>
              <a:gd name="connsiteY3" fmla="*/ 2186315 h 2186315"/>
              <a:gd name="connsiteX4" fmla="*/ 1561496 w 2641194"/>
              <a:gd name="connsiteY4" fmla="*/ 2186315 h 2186315"/>
              <a:gd name="connsiteX5" fmla="*/ 1542846 w 2641194"/>
              <a:gd name="connsiteY5" fmla="*/ 2156437 h 2186315"/>
              <a:gd name="connsiteX6" fmla="*/ 215340 w 2641194"/>
              <a:gd name="connsiteY6" fmla="*/ 1063267 h 2186315"/>
              <a:gd name="connsiteX7" fmla="*/ 0 w 2641194"/>
              <a:gd name="connsiteY7" fmla="*/ 984451 h 218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1194" h="2186315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8FA6D7-E869-BB7C-9D7E-4A79BC005889}"/>
              </a:ext>
            </a:extLst>
          </p:cNvPr>
          <p:cNvSpPr txBox="1"/>
          <p:nvPr/>
        </p:nvSpPr>
        <p:spPr>
          <a:xfrm>
            <a:off x="891503" y="864181"/>
            <a:ext cx="1584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배경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97B10CDD-BC86-497A-55BB-4B153A32E061}"/>
              </a:ext>
            </a:extLst>
          </p:cNvPr>
          <p:cNvGrpSpPr/>
          <p:nvPr/>
        </p:nvGrpSpPr>
        <p:grpSpPr>
          <a:xfrm>
            <a:off x="-107154" y="784443"/>
            <a:ext cx="957072" cy="479848"/>
            <a:chOff x="-32946" y="521569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AD9519E-4FE9-BA7E-FF73-55C8C88E1FA3}"/>
                </a:ext>
              </a:extLst>
            </p:cNvPr>
            <p:cNvSpPr/>
            <p:nvPr/>
          </p:nvSpPr>
          <p:spPr>
            <a:xfrm>
              <a:off x="444278" y="521569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229E50F2-7962-1CF6-D84E-A498EA2A6985}"/>
                </a:ext>
              </a:extLst>
            </p:cNvPr>
            <p:cNvCxnSpPr>
              <a:cxnSpLocks/>
              <a:endCxn id="17" idx="2"/>
            </p:cNvCxnSpPr>
            <p:nvPr/>
          </p:nvCxnSpPr>
          <p:spPr>
            <a:xfrm>
              <a:off x="-32946" y="761493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760B564-9DFC-032D-FCFC-1F947A34263A}"/>
              </a:ext>
            </a:extLst>
          </p:cNvPr>
          <p:cNvSpPr txBox="1"/>
          <p:nvPr/>
        </p:nvSpPr>
        <p:spPr>
          <a:xfrm>
            <a:off x="949153" y="2785160"/>
            <a:ext cx="175131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25A3B2-EF81-0744-5ED8-B5FB92BFA3AB}"/>
              </a:ext>
            </a:extLst>
          </p:cNvPr>
          <p:cNvSpPr txBox="1"/>
          <p:nvPr/>
        </p:nvSpPr>
        <p:spPr>
          <a:xfrm>
            <a:off x="949153" y="1973855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</a:t>
            </a:r>
            <a:endParaRPr lang="en-US" altLang="ko-KR" sz="2000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분석 방법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335F70-4296-56D3-EA74-BB5C7C0CE903}"/>
              </a:ext>
            </a:extLst>
          </p:cNvPr>
          <p:cNvSpPr txBox="1"/>
          <p:nvPr/>
        </p:nvSpPr>
        <p:spPr>
          <a:xfrm>
            <a:off x="949153" y="1446100"/>
            <a:ext cx="20709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5862F5-90A3-6287-7A5B-88C8BF8E2CB8}"/>
              </a:ext>
            </a:extLst>
          </p:cNvPr>
          <p:cNvGrpSpPr/>
          <p:nvPr/>
        </p:nvGrpSpPr>
        <p:grpSpPr>
          <a:xfrm>
            <a:off x="-114818" y="2745291"/>
            <a:ext cx="957072" cy="479848"/>
            <a:chOff x="3018407" y="1127090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64889891-1B8C-0897-BE01-AC421BB865BD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4FB0BB24-B036-DAB2-6E65-D743B5E4848A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C3BAB3E3-7CCB-CF4A-492F-A3684C63A319}"/>
              </a:ext>
            </a:extLst>
          </p:cNvPr>
          <p:cNvGrpSpPr/>
          <p:nvPr/>
        </p:nvGrpSpPr>
        <p:grpSpPr>
          <a:xfrm>
            <a:off x="-114818" y="2091675"/>
            <a:ext cx="957072" cy="479848"/>
            <a:chOff x="3420467" y="3148906"/>
            <a:chExt cx="957072" cy="479848"/>
          </a:xfrm>
          <a:solidFill>
            <a:srgbClr val="1E55A5"/>
          </a:solidFill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B64CC9C3-FD4C-BC11-9DBA-D1AA1D82FCBC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grpFill/>
            <a:ln>
              <a:solidFill>
                <a:srgbClr val="1E5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69466CC6-358C-9818-557A-BB69853A798C}"/>
                </a:ext>
              </a:extLst>
            </p:cNvPr>
            <p:cNvCxnSpPr>
              <a:cxnSpLocks/>
              <a:endCxn id="27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grpFill/>
            <a:ln w="57150">
              <a:solidFill>
                <a:srgbClr val="1E5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A767B978-7F4E-EE5D-51FA-45547DA8D9A3}"/>
              </a:ext>
            </a:extLst>
          </p:cNvPr>
          <p:cNvGrpSpPr/>
          <p:nvPr/>
        </p:nvGrpSpPr>
        <p:grpSpPr>
          <a:xfrm>
            <a:off x="-114818" y="1438059"/>
            <a:ext cx="957072" cy="479848"/>
            <a:chOff x="3420467" y="1942671"/>
            <a:chExt cx="957072" cy="479848"/>
          </a:xfrm>
          <a:solidFill>
            <a:schemeClr val="bg1">
              <a:lumMod val="85000"/>
            </a:schemeClr>
          </a:solidFill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911EC122-E846-64EC-2959-65A032C5D0D9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D082AF34-78C8-67DB-32F7-E619EBF346F1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237C84-B4DC-6D5D-E67F-6FEA3B295627}"/>
              </a:ext>
            </a:extLst>
          </p:cNvPr>
          <p:cNvGrpSpPr/>
          <p:nvPr/>
        </p:nvGrpSpPr>
        <p:grpSpPr>
          <a:xfrm>
            <a:off x="-114818" y="3398907"/>
            <a:ext cx="957072" cy="479848"/>
            <a:chOff x="3018407" y="1127090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3EFA026-54D7-AFB8-4245-2404291BE01E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BBB6AB5A-FBCC-5E16-2CD3-191A55FD9212}"/>
                </a:ext>
              </a:extLst>
            </p:cNvPr>
            <p:cNvCxnSpPr>
              <a:cxnSpLocks/>
              <a:endCxn id="33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A673CCF-791A-C7E6-895F-4895EE8C9AEF}"/>
              </a:ext>
            </a:extLst>
          </p:cNvPr>
          <p:cNvSpPr txBox="1"/>
          <p:nvPr/>
        </p:nvSpPr>
        <p:spPr>
          <a:xfrm>
            <a:off x="949153" y="3338743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CF424ADF-A8F4-263D-0B02-CDDE6D17A8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546" y="1646155"/>
            <a:ext cx="8014515" cy="384536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연구범위</a:t>
            </a:r>
            <a:endParaRPr lang="en-US" altLang="ko-KR" sz="20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시기별</a:t>
            </a:r>
            <a:r>
              <a:rPr lang="en-US" altLang="ko-KR" sz="1800" dirty="0"/>
              <a:t>:</a:t>
            </a:r>
            <a:r>
              <a:rPr lang="ko-KR" altLang="en-US" sz="1800" dirty="0"/>
              <a:t> </a:t>
            </a:r>
            <a:r>
              <a:rPr lang="en-US" altLang="ko-KR" sz="1800" dirty="0"/>
              <a:t>1971~2023</a:t>
            </a:r>
            <a:r>
              <a:rPr lang="ko-KR" altLang="en-US" sz="1800" dirty="0"/>
              <a:t>년</a:t>
            </a:r>
            <a:r>
              <a:rPr lang="en-US" altLang="ko-KR" sz="1800" dirty="0"/>
              <a:t>(10</a:t>
            </a:r>
            <a:r>
              <a:rPr lang="ko-KR" altLang="en-US" sz="1800" dirty="0"/>
              <a:t>년 단위</a:t>
            </a:r>
            <a:r>
              <a:rPr lang="en-US" altLang="ko-KR" sz="1800" dirty="0"/>
              <a:t>), 3</a:t>
            </a:r>
            <a:r>
              <a:rPr lang="ko-KR" altLang="en-US" sz="1800" dirty="0"/>
              <a:t>대</a:t>
            </a:r>
            <a:r>
              <a:rPr lang="en-US" altLang="ko-KR" sz="1800" dirty="0"/>
              <a:t>(1988</a:t>
            </a:r>
            <a:r>
              <a:rPr lang="ko-KR" altLang="en-US" sz="1800" dirty="0"/>
              <a:t>년</a:t>
            </a:r>
            <a:r>
              <a:rPr lang="en-US" altLang="ko-KR" sz="1800" dirty="0"/>
              <a:t>~2023</a:t>
            </a:r>
            <a:r>
              <a:rPr lang="ko-KR" altLang="en-US" sz="1800" dirty="0"/>
              <a:t>년</a:t>
            </a:r>
            <a:r>
              <a:rPr lang="en-US" altLang="ko-KR" sz="1800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dirty="0"/>
              <a:t>분석대상</a:t>
            </a:r>
            <a:endParaRPr lang="en-US" altLang="ko-KR" sz="20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원불교 중앙도서관 전자자료에서</a:t>
            </a:r>
            <a:r>
              <a:rPr lang="en-US" altLang="ko-KR" sz="1800" dirty="0"/>
              <a:t> ‘</a:t>
            </a:r>
            <a:r>
              <a:rPr lang="ko-KR" altLang="en-US" sz="1800" dirty="0"/>
              <a:t>원불교</a:t>
            </a:r>
            <a:r>
              <a:rPr lang="en-US" altLang="ko-KR" sz="1800" dirty="0"/>
              <a:t>’</a:t>
            </a:r>
            <a:r>
              <a:rPr lang="ko-KR" altLang="en-US" sz="1800" dirty="0" err="1"/>
              <a:t>를</a:t>
            </a:r>
            <a:r>
              <a:rPr lang="ko-KR" altLang="en-US" sz="1800" dirty="0"/>
              <a:t> 키워드로 검색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 err="1"/>
              <a:t>학회지</a:t>
            </a:r>
            <a:r>
              <a:rPr lang="en-US" altLang="ko-KR" sz="1800" dirty="0"/>
              <a:t>, </a:t>
            </a:r>
            <a:r>
              <a:rPr lang="ko-KR" altLang="en-US" sz="1800" dirty="0"/>
              <a:t>제목</a:t>
            </a:r>
            <a:r>
              <a:rPr lang="en-US" altLang="ko-KR" sz="1800" dirty="0"/>
              <a:t>, </a:t>
            </a:r>
            <a:r>
              <a:rPr lang="ko-KR" altLang="en-US" sz="1800" dirty="0"/>
              <a:t>주제어</a:t>
            </a:r>
            <a:r>
              <a:rPr lang="en-US" altLang="ko-KR" sz="1800" dirty="0"/>
              <a:t>, </a:t>
            </a:r>
            <a:r>
              <a:rPr lang="ko-KR" altLang="en-US" sz="1800" dirty="0"/>
              <a:t>초록에 원불교가 들어 있는 모든 학술지를 검색함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총 </a:t>
            </a:r>
            <a:r>
              <a:rPr lang="en-US" altLang="ko-KR" sz="1800" dirty="0"/>
              <a:t>3,400</a:t>
            </a:r>
            <a:r>
              <a:rPr lang="ko-KR" altLang="en-US" sz="1800" dirty="0"/>
              <a:t>여 논문이 검색됨</a:t>
            </a:r>
            <a:endParaRPr lang="en-US" altLang="ko-KR" sz="1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7DE0D7A-E730-48A5-B544-DB64ED498808}"/>
              </a:ext>
            </a:extLst>
          </p:cNvPr>
          <p:cNvSpPr txBox="1"/>
          <p:nvPr/>
        </p:nvSpPr>
        <p:spPr>
          <a:xfrm>
            <a:off x="3429546" y="889957"/>
            <a:ext cx="5540614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연구대상 및 분석방법</a:t>
            </a: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32EEBCF1-A2A0-45D0-B186-DACAE6A97CD5}"/>
              </a:ext>
            </a:extLst>
          </p:cNvPr>
          <p:cNvGrpSpPr/>
          <p:nvPr/>
        </p:nvGrpSpPr>
        <p:grpSpPr>
          <a:xfrm>
            <a:off x="3499142" y="415658"/>
            <a:ext cx="278011" cy="118213"/>
            <a:chOff x="600878" y="1900472"/>
            <a:chExt cx="278011" cy="118213"/>
          </a:xfrm>
        </p:grpSpPr>
        <p:sp>
          <p:nvSpPr>
            <p:cNvPr id="38" name="Oval 11">
              <a:extLst>
                <a:ext uri="{FF2B5EF4-FFF2-40B4-BE49-F238E27FC236}">
                  <a16:creationId xmlns:a16="http://schemas.microsoft.com/office/drawing/2014/main" id="{DC7EA99E-CB3A-46C3-8BC0-9F83A46311DF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9" name="Oval 12">
              <a:extLst>
                <a:ext uri="{FF2B5EF4-FFF2-40B4-BE49-F238E27FC236}">
                  <a16:creationId xmlns:a16="http://schemas.microsoft.com/office/drawing/2014/main" id="{61627C6B-A603-41EA-83A8-7343A1B0AE93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2FDBDD8-268A-40B4-A06B-B212BB3C3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013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3B347E33-FCB1-5481-E9DD-25D4C9FA860C}"/>
              </a:ext>
            </a:extLst>
          </p:cNvPr>
          <p:cNvSpPr/>
          <p:nvPr/>
        </p:nvSpPr>
        <p:spPr>
          <a:xfrm>
            <a:off x="1" y="0"/>
            <a:ext cx="297687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id="{6D2C0B25-1A3F-36AA-4B92-43CEB0894570}"/>
              </a:ext>
            </a:extLst>
          </p:cNvPr>
          <p:cNvSpPr/>
          <p:nvPr/>
        </p:nvSpPr>
        <p:spPr>
          <a:xfrm>
            <a:off x="0" y="5645888"/>
            <a:ext cx="1464301" cy="1212112"/>
          </a:xfrm>
          <a:custGeom>
            <a:avLst/>
            <a:gdLst>
              <a:gd name="connsiteX0" fmla="*/ 0 w 2641194"/>
              <a:gd name="connsiteY0" fmla="*/ 0 h 2186315"/>
              <a:gd name="connsiteX1" fmla="*/ 219990 w 2641194"/>
              <a:gd name="connsiteY1" fmla="*/ 56565 h 2186315"/>
              <a:gd name="connsiteX2" fmla="*/ 2550075 w 2641194"/>
              <a:gd name="connsiteY2" fmla="*/ 1995697 h 2186315"/>
              <a:gd name="connsiteX3" fmla="*/ 2641194 w 2641194"/>
              <a:gd name="connsiteY3" fmla="*/ 2186315 h 2186315"/>
              <a:gd name="connsiteX4" fmla="*/ 1561496 w 2641194"/>
              <a:gd name="connsiteY4" fmla="*/ 2186315 h 2186315"/>
              <a:gd name="connsiteX5" fmla="*/ 1542846 w 2641194"/>
              <a:gd name="connsiteY5" fmla="*/ 2156437 h 2186315"/>
              <a:gd name="connsiteX6" fmla="*/ 215340 w 2641194"/>
              <a:gd name="connsiteY6" fmla="*/ 1063267 h 2186315"/>
              <a:gd name="connsiteX7" fmla="*/ 0 w 2641194"/>
              <a:gd name="connsiteY7" fmla="*/ 984451 h 218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1194" h="2186315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8FA6D7-E869-BB7C-9D7E-4A79BC005889}"/>
              </a:ext>
            </a:extLst>
          </p:cNvPr>
          <p:cNvSpPr txBox="1"/>
          <p:nvPr/>
        </p:nvSpPr>
        <p:spPr>
          <a:xfrm>
            <a:off x="891503" y="864181"/>
            <a:ext cx="1584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배경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97B10CDD-BC86-497A-55BB-4B153A32E061}"/>
              </a:ext>
            </a:extLst>
          </p:cNvPr>
          <p:cNvGrpSpPr/>
          <p:nvPr/>
        </p:nvGrpSpPr>
        <p:grpSpPr>
          <a:xfrm>
            <a:off x="-107154" y="784443"/>
            <a:ext cx="957072" cy="479848"/>
            <a:chOff x="-32946" y="521569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AD9519E-4FE9-BA7E-FF73-55C8C88E1FA3}"/>
                </a:ext>
              </a:extLst>
            </p:cNvPr>
            <p:cNvSpPr/>
            <p:nvPr/>
          </p:nvSpPr>
          <p:spPr>
            <a:xfrm>
              <a:off x="444278" y="521569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229E50F2-7962-1CF6-D84E-A498EA2A6985}"/>
                </a:ext>
              </a:extLst>
            </p:cNvPr>
            <p:cNvCxnSpPr>
              <a:cxnSpLocks/>
              <a:endCxn id="17" idx="2"/>
            </p:cNvCxnSpPr>
            <p:nvPr/>
          </p:nvCxnSpPr>
          <p:spPr>
            <a:xfrm>
              <a:off x="-32946" y="761493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760B564-9DFC-032D-FCFC-1F947A34263A}"/>
              </a:ext>
            </a:extLst>
          </p:cNvPr>
          <p:cNvSpPr txBox="1"/>
          <p:nvPr/>
        </p:nvSpPr>
        <p:spPr>
          <a:xfrm>
            <a:off x="949153" y="2785160"/>
            <a:ext cx="175131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25A3B2-EF81-0744-5ED8-B5FB92BFA3AB}"/>
              </a:ext>
            </a:extLst>
          </p:cNvPr>
          <p:cNvSpPr txBox="1"/>
          <p:nvPr/>
        </p:nvSpPr>
        <p:spPr>
          <a:xfrm>
            <a:off x="949153" y="1973855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</a:t>
            </a:r>
            <a:endParaRPr lang="en-US" altLang="ko-KR" sz="2000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분석 방법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335F70-4296-56D3-EA74-BB5C7C0CE903}"/>
              </a:ext>
            </a:extLst>
          </p:cNvPr>
          <p:cNvSpPr txBox="1"/>
          <p:nvPr/>
        </p:nvSpPr>
        <p:spPr>
          <a:xfrm>
            <a:off x="949153" y="1446100"/>
            <a:ext cx="20709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5862F5-90A3-6287-7A5B-88C8BF8E2CB8}"/>
              </a:ext>
            </a:extLst>
          </p:cNvPr>
          <p:cNvGrpSpPr/>
          <p:nvPr/>
        </p:nvGrpSpPr>
        <p:grpSpPr>
          <a:xfrm>
            <a:off x="-114818" y="2745291"/>
            <a:ext cx="957072" cy="479848"/>
            <a:chOff x="3018407" y="1127090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64889891-1B8C-0897-BE01-AC421BB865BD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4FB0BB24-B036-DAB2-6E65-D743B5E4848A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C3BAB3E3-7CCB-CF4A-492F-A3684C63A319}"/>
              </a:ext>
            </a:extLst>
          </p:cNvPr>
          <p:cNvGrpSpPr/>
          <p:nvPr/>
        </p:nvGrpSpPr>
        <p:grpSpPr>
          <a:xfrm>
            <a:off x="-114818" y="2091675"/>
            <a:ext cx="957072" cy="479848"/>
            <a:chOff x="3420467" y="3148906"/>
            <a:chExt cx="957072" cy="479848"/>
          </a:xfrm>
          <a:solidFill>
            <a:srgbClr val="1E55A5"/>
          </a:solidFill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B64CC9C3-FD4C-BC11-9DBA-D1AA1D82FCBC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grpFill/>
            <a:ln>
              <a:solidFill>
                <a:srgbClr val="1E5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69466CC6-358C-9818-557A-BB69853A798C}"/>
                </a:ext>
              </a:extLst>
            </p:cNvPr>
            <p:cNvCxnSpPr>
              <a:cxnSpLocks/>
              <a:endCxn id="27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grpFill/>
            <a:ln w="57150">
              <a:solidFill>
                <a:srgbClr val="1E5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A767B978-7F4E-EE5D-51FA-45547DA8D9A3}"/>
              </a:ext>
            </a:extLst>
          </p:cNvPr>
          <p:cNvGrpSpPr/>
          <p:nvPr/>
        </p:nvGrpSpPr>
        <p:grpSpPr>
          <a:xfrm>
            <a:off x="-114818" y="1438059"/>
            <a:ext cx="957072" cy="479848"/>
            <a:chOff x="3420467" y="1942671"/>
            <a:chExt cx="957072" cy="479848"/>
          </a:xfrm>
          <a:solidFill>
            <a:schemeClr val="bg1">
              <a:lumMod val="85000"/>
            </a:schemeClr>
          </a:solidFill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911EC122-E846-64EC-2959-65A032C5D0D9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D082AF34-78C8-67DB-32F7-E619EBF346F1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237C84-B4DC-6D5D-E67F-6FEA3B295627}"/>
              </a:ext>
            </a:extLst>
          </p:cNvPr>
          <p:cNvGrpSpPr/>
          <p:nvPr/>
        </p:nvGrpSpPr>
        <p:grpSpPr>
          <a:xfrm>
            <a:off x="-114818" y="3398907"/>
            <a:ext cx="957072" cy="479848"/>
            <a:chOff x="3018407" y="1127090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3EFA026-54D7-AFB8-4245-2404291BE01E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BBB6AB5A-FBCC-5E16-2CD3-191A55FD9212}"/>
                </a:ext>
              </a:extLst>
            </p:cNvPr>
            <p:cNvCxnSpPr>
              <a:cxnSpLocks/>
              <a:endCxn id="33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A673CCF-791A-C7E6-895F-4895EE8C9AEF}"/>
              </a:ext>
            </a:extLst>
          </p:cNvPr>
          <p:cNvSpPr txBox="1"/>
          <p:nvPr/>
        </p:nvSpPr>
        <p:spPr>
          <a:xfrm>
            <a:off x="949153" y="3338743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BC445D6F-1359-6F3B-CD2F-61B42374B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0783" y="1572376"/>
            <a:ext cx="8761216" cy="461275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분석대상</a:t>
            </a:r>
            <a:endParaRPr lang="en-US" altLang="ko-KR" sz="20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중복된 논문</a:t>
            </a:r>
            <a:r>
              <a:rPr lang="en-US" altLang="ko-KR" sz="1800" dirty="0"/>
              <a:t>, </a:t>
            </a:r>
            <a:r>
              <a:rPr lang="ko-KR" altLang="en-US" sz="1800" dirty="0"/>
              <a:t>서평</a:t>
            </a:r>
            <a:r>
              <a:rPr lang="en-US" altLang="ko-KR" sz="1800" dirty="0"/>
              <a:t>, </a:t>
            </a:r>
            <a:r>
              <a:rPr lang="ko-KR" altLang="en-US" sz="1800" dirty="0"/>
              <a:t>원보</a:t>
            </a:r>
            <a:r>
              <a:rPr lang="en-US" altLang="ko-KR" sz="1800" dirty="0"/>
              <a:t>, </a:t>
            </a:r>
            <a:r>
              <a:rPr lang="ko-KR" altLang="en-US" sz="1800" dirty="0"/>
              <a:t>학술대회발표문 등 제외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원불교 관련 연구가 아닌 논문 제외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en-US" altLang="ko-KR" sz="1800" dirty="0"/>
              <a:t>1971</a:t>
            </a:r>
            <a:r>
              <a:rPr lang="ko-KR" altLang="en-US" sz="1800" dirty="0"/>
              <a:t>년부터 </a:t>
            </a:r>
            <a:r>
              <a:rPr lang="en-US" altLang="ko-KR" sz="1800" dirty="0"/>
              <a:t>2023</a:t>
            </a:r>
            <a:r>
              <a:rPr lang="ko-KR" altLang="en-US" sz="1800" dirty="0"/>
              <a:t>년까지 최종 </a:t>
            </a:r>
            <a:r>
              <a:rPr lang="en-US" altLang="ko-KR" sz="1800" dirty="0"/>
              <a:t>1,445</a:t>
            </a:r>
            <a:r>
              <a:rPr lang="ko-KR" altLang="en-US" sz="1800" dirty="0"/>
              <a:t>편의 논문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en-US" altLang="ko-KR" sz="1800" dirty="0"/>
              <a:t>3</a:t>
            </a:r>
            <a:r>
              <a:rPr lang="ko-KR" altLang="en-US" sz="1800" dirty="0"/>
              <a:t>대 기간 최종 </a:t>
            </a:r>
            <a:r>
              <a:rPr lang="en-US" altLang="ko-KR" sz="1800" dirty="0"/>
              <a:t>1,280</a:t>
            </a:r>
            <a:r>
              <a:rPr lang="ko-KR" altLang="en-US" sz="1800" dirty="0"/>
              <a:t>편의 논문이 분석 대상이 됨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논문 검색의 한계점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디지털화된 연구논문</a:t>
            </a:r>
            <a:r>
              <a:rPr lang="en-US" altLang="ko-KR" sz="1600" dirty="0"/>
              <a:t>(</a:t>
            </a:r>
            <a:r>
              <a:rPr lang="ko-KR" altLang="en-US" sz="1600" dirty="0" err="1"/>
              <a:t>등재지</a:t>
            </a:r>
            <a:r>
              <a:rPr lang="en-US" altLang="ko-KR" sz="1600" dirty="0"/>
              <a:t>, </a:t>
            </a:r>
            <a:r>
              <a:rPr lang="ko-KR" altLang="en-US" sz="1600" dirty="0"/>
              <a:t>등재후보지</a:t>
            </a:r>
            <a:r>
              <a:rPr lang="en-US" altLang="ko-KR" sz="1600" dirty="0"/>
              <a:t>)</a:t>
            </a:r>
            <a:r>
              <a:rPr lang="ko-KR" altLang="en-US" sz="1600" dirty="0"/>
              <a:t>의 경우는 모두 게재논문에 포함되었을 것으로 보임</a:t>
            </a:r>
            <a:endParaRPr lang="en-US" altLang="ko-KR" sz="1600" dirty="0"/>
          </a:p>
          <a:p>
            <a:pPr lvl="3">
              <a:lnSpc>
                <a:spcPct val="150000"/>
              </a:lnSpc>
            </a:pPr>
            <a:r>
              <a:rPr lang="en-US" altLang="ko-KR" sz="1400" dirty="0"/>
              <a:t>KISS, </a:t>
            </a:r>
            <a:r>
              <a:rPr lang="en-US" altLang="ko-KR" sz="1400" dirty="0" err="1"/>
              <a:t>DBpia</a:t>
            </a:r>
            <a:r>
              <a:rPr lang="en-US" altLang="ko-KR" sz="1400" dirty="0"/>
              <a:t>, KCI, </a:t>
            </a:r>
            <a:r>
              <a:rPr lang="ko-KR" altLang="en-US" sz="1400" dirty="0" err="1"/>
              <a:t>교보문고스콜라</a:t>
            </a:r>
            <a:r>
              <a:rPr lang="en-US" altLang="ko-KR" sz="1400" dirty="0"/>
              <a:t>, </a:t>
            </a:r>
            <a:r>
              <a:rPr lang="ko-KR" altLang="en-US" sz="1400" dirty="0"/>
              <a:t>학술교육원 등</a:t>
            </a:r>
            <a:r>
              <a:rPr lang="en-US" altLang="ko-KR" sz="1400" dirty="0"/>
              <a:t> </a:t>
            </a:r>
            <a:r>
              <a:rPr lang="ko-KR" altLang="en-US" sz="1400" dirty="0"/>
              <a:t>게재 논문은 전자자료에서 모두 검색됨</a:t>
            </a:r>
            <a:endParaRPr lang="en-US" altLang="ko-KR" sz="14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제목</a:t>
            </a:r>
            <a:r>
              <a:rPr lang="en-US" altLang="ko-KR" sz="1600" dirty="0"/>
              <a:t>,</a:t>
            </a:r>
            <a:r>
              <a:rPr lang="ko-KR" altLang="en-US" sz="1600" dirty="0"/>
              <a:t> 학술지</a:t>
            </a:r>
            <a:r>
              <a:rPr lang="en-US" altLang="ko-KR" sz="1600" dirty="0"/>
              <a:t>,</a:t>
            </a:r>
            <a:r>
              <a:rPr lang="ko-KR" altLang="en-US" sz="1600" dirty="0"/>
              <a:t> 초록 등에 원불교 키워드가 사용되지 않았을 경우 누락 가능성이 있음</a:t>
            </a:r>
            <a:endParaRPr lang="en-US" altLang="ko-KR" sz="1600" dirty="0"/>
          </a:p>
          <a:p>
            <a:pPr lvl="1">
              <a:lnSpc>
                <a:spcPct val="150000"/>
              </a:lnSpc>
            </a:pPr>
            <a:endParaRPr lang="en-US" altLang="ko-KR" sz="1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B6E3E8A-224B-4376-8349-86111B59B02C}"/>
              </a:ext>
            </a:extLst>
          </p:cNvPr>
          <p:cNvSpPr txBox="1"/>
          <p:nvPr/>
        </p:nvSpPr>
        <p:spPr>
          <a:xfrm>
            <a:off x="3430783" y="873294"/>
            <a:ext cx="5540614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연구대상 및 분석방법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D2E64007-3710-4547-964A-C2340FBC8A92}"/>
              </a:ext>
            </a:extLst>
          </p:cNvPr>
          <p:cNvGrpSpPr/>
          <p:nvPr/>
        </p:nvGrpSpPr>
        <p:grpSpPr>
          <a:xfrm>
            <a:off x="3499142" y="415658"/>
            <a:ext cx="278011" cy="118213"/>
            <a:chOff x="600878" y="1900472"/>
            <a:chExt cx="278011" cy="118213"/>
          </a:xfrm>
        </p:grpSpPr>
        <p:sp>
          <p:nvSpPr>
            <p:cNvPr id="38" name="Oval 11">
              <a:extLst>
                <a:ext uri="{FF2B5EF4-FFF2-40B4-BE49-F238E27FC236}">
                  <a16:creationId xmlns:a16="http://schemas.microsoft.com/office/drawing/2014/main" id="{F16C62F4-743A-4157-886E-F23CF3BC6A75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9" name="Oval 12">
              <a:extLst>
                <a:ext uri="{FF2B5EF4-FFF2-40B4-BE49-F238E27FC236}">
                  <a16:creationId xmlns:a16="http://schemas.microsoft.com/office/drawing/2014/main" id="{DE57D8B6-7A57-4D93-BD29-673E35933D4D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F9D5675-221B-4ADB-BE51-2DA64F832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2147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3B347E33-FCB1-5481-E9DD-25D4C9FA860C}"/>
              </a:ext>
            </a:extLst>
          </p:cNvPr>
          <p:cNvSpPr/>
          <p:nvPr/>
        </p:nvSpPr>
        <p:spPr>
          <a:xfrm>
            <a:off x="1" y="0"/>
            <a:ext cx="297687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id="{6D2C0B25-1A3F-36AA-4B92-43CEB0894570}"/>
              </a:ext>
            </a:extLst>
          </p:cNvPr>
          <p:cNvSpPr/>
          <p:nvPr/>
        </p:nvSpPr>
        <p:spPr>
          <a:xfrm>
            <a:off x="0" y="5645888"/>
            <a:ext cx="1464301" cy="1212112"/>
          </a:xfrm>
          <a:custGeom>
            <a:avLst/>
            <a:gdLst>
              <a:gd name="connsiteX0" fmla="*/ 0 w 2641194"/>
              <a:gd name="connsiteY0" fmla="*/ 0 h 2186315"/>
              <a:gd name="connsiteX1" fmla="*/ 219990 w 2641194"/>
              <a:gd name="connsiteY1" fmla="*/ 56565 h 2186315"/>
              <a:gd name="connsiteX2" fmla="*/ 2550075 w 2641194"/>
              <a:gd name="connsiteY2" fmla="*/ 1995697 h 2186315"/>
              <a:gd name="connsiteX3" fmla="*/ 2641194 w 2641194"/>
              <a:gd name="connsiteY3" fmla="*/ 2186315 h 2186315"/>
              <a:gd name="connsiteX4" fmla="*/ 1561496 w 2641194"/>
              <a:gd name="connsiteY4" fmla="*/ 2186315 h 2186315"/>
              <a:gd name="connsiteX5" fmla="*/ 1542846 w 2641194"/>
              <a:gd name="connsiteY5" fmla="*/ 2156437 h 2186315"/>
              <a:gd name="connsiteX6" fmla="*/ 215340 w 2641194"/>
              <a:gd name="connsiteY6" fmla="*/ 1063267 h 2186315"/>
              <a:gd name="connsiteX7" fmla="*/ 0 w 2641194"/>
              <a:gd name="connsiteY7" fmla="*/ 984451 h 218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1194" h="2186315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8FA6D7-E869-BB7C-9D7E-4A79BC005889}"/>
              </a:ext>
            </a:extLst>
          </p:cNvPr>
          <p:cNvSpPr txBox="1"/>
          <p:nvPr/>
        </p:nvSpPr>
        <p:spPr>
          <a:xfrm>
            <a:off x="891503" y="864181"/>
            <a:ext cx="1584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배경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97B10CDD-BC86-497A-55BB-4B153A32E061}"/>
              </a:ext>
            </a:extLst>
          </p:cNvPr>
          <p:cNvGrpSpPr/>
          <p:nvPr/>
        </p:nvGrpSpPr>
        <p:grpSpPr>
          <a:xfrm>
            <a:off x="-107154" y="784443"/>
            <a:ext cx="957072" cy="479848"/>
            <a:chOff x="-32946" y="521569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AD9519E-4FE9-BA7E-FF73-55C8C88E1FA3}"/>
                </a:ext>
              </a:extLst>
            </p:cNvPr>
            <p:cNvSpPr/>
            <p:nvPr/>
          </p:nvSpPr>
          <p:spPr>
            <a:xfrm>
              <a:off x="444278" y="521569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229E50F2-7962-1CF6-D84E-A498EA2A6985}"/>
                </a:ext>
              </a:extLst>
            </p:cNvPr>
            <p:cNvCxnSpPr>
              <a:cxnSpLocks/>
              <a:endCxn id="17" idx="2"/>
            </p:cNvCxnSpPr>
            <p:nvPr/>
          </p:nvCxnSpPr>
          <p:spPr>
            <a:xfrm>
              <a:off x="-32946" y="761493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760B564-9DFC-032D-FCFC-1F947A34263A}"/>
              </a:ext>
            </a:extLst>
          </p:cNvPr>
          <p:cNvSpPr txBox="1"/>
          <p:nvPr/>
        </p:nvSpPr>
        <p:spPr>
          <a:xfrm>
            <a:off x="949153" y="2785160"/>
            <a:ext cx="175131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25A3B2-EF81-0744-5ED8-B5FB92BFA3AB}"/>
              </a:ext>
            </a:extLst>
          </p:cNvPr>
          <p:cNvSpPr txBox="1"/>
          <p:nvPr/>
        </p:nvSpPr>
        <p:spPr>
          <a:xfrm>
            <a:off x="949153" y="1973855"/>
            <a:ext cx="266820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분석 방법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335F70-4296-56D3-EA74-BB5C7C0CE903}"/>
              </a:ext>
            </a:extLst>
          </p:cNvPr>
          <p:cNvSpPr txBox="1"/>
          <p:nvPr/>
        </p:nvSpPr>
        <p:spPr>
          <a:xfrm>
            <a:off x="949153" y="1446100"/>
            <a:ext cx="20709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5862F5-90A3-6287-7A5B-88C8BF8E2CB8}"/>
              </a:ext>
            </a:extLst>
          </p:cNvPr>
          <p:cNvGrpSpPr/>
          <p:nvPr/>
        </p:nvGrpSpPr>
        <p:grpSpPr>
          <a:xfrm>
            <a:off x="-114818" y="2745291"/>
            <a:ext cx="957072" cy="479848"/>
            <a:chOff x="3018407" y="1127090"/>
            <a:chExt cx="957072" cy="479848"/>
          </a:xfrm>
          <a:solidFill>
            <a:srgbClr val="1E55A5"/>
          </a:solidFill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64889891-1B8C-0897-BE01-AC421BB865BD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rgbClr val="1E5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4FB0BB24-B036-DAB2-6E65-D743B5E4848A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rgbClr val="1E5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C3BAB3E3-7CCB-CF4A-492F-A3684C63A319}"/>
              </a:ext>
            </a:extLst>
          </p:cNvPr>
          <p:cNvGrpSpPr/>
          <p:nvPr/>
        </p:nvGrpSpPr>
        <p:grpSpPr>
          <a:xfrm>
            <a:off x="-114818" y="2091675"/>
            <a:ext cx="957072" cy="479848"/>
            <a:chOff x="3420467" y="3148906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B64CC9C3-FD4C-BC11-9DBA-D1AA1D82FCBC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69466CC6-358C-9818-557A-BB69853A798C}"/>
                </a:ext>
              </a:extLst>
            </p:cNvPr>
            <p:cNvCxnSpPr>
              <a:cxnSpLocks/>
              <a:endCxn id="27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A767B978-7F4E-EE5D-51FA-45547DA8D9A3}"/>
              </a:ext>
            </a:extLst>
          </p:cNvPr>
          <p:cNvGrpSpPr/>
          <p:nvPr/>
        </p:nvGrpSpPr>
        <p:grpSpPr>
          <a:xfrm>
            <a:off x="-114818" y="1438059"/>
            <a:ext cx="957072" cy="479848"/>
            <a:chOff x="3420467" y="1942671"/>
            <a:chExt cx="957072" cy="479848"/>
          </a:xfrm>
          <a:solidFill>
            <a:schemeClr val="bg1">
              <a:lumMod val="85000"/>
            </a:schemeClr>
          </a:solidFill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911EC122-E846-64EC-2959-65A032C5D0D9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D082AF34-78C8-67DB-32F7-E619EBF346F1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237C84-B4DC-6D5D-E67F-6FEA3B295627}"/>
              </a:ext>
            </a:extLst>
          </p:cNvPr>
          <p:cNvGrpSpPr/>
          <p:nvPr/>
        </p:nvGrpSpPr>
        <p:grpSpPr>
          <a:xfrm>
            <a:off x="-114818" y="3398907"/>
            <a:ext cx="957072" cy="479848"/>
            <a:chOff x="3018407" y="1127090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3EFA026-54D7-AFB8-4245-2404291BE01E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BBB6AB5A-FBCC-5E16-2CD3-191A55FD9212}"/>
                </a:ext>
              </a:extLst>
            </p:cNvPr>
            <p:cNvCxnSpPr>
              <a:cxnSpLocks/>
              <a:endCxn id="33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A673CCF-791A-C7E6-895F-4895EE8C9AEF}"/>
              </a:ext>
            </a:extLst>
          </p:cNvPr>
          <p:cNvSpPr txBox="1"/>
          <p:nvPr/>
        </p:nvSpPr>
        <p:spPr>
          <a:xfrm>
            <a:off x="949153" y="3338743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F1B16FDD-C119-2EE9-FC14-34A1C6E25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949" y="1348180"/>
            <a:ext cx="8698387" cy="500228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/>
              <a:t>불교학</a:t>
            </a:r>
            <a:r>
              <a:rPr lang="ko-KR" altLang="en-US" sz="2000" dirty="0"/>
              <a:t> 또는 신학의 개념</a:t>
            </a:r>
            <a:r>
              <a:rPr lang="en-US" altLang="ko-KR" sz="2000" dirty="0"/>
              <a:t>: </a:t>
            </a:r>
            <a:r>
              <a:rPr lang="ko-KR" altLang="en-US" sz="2000" dirty="0"/>
              <a:t>종교학으로서 기원</a:t>
            </a:r>
            <a:r>
              <a:rPr lang="en-US" altLang="ko-KR" sz="2000" dirty="0"/>
              <a:t>, </a:t>
            </a:r>
            <a:r>
              <a:rPr lang="ko-KR" altLang="en-US" sz="2000" dirty="0"/>
              <a:t>역사</a:t>
            </a:r>
            <a:r>
              <a:rPr lang="en-US" altLang="ko-KR" sz="2000" dirty="0"/>
              <a:t>, </a:t>
            </a:r>
            <a:r>
              <a:rPr lang="ko-KR" altLang="en-US" sz="2000" dirty="0"/>
              <a:t>신앙</a:t>
            </a:r>
            <a:r>
              <a:rPr lang="en-US" altLang="ko-KR" sz="2000" dirty="0"/>
              <a:t>, </a:t>
            </a:r>
            <a:r>
              <a:rPr lang="ko-KR" altLang="en-US" sz="2000" dirty="0"/>
              <a:t>의식</a:t>
            </a:r>
            <a:r>
              <a:rPr lang="en-US" altLang="ko-KR" sz="2000" dirty="0"/>
              <a:t>, </a:t>
            </a:r>
            <a:r>
              <a:rPr lang="ko-KR" altLang="en-US" sz="2000" dirty="0"/>
              <a:t>윤리</a:t>
            </a:r>
            <a:r>
              <a:rPr lang="en-US" altLang="ko-KR" sz="2000" dirty="0"/>
              <a:t>, </a:t>
            </a:r>
            <a:r>
              <a:rPr lang="ko-KR" altLang="en-US" sz="2000" dirty="0"/>
              <a:t>실천</a:t>
            </a:r>
            <a:r>
              <a:rPr lang="en-US" altLang="ko-KR" sz="2000" dirty="0"/>
              <a:t>, </a:t>
            </a:r>
            <a:r>
              <a:rPr lang="ko-KR" altLang="en-US" sz="2000" dirty="0"/>
              <a:t>종교간 관계 및 비교</a:t>
            </a:r>
            <a:r>
              <a:rPr lang="en-US" altLang="ko-KR" sz="2000" dirty="0"/>
              <a:t>, </a:t>
            </a:r>
            <a:r>
              <a:rPr lang="ko-KR" altLang="en-US" sz="2000" dirty="0"/>
              <a:t>사회적 영향 등의 종합적 연구로 주로 교리와 방법에 관련된 연구를 의미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ko-KR" altLang="en-US" sz="2000" dirty="0"/>
              <a:t>원불교학</a:t>
            </a:r>
            <a:r>
              <a:rPr lang="en-US" altLang="ko-KR" sz="2000" dirty="0"/>
              <a:t>:</a:t>
            </a:r>
            <a:r>
              <a:rPr lang="ko-KR" altLang="en-US" sz="2000" dirty="0"/>
              <a:t> </a:t>
            </a:r>
            <a:r>
              <a:rPr lang="en-US" altLang="ko-KR" sz="2000" dirty="0"/>
              <a:t>‘</a:t>
            </a:r>
            <a:r>
              <a:rPr lang="ko-KR" altLang="en-US" sz="2000" dirty="0"/>
              <a:t>원불교의 교리와 사상 문화를 연구하는 학문</a:t>
            </a:r>
            <a:r>
              <a:rPr lang="en-US" altLang="ko-KR" sz="2000" dirty="0"/>
              <a:t>’</a:t>
            </a:r>
            <a:r>
              <a:rPr lang="ko-KR" altLang="en-US" sz="2000" dirty="0"/>
              <a:t>이라고 정의</a:t>
            </a:r>
            <a:endParaRPr lang="en-US" altLang="ko-KR" sz="2000" dirty="0"/>
          </a:p>
          <a:p>
            <a:pPr lvl="1">
              <a:lnSpc>
                <a:spcPct val="150000"/>
              </a:lnSpc>
            </a:pPr>
            <a:r>
              <a:rPr lang="ko-KR" altLang="en-US" sz="1800" dirty="0" err="1"/>
              <a:t>류병덕</a:t>
            </a:r>
            <a:r>
              <a:rPr lang="en-US" altLang="ko-KR" sz="1800" dirty="0"/>
              <a:t>(1974): </a:t>
            </a:r>
            <a:r>
              <a:rPr lang="ko-KR" altLang="en-US" sz="1800" dirty="0"/>
              <a:t>원불교를 대상으로 하고 분류와 방법을 선행시켰을 때 이루어지는 학문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 err="1"/>
              <a:t>김성장</a:t>
            </a:r>
            <a:r>
              <a:rPr lang="en-US" altLang="ko-KR" sz="1800" dirty="0"/>
              <a:t>(2003; 2010): </a:t>
            </a:r>
            <a:r>
              <a:rPr lang="ko-KR" altLang="en-US" sz="1800" dirty="0" err="1"/>
              <a:t>원불교적인</a:t>
            </a:r>
            <a:r>
              <a:rPr lang="ko-KR" altLang="en-US" sz="1800" dirty="0"/>
              <a:t> 주제나 원불교자료로 분류할 수 있는 모든 범주의 학문을 대상으로 전문적이고 학술적이며 수행 실천적으로 연구하는 학문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양은용</a:t>
            </a:r>
            <a:r>
              <a:rPr lang="en-US" altLang="ko-KR" sz="1800" dirty="0"/>
              <a:t>(2016): </a:t>
            </a:r>
            <a:r>
              <a:rPr lang="ko-KR" altLang="en-US" sz="1800" dirty="0"/>
              <a:t>원불교학은 원불교의 교의 사상과 문화 일반을 대상으로 연구하는 학문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원불교학의 정의에 대한 내용은 추가 연구가 필요할 것으로 보임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>
                <a:solidFill>
                  <a:schemeClr val="accent1"/>
                </a:solidFill>
              </a:rPr>
              <a:t>교단내부적 정의 부재</a:t>
            </a:r>
          </a:p>
          <a:p>
            <a:pPr lvl="1">
              <a:lnSpc>
                <a:spcPct val="150000"/>
              </a:lnSpc>
            </a:pPr>
            <a:endParaRPr lang="ko-KR" altLang="en-US" sz="1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C650284-1106-4556-81B3-9D268C52EDFA}"/>
              </a:ext>
            </a:extLst>
          </p:cNvPr>
          <p:cNvSpPr txBox="1"/>
          <p:nvPr/>
        </p:nvSpPr>
        <p:spPr>
          <a:xfrm>
            <a:off x="3421156" y="623122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 – 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원불교학 개념과 범주 제시</a:t>
            </a: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41A713AD-9ECD-4063-8A25-6493DB05E8B5}"/>
              </a:ext>
            </a:extLst>
          </p:cNvPr>
          <p:cNvGrpSpPr/>
          <p:nvPr/>
        </p:nvGrpSpPr>
        <p:grpSpPr>
          <a:xfrm>
            <a:off x="3499142" y="343961"/>
            <a:ext cx="278011" cy="118213"/>
            <a:chOff x="600878" y="1900472"/>
            <a:chExt cx="278011" cy="118213"/>
          </a:xfrm>
        </p:grpSpPr>
        <p:sp>
          <p:nvSpPr>
            <p:cNvPr id="38" name="Oval 11">
              <a:extLst>
                <a:ext uri="{FF2B5EF4-FFF2-40B4-BE49-F238E27FC236}">
                  <a16:creationId xmlns:a16="http://schemas.microsoft.com/office/drawing/2014/main" id="{43F8B4DC-2AF4-4552-862D-5E0C54985CB8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9" name="Oval 12">
              <a:extLst>
                <a:ext uri="{FF2B5EF4-FFF2-40B4-BE49-F238E27FC236}">
                  <a16:creationId xmlns:a16="http://schemas.microsoft.com/office/drawing/2014/main" id="{DC0E6A9A-9CB2-4153-9183-DF3B714371CB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8EA15B4-D1E1-4DEC-BFE4-4E4FCCE94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06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3B347E33-FCB1-5481-E9DD-25D4C9FA860C}"/>
              </a:ext>
            </a:extLst>
          </p:cNvPr>
          <p:cNvSpPr/>
          <p:nvPr/>
        </p:nvSpPr>
        <p:spPr>
          <a:xfrm>
            <a:off x="1" y="0"/>
            <a:ext cx="297687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id="{6D2C0B25-1A3F-36AA-4B92-43CEB0894570}"/>
              </a:ext>
            </a:extLst>
          </p:cNvPr>
          <p:cNvSpPr/>
          <p:nvPr/>
        </p:nvSpPr>
        <p:spPr>
          <a:xfrm>
            <a:off x="0" y="5645888"/>
            <a:ext cx="1464301" cy="1212112"/>
          </a:xfrm>
          <a:custGeom>
            <a:avLst/>
            <a:gdLst>
              <a:gd name="connsiteX0" fmla="*/ 0 w 2641194"/>
              <a:gd name="connsiteY0" fmla="*/ 0 h 2186315"/>
              <a:gd name="connsiteX1" fmla="*/ 219990 w 2641194"/>
              <a:gd name="connsiteY1" fmla="*/ 56565 h 2186315"/>
              <a:gd name="connsiteX2" fmla="*/ 2550075 w 2641194"/>
              <a:gd name="connsiteY2" fmla="*/ 1995697 h 2186315"/>
              <a:gd name="connsiteX3" fmla="*/ 2641194 w 2641194"/>
              <a:gd name="connsiteY3" fmla="*/ 2186315 h 2186315"/>
              <a:gd name="connsiteX4" fmla="*/ 1561496 w 2641194"/>
              <a:gd name="connsiteY4" fmla="*/ 2186315 h 2186315"/>
              <a:gd name="connsiteX5" fmla="*/ 1542846 w 2641194"/>
              <a:gd name="connsiteY5" fmla="*/ 2156437 h 2186315"/>
              <a:gd name="connsiteX6" fmla="*/ 215340 w 2641194"/>
              <a:gd name="connsiteY6" fmla="*/ 1063267 h 2186315"/>
              <a:gd name="connsiteX7" fmla="*/ 0 w 2641194"/>
              <a:gd name="connsiteY7" fmla="*/ 984451 h 218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1194" h="2186315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KoPubWorld돋움체_Pro Medium" panose="00000600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8FA6D7-E869-BB7C-9D7E-4A79BC005889}"/>
              </a:ext>
            </a:extLst>
          </p:cNvPr>
          <p:cNvSpPr txBox="1"/>
          <p:nvPr/>
        </p:nvSpPr>
        <p:spPr>
          <a:xfrm>
            <a:off x="891503" y="864181"/>
            <a:ext cx="1584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배경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97B10CDD-BC86-497A-55BB-4B153A32E061}"/>
              </a:ext>
            </a:extLst>
          </p:cNvPr>
          <p:cNvGrpSpPr/>
          <p:nvPr/>
        </p:nvGrpSpPr>
        <p:grpSpPr>
          <a:xfrm>
            <a:off x="-107154" y="784443"/>
            <a:ext cx="957072" cy="479848"/>
            <a:chOff x="-32946" y="521569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AD9519E-4FE9-BA7E-FF73-55C8C88E1FA3}"/>
                </a:ext>
              </a:extLst>
            </p:cNvPr>
            <p:cNvSpPr/>
            <p:nvPr/>
          </p:nvSpPr>
          <p:spPr>
            <a:xfrm>
              <a:off x="444278" y="521569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229E50F2-7962-1CF6-D84E-A498EA2A6985}"/>
                </a:ext>
              </a:extLst>
            </p:cNvPr>
            <p:cNvCxnSpPr>
              <a:cxnSpLocks/>
              <a:endCxn id="17" idx="2"/>
            </p:cNvCxnSpPr>
            <p:nvPr/>
          </p:nvCxnSpPr>
          <p:spPr>
            <a:xfrm>
              <a:off x="-32946" y="761493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760B564-9DFC-032D-FCFC-1F947A34263A}"/>
              </a:ext>
            </a:extLst>
          </p:cNvPr>
          <p:cNvSpPr txBox="1"/>
          <p:nvPr/>
        </p:nvSpPr>
        <p:spPr>
          <a:xfrm>
            <a:off x="949153" y="2785160"/>
            <a:ext cx="175131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25A3B2-EF81-0744-5ED8-B5FB92BFA3AB}"/>
              </a:ext>
            </a:extLst>
          </p:cNvPr>
          <p:cNvSpPr txBox="1"/>
          <p:nvPr/>
        </p:nvSpPr>
        <p:spPr>
          <a:xfrm>
            <a:off x="949153" y="1973855"/>
            <a:ext cx="266820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 대상 및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분석 방법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335F70-4296-56D3-EA74-BB5C7C0CE903}"/>
              </a:ext>
            </a:extLst>
          </p:cNvPr>
          <p:cNvSpPr txBox="1"/>
          <p:nvPr/>
        </p:nvSpPr>
        <p:spPr>
          <a:xfrm>
            <a:off x="949153" y="1446100"/>
            <a:ext cx="20709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연구질문 및 목적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5862F5-90A3-6287-7A5B-88C8BF8E2CB8}"/>
              </a:ext>
            </a:extLst>
          </p:cNvPr>
          <p:cNvGrpSpPr/>
          <p:nvPr/>
        </p:nvGrpSpPr>
        <p:grpSpPr>
          <a:xfrm>
            <a:off x="-114818" y="2745291"/>
            <a:ext cx="957072" cy="479848"/>
            <a:chOff x="3018407" y="1127090"/>
            <a:chExt cx="957072" cy="479848"/>
          </a:xfrm>
          <a:solidFill>
            <a:srgbClr val="1E55A5"/>
          </a:solidFill>
        </p:grpSpPr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64889891-1B8C-0897-BE01-AC421BB865BD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rgbClr val="1E5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4FB0BB24-B036-DAB2-6E65-D743B5E4848A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rgbClr val="1E5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C3BAB3E3-7CCB-CF4A-492F-A3684C63A319}"/>
              </a:ext>
            </a:extLst>
          </p:cNvPr>
          <p:cNvGrpSpPr/>
          <p:nvPr/>
        </p:nvGrpSpPr>
        <p:grpSpPr>
          <a:xfrm>
            <a:off x="-114818" y="2091675"/>
            <a:ext cx="957072" cy="479848"/>
            <a:chOff x="3420467" y="3148906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B64CC9C3-FD4C-BC11-9DBA-D1AA1D82FCBC}"/>
                </a:ext>
              </a:extLst>
            </p:cNvPr>
            <p:cNvSpPr/>
            <p:nvPr/>
          </p:nvSpPr>
          <p:spPr>
            <a:xfrm>
              <a:off x="3897691" y="3148906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69466CC6-358C-9818-557A-BB69853A798C}"/>
                </a:ext>
              </a:extLst>
            </p:cNvPr>
            <p:cNvCxnSpPr>
              <a:cxnSpLocks/>
              <a:endCxn id="27" idx="2"/>
            </p:cNvCxnSpPr>
            <p:nvPr/>
          </p:nvCxnSpPr>
          <p:spPr>
            <a:xfrm>
              <a:off x="3420467" y="3388830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A767B978-7F4E-EE5D-51FA-45547DA8D9A3}"/>
              </a:ext>
            </a:extLst>
          </p:cNvPr>
          <p:cNvGrpSpPr/>
          <p:nvPr/>
        </p:nvGrpSpPr>
        <p:grpSpPr>
          <a:xfrm>
            <a:off x="-114818" y="1438059"/>
            <a:ext cx="957072" cy="479848"/>
            <a:chOff x="3420467" y="1942671"/>
            <a:chExt cx="957072" cy="479848"/>
          </a:xfrm>
          <a:solidFill>
            <a:schemeClr val="bg1">
              <a:lumMod val="85000"/>
            </a:schemeClr>
          </a:solidFill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911EC122-E846-64EC-2959-65A032C5D0D9}"/>
                </a:ext>
              </a:extLst>
            </p:cNvPr>
            <p:cNvCxnSpPr>
              <a:cxnSpLocks/>
            </p:cNvCxnSpPr>
            <p:nvPr/>
          </p:nvCxnSpPr>
          <p:spPr>
            <a:xfrm>
              <a:off x="3420467" y="2193147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D082AF34-78C8-67DB-32F7-E619EBF346F1}"/>
                </a:ext>
              </a:extLst>
            </p:cNvPr>
            <p:cNvSpPr/>
            <p:nvPr/>
          </p:nvSpPr>
          <p:spPr>
            <a:xfrm>
              <a:off x="3897691" y="1942671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endParaRPr lang="ko-KR" altLang="en-US" sz="18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237C84-B4DC-6D5D-E67F-6FEA3B295627}"/>
              </a:ext>
            </a:extLst>
          </p:cNvPr>
          <p:cNvGrpSpPr/>
          <p:nvPr/>
        </p:nvGrpSpPr>
        <p:grpSpPr>
          <a:xfrm>
            <a:off x="-114818" y="3398907"/>
            <a:ext cx="957072" cy="479848"/>
            <a:chOff x="3018407" y="1127090"/>
            <a:chExt cx="957072" cy="479848"/>
          </a:xfrm>
          <a:solidFill>
            <a:schemeClr val="bg1">
              <a:lumMod val="85000"/>
            </a:schemeClr>
          </a:solidFill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3EFA026-54D7-AFB8-4245-2404291BE01E}"/>
                </a:ext>
              </a:extLst>
            </p:cNvPr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BBB6AB5A-FBCC-5E16-2CD3-191A55FD9212}"/>
                </a:ext>
              </a:extLst>
            </p:cNvPr>
            <p:cNvCxnSpPr>
              <a:cxnSpLocks/>
              <a:endCxn id="33" idx="2"/>
            </p:cNvCxnSpPr>
            <p:nvPr/>
          </p:nvCxnSpPr>
          <p:spPr>
            <a:xfrm>
              <a:off x="3018407" y="1367014"/>
              <a:ext cx="477224" cy="0"/>
            </a:xfrm>
            <a:prstGeom prst="line">
              <a:avLst/>
            </a:prstGeom>
            <a:grpFill/>
            <a:ln w="571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A673CCF-791A-C7E6-895F-4895EE8C9AEF}"/>
              </a:ext>
            </a:extLst>
          </p:cNvPr>
          <p:cNvSpPr txBox="1"/>
          <p:nvPr/>
        </p:nvSpPr>
        <p:spPr>
          <a:xfrm>
            <a:off x="949153" y="3338743"/>
            <a:ext cx="190783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</a:t>
            </a:r>
            <a:endParaRPr lang="en-US" altLang="ko-KR" sz="2000" dirty="0">
              <a:solidFill>
                <a:schemeClr val="bg1">
                  <a:lumMod val="8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정리 및 제언</a:t>
            </a:r>
          </a:p>
        </p:txBody>
      </p:sp>
      <p:sp>
        <p:nvSpPr>
          <p:cNvPr id="2" name="내용 개체 틀 2">
            <a:extLst>
              <a:ext uri="{FF2B5EF4-FFF2-40B4-BE49-F238E27FC236}">
                <a16:creationId xmlns:a16="http://schemas.microsoft.com/office/drawing/2014/main" id="{C75AA5F4-F19C-3A62-E949-02C39B9833EA}"/>
              </a:ext>
            </a:extLst>
          </p:cNvPr>
          <p:cNvSpPr txBox="1">
            <a:spLocks/>
          </p:cNvSpPr>
          <p:nvPr/>
        </p:nvSpPr>
        <p:spPr>
          <a:xfrm>
            <a:off x="3339285" y="1438059"/>
            <a:ext cx="8490309" cy="4461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600" dirty="0"/>
              <a:t>원불교학 분류 연구</a:t>
            </a:r>
            <a:endParaRPr lang="en-US" altLang="ko-KR" sz="2600" dirty="0"/>
          </a:p>
          <a:p>
            <a:pPr lvl="1">
              <a:lnSpc>
                <a:spcPct val="150000"/>
              </a:lnSpc>
            </a:pPr>
            <a:r>
              <a:rPr lang="ko-KR" altLang="en-US" sz="2300" dirty="0"/>
              <a:t>교육발전위원회</a:t>
            </a:r>
            <a:r>
              <a:rPr lang="en-US" altLang="ko-KR" sz="2300" dirty="0"/>
              <a:t>, </a:t>
            </a:r>
            <a:r>
              <a:rPr lang="ko-KR" altLang="en-US" sz="2300" dirty="0" err="1"/>
              <a:t>김성장</a:t>
            </a:r>
            <a:r>
              <a:rPr lang="en-US" altLang="ko-KR" sz="2300" dirty="0"/>
              <a:t>, </a:t>
            </a:r>
            <a:r>
              <a:rPr lang="ko-KR" altLang="en-US" sz="2300" dirty="0" err="1"/>
              <a:t>류병덕</a:t>
            </a:r>
            <a:r>
              <a:rPr lang="en-US" altLang="ko-KR" sz="2300" dirty="0"/>
              <a:t>, </a:t>
            </a:r>
            <a:r>
              <a:rPr lang="ko-KR" altLang="en-US" sz="2300" dirty="0" err="1"/>
              <a:t>류성태</a:t>
            </a:r>
            <a:r>
              <a:rPr lang="en-US" altLang="ko-KR" sz="2300" dirty="0"/>
              <a:t>, </a:t>
            </a:r>
            <a:r>
              <a:rPr lang="ko-KR" altLang="en-US" sz="2300" dirty="0" err="1"/>
              <a:t>서경전</a:t>
            </a:r>
            <a:r>
              <a:rPr lang="en-US" altLang="ko-KR" sz="2300" dirty="0"/>
              <a:t>, </a:t>
            </a:r>
            <a:r>
              <a:rPr lang="ko-KR" altLang="en-US" sz="2300" dirty="0" err="1"/>
              <a:t>송천은</a:t>
            </a:r>
            <a:r>
              <a:rPr lang="en-US" altLang="ko-KR" sz="2300" dirty="0"/>
              <a:t>, </a:t>
            </a:r>
            <a:r>
              <a:rPr lang="ko-KR" altLang="en-US" sz="2300" dirty="0" err="1"/>
              <a:t>한기두</a:t>
            </a:r>
            <a:r>
              <a:rPr lang="ko-KR" altLang="en-US" sz="2300" dirty="0"/>
              <a:t> 등의 연구자에 의해 원불교학 분류에 대한 연구가 이루어짐</a:t>
            </a:r>
            <a:endParaRPr lang="en-US" altLang="ko-KR" sz="2300" dirty="0"/>
          </a:p>
          <a:p>
            <a:pPr lvl="1">
              <a:lnSpc>
                <a:spcPct val="150000"/>
              </a:lnSpc>
            </a:pPr>
            <a:r>
              <a:rPr lang="ko-KR" altLang="en-US" sz="2300" dirty="0">
                <a:solidFill>
                  <a:srgbClr val="1E55A5"/>
                </a:solidFill>
              </a:rPr>
              <a:t>기존 연구를 통합 및 활용하여 원불교학의 분류체계를 본 연구진들이 </a:t>
            </a:r>
            <a:r>
              <a:rPr lang="ko-KR" altLang="en-US" sz="2300" dirty="0" err="1">
                <a:solidFill>
                  <a:srgbClr val="1E55A5"/>
                </a:solidFill>
              </a:rPr>
              <a:t>가안</a:t>
            </a:r>
            <a:r>
              <a:rPr lang="ko-KR" altLang="en-US" sz="2300" dirty="0">
                <a:solidFill>
                  <a:srgbClr val="1E55A5"/>
                </a:solidFill>
              </a:rPr>
              <a:t> 마련</a:t>
            </a:r>
            <a:endParaRPr lang="en-US" altLang="ko-KR" sz="2300" dirty="0">
              <a:solidFill>
                <a:srgbClr val="1E55A5"/>
              </a:solidFill>
            </a:endParaRPr>
          </a:p>
          <a:p>
            <a:pPr lvl="1">
              <a:lnSpc>
                <a:spcPct val="150000"/>
              </a:lnSpc>
            </a:pPr>
            <a:r>
              <a:rPr lang="ko-KR" altLang="en-US" sz="2300" dirty="0">
                <a:solidFill>
                  <a:srgbClr val="1E55A5"/>
                </a:solidFill>
              </a:rPr>
              <a:t>대분류</a:t>
            </a:r>
            <a:r>
              <a:rPr lang="en-US" altLang="ko-KR" sz="2300" dirty="0">
                <a:solidFill>
                  <a:srgbClr val="1E55A5"/>
                </a:solidFill>
              </a:rPr>
              <a:t>/</a:t>
            </a:r>
            <a:r>
              <a:rPr lang="ko-KR" altLang="en-US" sz="2300" dirty="0">
                <a:solidFill>
                  <a:srgbClr val="1E55A5"/>
                </a:solidFill>
              </a:rPr>
              <a:t>중분류</a:t>
            </a:r>
            <a:r>
              <a:rPr lang="en-US" altLang="ko-KR" sz="2300" dirty="0">
                <a:solidFill>
                  <a:srgbClr val="1E55A5"/>
                </a:solidFill>
              </a:rPr>
              <a:t>/</a:t>
            </a:r>
            <a:r>
              <a:rPr lang="ko-KR" altLang="en-US" sz="2300" dirty="0">
                <a:solidFill>
                  <a:srgbClr val="1E55A5"/>
                </a:solidFill>
              </a:rPr>
              <a:t>소분류로 분류체계 제시</a:t>
            </a:r>
            <a:endParaRPr lang="en-US" altLang="ko-KR" sz="2300" dirty="0">
              <a:solidFill>
                <a:srgbClr val="1E55A5"/>
              </a:solidFill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err="1"/>
              <a:t>교의교학</a:t>
            </a:r>
            <a:r>
              <a:rPr lang="en-US" altLang="ko-KR" dirty="0"/>
              <a:t>(9</a:t>
            </a:r>
            <a:r>
              <a:rPr lang="ko-KR" altLang="en-US" dirty="0"/>
              <a:t>개의 중분류</a:t>
            </a:r>
            <a:r>
              <a:rPr lang="en-US" altLang="ko-KR" dirty="0"/>
              <a:t>, 54</a:t>
            </a:r>
            <a:r>
              <a:rPr lang="ko-KR" altLang="en-US" dirty="0"/>
              <a:t>개의 소분류</a:t>
            </a:r>
            <a:r>
              <a:rPr lang="en-US" altLang="ko-KR" dirty="0"/>
              <a:t>) </a:t>
            </a:r>
          </a:p>
          <a:p>
            <a:pPr lvl="2">
              <a:lnSpc>
                <a:spcPct val="150000"/>
              </a:lnSpc>
            </a:pPr>
            <a:r>
              <a:rPr lang="ko-KR" altLang="en-US" dirty="0" err="1"/>
              <a:t>실천교학</a:t>
            </a:r>
            <a:r>
              <a:rPr lang="en-US" altLang="ko-KR" dirty="0"/>
              <a:t>(3</a:t>
            </a:r>
            <a:r>
              <a:rPr lang="ko-KR" altLang="en-US" dirty="0"/>
              <a:t>개의 중분류</a:t>
            </a:r>
            <a:r>
              <a:rPr lang="en-US" altLang="ko-KR" dirty="0"/>
              <a:t>, 24</a:t>
            </a:r>
            <a:r>
              <a:rPr lang="ko-KR" altLang="en-US" dirty="0"/>
              <a:t>개의 소분류</a:t>
            </a:r>
            <a:r>
              <a:rPr lang="en-US" altLang="ko-KR" dirty="0"/>
              <a:t>) </a:t>
            </a:r>
          </a:p>
          <a:p>
            <a:pPr lvl="2">
              <a:lnSpc>
                <a:spcPct val="150000"/>
              </a:lnSpc>
            </a:pPr>
            <a:r>
              <a:rPr lang="ko-KR" altLang="en-US" dirty="0" err="1"/>
              <a:t>실증교학</a:t>
            </a:r>
            <a:r>
              <a:rPr lang="en-US" altLang="ko-KR" dirty="0"/>
              <a:t>(5</a:t>
            </a:r>
            <a:r>
              <a:rPr lang="ko-KR" altLang="en-US" dirty="0"/>
              <a:t>개의 중분류</a:t>
            </a:r>
            <a:r>
              <a:rPr lang="en-US" altLang="ko-KR" dirty="0"/>
              <a:t>, 5</a:t>
            </a:r>
            <a:r>
              <a:rPr lang="ko-KR" altLang="en-US" dirty="0"/>
              <a:t>개의 소분류</a:t>
            </a:r>
            <a:r>
              <a:rPr lang="en-US" altLang="ko-KR" dirty="0"/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dirty="0" err="1"/>
              <a:t>응용교학</a:t>
            </a:r>
            <a:r>
              <a:rPr lang="en-US" altLang="ko-KR" dirty="0"/>
              <a:t>(17</a:t>
            </a:r>
            <a:r>
              <a:rPr lang="ko-KR" altLang="en-US" dirty="0"/>
              <a:t>개의 중분류</a:t>
            </a:r>
            <a:r>
              <a:rPr lang="en-US" altLang="ko-KR" dirty="0"/>
              <a:t>, 29</a:t>
            </a:r>
            <a:r>
              <a:rPr lang="ko-KR" altLang="en-US" dirty="0"/>
              <a:t>개의 소분류</a:t>
            </a:r>
            <a:r>
              <a:rPr lang="en-US" altLang="ko-KR" dirty="0"/>
              <a:t>) </a:t>
            </a:r>
          </a:p>
          <a:p>
            <a:pPr lvl="2">
              <a:lnSpc>
                <a:spcPct val="150000"/>
              </a:lnSpc>
            </a:pPr>
            <a:r>
              <a:rPr lang="ko-KR" altLang="en-US" dirty="0" err="1"/>
              <a:t>교사교학</a:t>
            </a:r>
            <a:r>
              <a:rPr lang="en-US" altLang="ko-KR" dirty="0"/>
              <a:t>(7</a:t>
            </a:r>
            <a:r>
              <a:rPr lang="ko-KR" altLang="en-US" dirty="0"/>
              <a:t>개의 중분류</a:t>
            </a:r>
            <a:r>
              <a:rPr lang="en-US" altLang="ko-KR" dirty="0"/>
              <a:t>, 9</a:t>
            </a:r>
            <a:r>
              <a:rPr lang="ko-KR" altLang="en-US" dirty="0"/>
              <a:t>개의 소분류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A75E0EE-019E-454D-856D-592EE2105C90}"/>
              </a:ext>
            </a:extLst>
          </p:cNvPr>
          <p:cNvSpPr txBox="1"/>
          <p:nvPr/>
        </p:nvSpPr>
        <p:spPr>
          <a:xfrm>
            <a:off x="3421156" y="623122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 – 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원불교학 개념과 범주 제시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146C4D5F-E915-42F7-98C6-CD2C9097E2FA}"/>
              </a:ext>
            </a:extLst>
          </p:cNvPr>
          <p:cNvGrpSpPr/>
          <p:nvPr/>
        </p:nvGrpSpPr>
        <p:grpSpPr>
          <a:xfrm>
            <a:off x="3499142" y="343961"/>
            <a:ext cx="278011" cy="118213"/>
            <a:chOff x="600878" y="1900472"/>
            <a:chExt cx="278011" cy="118213"/>
          </a:xfrm>
        </p:grpSpPr>
        <p:sp>
          <p:nvSpPr>
            <p:cNvPr id="38" name="Oval 11">
              <a:extLst>
                <a:ext uri="{FF2B5EF4-FFF2-40B4-BE49-F238E27FC236}">
                  <a16:creationId xmlns:a16="http://schemas.microsoft.com/office/drawing/2014/main" id="{82707709-690D-43FC-87BA-D580E444B200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9" name="Oval 12">
              <a:extLst>
                <a:ext uri="{FF2B5EF4-FFF2-40B4-BE49-F238E27FC236}">
                  <a16:creationId xmlns:a16="http://schemas.microsoft.com/office/drawing/2014/main" id="{0E4DA9F7-DF80-464B-8A37-4B27A8293F25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C6CE1389-6792-443B-8BBE-3F02F9D25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595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C184C22-A923-E5BA-26ED-2F0A5BC00F03}"/>
              </a:ext>
            </a:extLst>
          </p:cNvPr>
          <p:cNvSpPr txBox="1"/>
          <p:nvPr/>
        </p:nvSpPr>
        <p:spPr>
          <a:xfrm>
            <a:off x="3421156" y="623122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 – 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원불교학 개념과 범주 제시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6DFFE65C-34EA-C8D0-0FE4-C5C2C516418A}"/>
              </a:ext>
            </a:extLst>
          </p:cNvPr>
          <p:cNvGrpSpPr/>
          <p:nvPr/>
        </p:nvGrpSpPr>
        <p:grpSpPr>
          <a:xfrm>
            <a:off x="3499142" y="343961"/>
            <a:ext cx="278011" cy="118213"/>
            <a:chOff x="600878" y="1900472"/>
            <a:chExt cx="278011" cy="118213"/>
          </a:xfrm>
        </p:grpSpPr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E3177A6B-928C-813B-D649-F86517D420F5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821E6A4C-BFF2-50A0-E514-A84B09209495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96D90785-51AC-8B61-85C8-9D1D3674A399}"/>
              </a:ext>
            </a:extLst>
          </p:cNvPr>
          <p:cNvGrpSpPr/>
          <p:nvPr/>
        </p:nvGrpSpPr>
        <p:grpSpPr>
          <a:xfrm>
            <a:off x="0" y="0"/>
            <a:ext cx="3020062" cy="6858000"/>
            <a:chOff x="0" y="0"/>
            <a:chExt cx="3020062" cy="6858000"/>
          </a:xfrm>
        </p:grpSpPr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3B347E33-FCB1-5481-E9DD-25D4C9FA860C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5" name="Freeform 9">
              <a:extLst>
                <a:ext uri="{FF2B5EF4-FFF2-40B4-BE49-F238E27FC236}">
                  <a16:creationId xmlns:a16="http://schemas.microsoft.com/office/drawing/2014/main" id="{6D2C0B25-1A3F-36AA-4B92-43CEB0894570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98FA6D7-E869-BB7C-9D7E-4A79BC005889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97B10CDD-BC86-497A-55BB-4B153A32E061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8AD9519E-4FE9-BA7E-FF73-55C8C88E1FA3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19" name="직선 연결선 18">
                <a:extLst>
                  <a:ext uri="{FF2B5EF4-FFF2-40B4-BE49-F238E27FC236}">
                    <a16:creationId xmlns:a16="http://schemas.microsoft.com/office/drawing/2014/main" id="{229E50F2-7962-1CF6-D84E-A498EA2A6985}"/>
                  </a:ext>
                </a:extLst>
              </p:cNvPr>
              <p:cNvCxnSpPr>
                <a:cxnSpLocks/>
                <a:endCxn id="17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760B564-9DFC-032D-FCFC-1F947A34263A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325A3B2-EF81-0744-5ED8-B5FB92BFA3AB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D335F70-4296-56D3-EA74-BB5C7C0CE903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D25862F5-90A3-6287-7A5B-88C8BF8E2CB8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64889891-1B8C-0897-BE01-AC421BB865BD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grpFill/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4FB0BB24-B036-DAB2-6E65-D743B5E4848A}"/>
                  </a:ext>
                </a:extLst>
              </p:cNvPr>
              <p:cNvCxnSpPr>
                <a:cxnSpLocks/>
                <a:endCxn id="24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grpFill/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C3BAB3E3-7CCB-CF4A-492F-A3684C63A319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B64CC9C3-FD4C-BC11-9DBA-D1AA1D82FCBC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69466CC6-358C-9818-557A-BB69853A798C}"/>
                  </a:ext>
                </a:extLst>
              </p:cNvPr>
              <p:cNvCxnSpPr>
                <a:cxnSpLocks/>
                <a:endCxn id="27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A767B978-7F4E-EE5D-51FA-45547DA8D9A3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911EC122-E846-64EC-2959-65A032C5D0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D082AF34-78C8-67DB-32F7-E619EBF346F1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7A237C84-B4DC-6D5D-E67F-6FEA3B295627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33" name="타원 32">
                <a:extLst>
                  <a:ext uri="{FF2B5EF4-FFF2-40B4-BE49-F238E27FC236}">
                    <a16:creationId xmlns:a16="http://schemas.microsoft.com/office/drawing/2014/main" id="{33EFA026-54D7-AFB8-4245-2404291BE01E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4" name="직선 연결선 33">
                <a:extLst>
                  <a:ext uri="{FF2B5EF4-FFF2-40B4-BE49-F238E27FC236}">
                    <a16:creationId xmlns:a16="http://schemas.microsoft.com/office/drawing/2014/main" id="{BBB6AB5A-FBCC-5E16-2CD3-191A55FD9212}"/>
                  </a:ext>
                </a:extLst>
              </p:cNvPr>
              <p:cNvCxnSpPr>
                <a:cxnSpLocks/>
                <a:endCxn id="33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A673CCF-791A-C7E6-895F-4895EE8C9AEF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8500DAF-D475-4EEF-1265-FC3D4B0B2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288425"/>
            <a:ext cx="7795561" cy="400110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sz="2400" dirty="0">
                <a:solidFill>
                  <a:srgbClr val="1E55A5"/>
                </a:solidFill>
              </a:rPr>
              <a:t>대분류와 정의</a:t>
            </a: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96040664-E776-0EE3-F2FE-0DCD7B584C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350827"/>
              </p:ext>
            </p:extLst>
          </p:nvPr>
        </p:nvGraphicFramePr>
        <p:xfrm>
          <a:off x="3455924" y="1846210"/>
          <a:ext cx="8466933" cy="4483086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1097081">
                  <a:extLst>
                    <a:ext uri="{9D8B030D-6E8A-4147-A177-3AD203B41FA5}">
                      <a16:colId xmlns:a16="http://schemas.microsoft.com/office/drawing/2014/main" val="1484226778"/>
                    </a:ext>
                  </a:extLst>
                </a:gridCol>
                <a:gridCol w="7369852">
                  <a:extLst>
                    <a:ext uri="{9D8B030D-6E8A-4147-A177-3AD203B41FA5}">
                      <a16:colId xmlns:a16="http://schemas.microsoft.com/office/drawing/2014/main" val="47767269"/>
                    </a:ext>
                  </a:extLst>
                </a:gridCol>
              </a:tblGrid>
              <a:tr h="4102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대분류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정의 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735119"/>
                  </a:ext>
                </a:extLst>
              </a:tr>
              <a:tr h="77232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교의교학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기본 교리와 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7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대 교서의 경전을 </a:t>
                      </a:r>
                      <a:r>
                        <a:rPr lang="ko-KR" altLang="en-US" sz="16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바탕한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 연구로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교리의 이론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해석 및 정리와 철학적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사상적 정립을 추구한 연구 성과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6077217"/>
                  </a:ext>
                </a:extLst>
              </a:tr>
              <a:tr h="93140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실천교학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사회성과 현세성에 </a:t>
                      </a:r>
                      <a:r>
                        <a:rPr lang="ko-KR" altLang="en-US" sz="16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바탕하며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 교단이 지향할 활동의 학문 연구로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교화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교육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자선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복지 등의 현장에 적용하고 실천할 수 있는 원리와 개발 등의 연구 성과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5400834"/>
                  </a:ext>
                </a:extLst>
              </a:tr>
              <a:tr h="75086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실증교학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교리를 </a:t>
                      </a:r>
                      <a:r>
                        <a:rPr lang="ko-KR" altLang="en-US" sz="16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바탕한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 신앙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수행 생활의 체험 연구로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본질과 방법에 관련한 이론과 계발 등의 연구 성과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9585"/>
                  </a:ext>
                </a:extLst>
              </a:tr>
              <a:tr h="77232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응용교학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원불교학과 일반학문 및 학술 분야의 연계성을 지닌 연구로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크게 과학기술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인문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·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사회 등 학문 및 학술 연구 성과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9318718"/>
                  </a:ext>
                </a:extLst>
              </a:tr>
              <a:tr h="77232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교사교학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역사적 현상에 대응하여 원불교 활동의 제반 조사 연구로</a:t>
                      </a:r>
                      <a:r>
                        <a:rPr lang="en-US" altLang="ko-KR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과거부터 현재에 이르기까지 사료와 검증을 통한 과정의 사실을 규명한 연구 성과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612395"/>
                  </a:ext>
                </a:extLst>
              </a:tr>
            </a:tbl>
          </a:graphicData>
        </a:graphic>
      </p:graphicFrame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BAAB784-6F25-45A3-BB2A-7E92E83E4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2294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F835770-1A49-4DE1-B614-8F6B8DB911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169" y="1423294"/>
            <a:ext cx="11229866" cy="437786"/>
          </a:xfrm>
        </p:spPr>
        <p:txBody>
          <a:bodyPr>
            <a:normAutofit/>
          </a:bodyPr>
          <a:lstStyle/>
          <a:p>
            <a:r>
              <a:rPr lang="ko-KR" altLang="en-US" sz="2400" dirty="0">
                <a:solidFill>
                  <a:srgbClr val="1E55A5"/>
                </a:solidFill>
              </a:rPr>
              <a:t>연도에 따른 원불교학 </a:t>
            </a:r>
            <a:r>
              <a:rPr lang="ko-KR" altLang="en-US" sz="2400" dirty="0" err="1">
                <a:solidFill>
                  <a:srgbClr val="1E55A5"/>
                </a:solidFill>
              </a:rPr>
              <a:t>논문수</a:t>
            </a:r>
            <a:r>
              <a:rPr lang="en-US" altLang="ko-KR" sz="2400" dirty="0">
                <a:solidFill>
                  <a:srgbClr val="1E55A5"/>
                </a:solidFill>
              </a:rPr>
              <a:t>(1971</a:t>
            </a:r>
            <a:r>
              <a:rPr lang="ko-KR" altLang="en-US" sz="2400" dirty="0">
                <a:solidFill>
                  <a:srgbClr val="1E55A5"/>
                </a:solidFill>
              </a:rPr>
              <a:t>년</a:t>
            </a:r>
            <a:r>
              <a:rPr lang="en-US" altLang="ko-KR" sz="2400" dirty="0">
                <a:solidFill>
                  <a:srgbClr val="1E55A5"/>
                </a:solidFill>
              </a:rPr>
              <a:t>~2023</a:t>
            </a:r>
            <a:r>
              <a:rPr lang="ko-KR" altLang="en-US" sz="2400" dirty="0">
                <a:solidFill>
                  <a:srgbClr val="1E55A5"/>
                </a:solidFill>
              </a:rPr>
              <a:t>년</a:t>
            </a:r>
            <a:r>
              <a:rPr lang="en-US" altLang="ko-KR" sz="2400" dirty="0">
                <a:solidFill>
                  <a:srgbClr val="1E55A5"/>
                </a:solidFill>
              </a:rPr>
              <a:t>) – 53</a:t>
            </a:r>
            <a:r>
              <a:rPr lang="ko-KR" altLang="en-US" sz="2400" dirty="0">
                <a:solidFill>
                  <a:srgbClr val="1E55A5"/>
                </a:solidFill>
              </a:rPr>
              <a:t>년간 매년 평균 약 </a:t>
            </a:r>
            <a:r>
              <a:rPr lang="en-US" altLang="ko-KR" sz="2400" dirty="0">
                <a:solidFill>
                  <a:srgbClr val="1E55A5"/>
                </a:solidFill>
              </a:rPr>
              <a:t>27</a:t>
            </a:r>
            <a:r>
              <a:rPr lang="ko-KR" altLang="en-US" sz="2400" dirty="0">
                <a:solidFill>
                  <a:srgbClr val="1E55A5"/>
                </a:solidFill>
              </a:rPr>
              <a:t>편의 논문 게재</a:t>
            </a:r>
          </a:p>
        </p:txBody>
      </p:sp>
      <p:graphicFrame>
        <p:nvGraphicFramePr>
          <p:cNvPr id="4" name="내용 개체 틀 5">
            <a:extLst>
              <a:ext uri="{FF2B5EF4-FFF2-40B4-BE49-F238E27FC236}">
                <a16:creationId xmlns:a16="http://schemas.microsoft.com/office/drawing/2014/main" id="{F0B02CD5-7DEE-4EC6-8BAB-5942C5100FF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0019296"/>
              </p:ext>
            </p:extLst>
          </p:nvPr>
        </p:nvGraphicFramePr>
        <p:xfrm>
          <a:off x="922175" y="2239347"/>
          <a:ext cx="10545147" cy="4021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9" name="그룹 8">
            <a:extLst>
              <a:ext uri="{FF2B5EF4-FFF2-40B4-BE49-F238E27FC236}">
                <a16:creationId xmlns:a16="http://schemas.microsoft.com/office/drawing/2014/main" id="{D0ACC0B0-0AFE-487B-8DE2-4EDBAA2E4084}"/>
              </a:ext>
            </a:extLst>
          </p:cNvPr>
          <p:cNvGrpSpPr/>
          <p:nvPr/>
        </p:nvGrpSpPr>
        <p:grpSpPr>
          <a:xfrm>
            <a:off x="4279511" y="4009938"/>
            <a:ext cx="7012071" cy="873673"/>
            <a:chOff x="4279511" y="4051883"/>
            <a:chExt cx="7012071" cy="873673"/>
          </a:xfrm>
        </p:grpSpPr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A5628276-3C1E-4906-AA7C-12DFFAC2ADFF}"/>
                </a:ext>
              </a:extLst>
            </p:cNvPr>
            <p:cNvCxnSpPr>
              <a:cxnSpLocks/>
            </p:cNvCxnSpPr>
            <p:nvPr/>
          </p:nvCxnSpPr>
          <p:spPr>
            <a:xfrm>
              <a:off x="4279511" y="4051883"/>
              <a:ext cx="701207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7A91D18-568C-43B3-A64D-72265333F23B}"/>
                </a:ext>
              </a:extLst>
            </p:cNvPr>
            <p:cNvSpPr txBox="1"/>
            <p:nvPr/>
          </p:nvSpPr>
          <p:spPr>
            <a:xfrm>
              <a:off x="8418872" y="4556224"/>
              <a:ext cx="27286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교단 </a:t>
              </a:r>
              <a:r>
                <a:rPr lang="en-US" altLang="ko-KR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3</a:t>
              </a:r>
              <a:r>
                <a:rPr lang="ko-KR" altLang="en-US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대 기준 매년 약 </a:t>
              </a:r>
              <a:r>
                <a:rPr lang="en-US" altLang="ko-KR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36</a:t>
              </a:r>
              <a:r>
                <a:rPr lang="ko-KR" altLang="en-US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편</a:t>
              </a:r>
            </a:p>
          </p:txBody>
        </p: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F3E3264B-AEF9-1569-8F13-9E76E05553B1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58" name="Rectangle 4">
              <a:extLst>
                <a:ext uri="{FF2B5EF4-FFF2-40B4-BE49-F238E27FC236}">
                  <a16:creationId xmlns:a16="http://schemas.microsoft.com/office/drawing/2014/main" id="{B9B91DA7-752B-75BE-FD48-08F71550CAF1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59" name="Freeform 9">
              <a:extLst>
                <a:ext uri="{FF2B5EF4-FFF2-40B4-BE49-F238E27FC236}">
                  <a16:creationId xmlns:a16="http://schemas.microsoft.com/office/drawing/2014/main" id="{BF22B213-BDB3-8180-8479-212504D6FC84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72A6C7F0-1FBC-0648-BC9F-2381EDD19286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시대별 연구성과</a:t>
              </a:r>
            </a:p>
          </p:txBody>
        </p: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F7750B38-BF56-F8A9-09CF-CE705056BB8F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54" name="Oval 11">
                <a:extLst>
                  <a:ext uri="{FF2B5EF4-FFF2-40B4-BE49-F238E27FC236}">
                    <a16:creationId xmlns:a16="http://schemas.microsoft.com/office/drawing/2014/main" id="{D51CB8F1-D9D2-BD16-7FDC-71DDE8862A8D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55" name="Oval 12">
                <a:extLst>
                  <a:ext uri="{FF2B5EF4-FFF2-40B4-BE49-F238E27FC236}">
                    <a16:creationId xmlns:a16="http://schemas.microsoft.com/office/drawing/2014/main" id="{65A2BFB2-59DD-73D0-495D-C58D375FDD2E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8A36764-9845-4DBB-B7A9-468E4E36A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84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내용 개체 틀 4">
            <a:extLst>
              <a:ext uri="{FF2B5EF4-FFF2-40B4-BE49-F238E27FC236}">
                <a16:creationId xmlns:a16="http://schemas.microsoft.com/office/drawing/2014/main" id="{D0E971AC-2CE7-4632-9DD3-713459DCBD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788963"/>
              </p:ext>
            </p:extLst>
          </p:nvPr>
        </p:nvGraphicFramePr>
        <p:xfrm>
          <a:off x="1143000" y="1903413"/>
          <a:ext cx="9872663" cy="41925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3BAE5CF-5D84-4783-BF07-F3F36F8D5BEA}"/>
              </a:ext>
            </a:extLst>
          </p:cNvPr>
          <p:cNvSpPr txBox="1"/>
          <p:nvPr/>
        </p:nvSpPr>
        <p:spPr>
          <a:xfrm>
            <a:off x="9199849" y="3661152"/>
            <a:ext cx="2247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2020</a:t>
            </a:r>
            <a:r>
              <a:rPr lang="ko-KR" altLang="en-US" sz="1600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년대 약 </a:t>
            </a:r>
            <a:r>
              <a:rPr lang="en-US" altLang="ko-KR" sz="1600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328</a:t>
            </a:r>
            <a:r>
              <a:rPr lang="ko-KR" altLang="en-US" sz="1600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편 예상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B8FB26B-DBAC-7051-AC51-9268D95F3748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35EF9875-B5E6-E2C1-7CE5-81952613BED0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B70DF187-9FBA-FAB9-236E-2F274B1B0D74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4A7851A-85D8-8846-1682-2E3CACEC0977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12FA3D68-A772-C952-3600-71A1214194CB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DE3ED18A-003D-841F-845A-1E9B119EC3FA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2A6306B4-8190-32DF-22B3-775015126DC8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4B64622-009E-49E7-8AF9-47A6CCAFC4D8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10</a:t>
            </a:r>
            <a:r>
              <a:rPr lang="ko-KR" altLang="en-US" sz="2400" dirty="0">
                <a:solidFill>
                  <a:srgbClr val="1E55A5"/>
                </a:solidFill>
              </a:rPr>
              <a:t>년 </a:t>
            </a:r>
            <a:r>
              <a:rPr lang="ko-KR" altLang="en-US" sz="2400" dirty="0" err="1">
                <a:solidFill>
                  <a:srgbClr val="1E55A5"/>
                </a:solidFill>
              </a:rPr>
              <a:t>단위별</a:t>
            </a:r>
            <a:r>
              <a:rPr lang="ko-KR" altLang="en-US" sz="2400" dirty="0">
                <a:solidFill>
                  <a:srgbClr val="1E55A5"/>
                </a:solidFill>
              </a:rPr>
              <a:t> 연구성과 비교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E690A5C-00AE-42E4-B349-2D0FD96E7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1489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내용 개체 틀 4">
            <a:extLst>
              <a:ext uri="{FF2B5EF4-FFF2-40B4-BE49-F238E27FC236}">
                <a16:creationId xmlns:a16="http://schemas.microsoft.com/office/drawing/2014/main" id="{E3EF6A0C-2F12-4595-BFF5-03A7B25AE5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8293504"/>
              </p:ext>
            </p:extLst>
          </p:nvPr>
        </p:nvGraphicFramePr>
        <p:xfrm>
          <a:off x="1143000" y="1903413"/>
          <a:ext cx="9872663" cy="41925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7" name="그룹 6">
            <a:extLst>
              <a:ext uri="{FF2B5EF4-FFF2-40B4-BE49-F238E27FC236}">
                <a16:creationId xmlns:a16="http://schemas.microsoft.com/office/drawing/2014/main" id="{01B86E06-73E6-49F6-9CC0-C37F9FE52BEE}"/>
              </a:ext>
            </a:extLst>
          </p:cNvPr>
          <p:cNvGrpSpPr/>
          <p:nvPr/>
        </p:nvGrpSpPr>
        <p:grpSpPr>
          <a:xfrm>
            <a:off x="5487102" y="1472293"/>
            <a:ext cx="4495098" cy="431120"/>
            <a:chOff x="5259897" y="1472293"/>
            <a:chExt cx="4495098" cy="431120"/>
          </a:xfrm>
        </p:grpSpPr>
        <p:cxnSp>
          <p:nvCxnSpPr>
            <p:cNvPr id="4" name="직선 화살표 연결선 3">
              <a:extLst>
                <a:ext uri="{FF2B5EF4-FFF2-40B4-BE49-F238E27FC236}">
                  <a16:creationId xmlns:a16="http://schemas.microsoft.com/office/drawing/2014/main" id="{92CA34BC-3718-44A2-8006-043D32DE9CAB}"/>
                </a:ext>
              </a:extLst>
            </p:cNvPr>
            <p:cNvCxnSpPr/>
            <p:nvPr/>
          </p:nvCxnSpPr>
          <p:spPr>
            <a:xfrm>
              <a:off x="5259897" y="1903413"/>
              <a:ext cx="4362276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FA303EC-62FF-4473-95D2-3D4F1DA4B9F9}"/>
                </a:ext>
              </a:extLst>
            </p:cNvPr>
            <p:cNvSpPr txBox="1"/>
            <p:nvPr/>
          </p:nvSpPr>
          <p:spPr>
            <a:xfrm>
              <a:off x="5982809" y="1472293"/>
              <a:ext cx="37721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양적으로 비슷한 정도의 성과 또는 감소 예상</a:t>
              </a:r>
            </a:p>
          </p:txBody>
        </p:sp>
      </p:grp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6A65424E-4CB1-4F38-B094-A3B1861A1946}"/>
              </a:ext>
            </a:extLst>
          </p:cNvPr>
          <p:cNvCxnSpPr>
            <a:cxnSpLocks/>
          </p:cNvCxnSpPr>
          <p:nvPr/>
        </p:nvCxnSpPr>
        <p:spPr>
          <a:xfrm flipV="1">
            <a:off x="3155659" y="2667699"/>
            <a:ext cx="1265339" cy="1050357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79E13CE-EB99-7BF4-B560-98711F5BE394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CE8EA831-B22F-092F-E3B0-160B6DF3106B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F98175E2-8498-981C-0E3E-A2BBA04EB79E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A6FB848-8014-7CA5-6630-18F43D3BF762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60FDCD73-8C4A-F24A-4912-65D629FA9B47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15" name="Oval 11">
                <a:extLst>
                  <a:ext uri="{FF2B5EF4-FFF2-40B4-BE49-F238E27FC236}">
                    <a16:creationId xmlns:a16="http://schemas.microsoft.com/office/drawing/2014/main" id="{FAC56E44-AE89-948F-A5EE-94EC0CD2B088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16" name="Oval 12">
                <a:extLst>
                  <a:ext uri="{FF2B5EF4-FFF2-40B4-BE49-F238E27FC236}">
                    <a16:creationId xmlns:a16="http://schemas.microsoft.com/office/drawing/2014/main" id="{03D56C1A-E633-0B34-9F11-4894C859997D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63008CDC-5957-441C-BCF7-269D8D30D7EE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3</a:t>
            </a:r>
            <a:r>
              <a:rPr lang="ko-KR" altLang="en-US" sz="2400" dirty="0">
                <a:solidFill>
                  <a:srgbClr val="1E55A5"/>
                </a:solidFill>
              </a:rPr>
              <a:t>대 </a:t>
            </a:r>
            <a:r>
              <a:rPr lang="ko-KR" altLang="en-US" sz="2400" dirty="0" err="1">
                <a:solidFill>
                  <a:srgbClr val="1E55A5"/>
                </a:solidFill>
              </a:rPr>
              <a:t>회별</a:t>
            </a:r>
            <a:r>
              <a:rPr lang="ko-KR" altLang="en-US" sz="2400" dirty="0">
                <a:solidFill>
                  <a:srgbClr val="1E55A5"/>
                </a:solidFill>
              </a:rPr>
              <a:t> 연구성과 비교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FEC573F-C214-4851-9096-094DF70D3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13</a:t>
            </a:fld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1C0C40F-2667-97E6-7101-2609EA3B4946}"/>
              </a:ext>
            </a:extLst>
          </p:cNvPr>
          <p:cNvSpPr txBox="1">
            <a:spLocks/>
          </p:cNvSpPr>
          <p:nvPr/>
        </p:nvSpPr>
        <p:spPr>
          <a:xfrm>
            <a:off x="3229056" y="2811137"/>
            <a:ext cx="1332971" cy="763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800" dirty="0">
                <a:solidFill>
                  <a:srgbClr val="FF0000"/>
                </a:solidFill>
              </a:rPr>
              <a:t>이후</a:t>
            </a:r>
          </a:p>
        </p:txBody>
      </p:sp>
    </p:spTree>
    <p:extLst>
      <p:ext uri="{BB962C8B-B14F-4D97-AF65-F5344CB8AC3E}">
        <p14:creationId xmlns:p14="http://schemas.microsoft.com/office/powerpoint/2010/main" val="2180679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>
            <a:extLst>
              <a:ext uri="{FF2B5EF4-FFF2-40B4-BE49-F238E27FC236}">
                <a16:creationId xmlns:a16="http://schemas.microsoft.com/office/drawing/2014/main" id="{91F9090E-AC3C-0280-838C-1A3E68CC004E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20" name="Rectangle 4">
              <a:extLst>
                <a:ext uri="{FF2B5EF4-FFF2-40B4-BE49-F238E27FC236}">
                  <a16:creationId xmlns:a16="http://schemas.microsoft.com/office/drawing/2014/main" id="{FB461683-5142-B330-2C8B-05F6F0DA851A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1B3DB6D6-70CA-ED7D-F6E8-CAD2CB974282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2D0BC99-11AB-855F-3CF5-5FEEAA3AB29A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42BDB331-F8CC-6708-E23C-D8476D5DB79C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24" name="Oval 11">
                <a:extLst>
                  <a:ext uri="{FF2B5EF4-FFF2-40B4-BE49-F238E27FC236}">
                    <a16:creationId xmlns:a16="http://schemas.microsoft.com/office/drawing/2014/main" id="{6E74A2EC-3E28-18F6-1745-F4C690276715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25" name="Oval 12">
                <a:extLst>
                  <a:ext uri="{FF2B5EF4-FFF2-40B4-BE49-F238E27FC236}">
                    <a16:creationId xmlns:a16="http://schemas.microsoft.com/office/drawing/2014/main" id="{BCD3BE6A-5594-AC82-143E-381EE02287BA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2BBFBC5A-8082-4B32-98F7-682ED20401D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8738006"/>
              </p:ext>
            </p:extLst>
          </p:nvPr>
        </p:nvGraphicFramePr>
        <p:xfrm>
          <a:off x="389753" y="2211354"/>
          <a:ext cx="4879910" cy="4192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23BFF58-2B47-446F-96E1-947C0400F0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7392521"/>
              </p:ext>
            </p:extLst>
          </p:nvPr>
        </p:nvGraphicFramePr>
        <p:xfrm>
          <a:off x="3468855" y="2423697"/>
          <a:ext cx="4648778" cy="3824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B380A97A-F0E2-4F4B-8B57-E548D917A0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522772"/>
              </p:ext>
            </p:extLst>
          </p:nvPr>
        </p:nvGraphicFramePr>
        <p:xfrm>
          <a:off x="6718041" y="2503038"/>
          <a:ext cx="5453539" cy="3745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C4D45099-DC41-431F-B2A2-2115D2C69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0490" y="307052"/>
            <a:ext cx="3114492" cy="21166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C1738B1-2485-4C9B-BB9E-3D5D2BE66EAE}"/>
              </a:ext>
            </a:extLst>
          </p:cNvPr>
          <p:cNvSpPr txBox="1"/>
          <p:nvPr/>
        </p:nvSpPr>
        <p:spPr>
          <a:xfrm>
            <a:off x="1530220" y="5850294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1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2B231E-3154-4206-A21A-5D16B88C1BB0}"/>
              </a:ext>
            </a:extLst>
          </p:cNvPr>
          <p:cNvSpPr txBox="1"/>
          <p:nvPr/>
        </p:nvSpPr>
        <p:spPr>
          <a:xfrm>
            <a:off x="5162399" y="5895945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2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B0616F-B7DA-4B9B-992F-DB6B975B83D3}"/>
              </a:ext>
            </a:extLst>
          </p:cNvPr>
          <p:cNvSpPr txBox="1"/>
          <p:nvPr/>
        </p:nvSpPr>
        <p:spPr>
          <a:xfrm>
            <a:off x="8986744" y="5968482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5FD4DDC-E7E5-4C2A-9C34-B57F7D011574}"/>
              </a:ext>
            </a:extLst>
          </p:cNvPr>
          <p:cNvGrpSpPr/>
          <p:nvPr/>
        </p:nvGrpSpPr>
        <p:grpSpPr>
          <a:xfrm>
            <a:off x="2338137" y="2562536"/>
            <a:ext cx="8553697" cy="2058719"/>
            <a:chOff x="2338137" y="2562536"/>
            <a:chExt cx="8553697" cy="2058719"/>
          </a:xfrm>
        </p:grpSpPr>
        <p:sp>
          <p:nvSpPr>
            <p:cNvPr id="4" name="타원 3">
              <a:extLst>
                <a:ext uri="{FF2B5EF4-FFF2-40B4-BE49-F238E27FC236}">
                  <a16:creationId xmlns:a16="http://schemas.microsoft.com/office/drawing/2014/main" id="{EAA02BF3-051D-4255-8FD1-83C28C776127}"/>
                </a:ext>
              </a:extLst>
            </p:cNvPr>
            <p:cNvSpPr/>
            <p:nvPr/>
          </p:nvSpPr>
          <p:spPr>
            <a:xfrm>
              <a:off x="2338137" y="3649133"/>
              <a:ext cx="1481666" cy="922867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326E465A-A932-4F53-B24E-9CE64CB85DD6}"/>
                </a:ext>
              </a:extLst>
            </p:cNvPr>
            <p:cNvSpPr/>
            <p:nvPr/>
          </p:nvSpPr>
          <p:spPr>
            <a:xfrm>
              <a:off x="6079435" y="3698388"/>
              <a:ext cx="1481666" cy="922867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6AFB96AE-CBC3-4264-8399-AC8A838E1B89}"/>
                </a:ext>
              </a:extLst>
            </p:cNvPr>
            <p:cNvSpPr/>
            <p:nvPr/>
          </p:nvSpPr>
          <p:spPr>
            <a:xfrm>
              <a:off x="9410168" y="3384679"/>
              <a:ext cx="1481666" cy="922867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9A1B550-8060-4487-9564-CB3D17C66DE9}"/>
                </a:ext>
              </a:extLst>
            </p:cNvPr>
            <p:cNvSpPr txBox="1"/>
            <p:nvPr/>
          </p:nvSpPr>
          <p:spPr>
            <a:xfrm>
              <a:off x="3078970" y="2562536"/>
              <a:ext cx="226696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원불교학과의 </a:t>
              </a:r>
              <a:br>
                <a:rPr lang="en-US" altLang="ko-KR" b="1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</a:br>
              <a:r>
                <a:rPr lang="ko-KR" altLang="en-US" b="1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연구성과 및 비중 감소</a:t>
              </a:r>
            </a:p>
          </p:txBody>
        </p:sp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FC4A1578-4C8F-4700-BE8B-DDB987FAD892}"/>
              </a:ext>
            </a:extLst>
          </p:cNvPr>
          <p:cNvSpPr/>
          <p:nvPr/>
        </p:nvSpPr>
        <p:spPr>
          <a:xfrm>
            <a:off x="8711223" y="601133"/>
            <a:ext cx="2515577" cy="28786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_Pro Medium" panose="00000600000000000000" pitchFamily="50" charset="-127"/>
              <a:ea typeface="KoPubWorld돋움체_Pro Medium" panose="00000600000000000000" pitchFamily="50" charset="-127"/>
            </a:endParaRPr>
          </a:p>
        </p:txBody>
      </p:sp>
      <p:sp>
        <p:nvSpPr>
          <p:cNvPr id="26" name="내용 개체 틀 2">
            <a:extLst>
              <a:ext uri="{FF2B5EF4-FFF2-40B4-BE49-F238E27FC236}">
                <a16:creationId xmlns:a16="http://schemas.microsoft.com/office/drawing/2014/main" id="{D1E8EEA4-E87A-4660-A85E-90BE680D37AF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3</a:t>
            </a:r>
            <a:r>
              <a:rPr lang="ko-KR" altLang="en-US" sz="2400" dirty="0">
                <a:solidFill>
                  <a:srgbClr val="1E55A5"/>
                </a:solidFill>
              </a:rPr>
              <a:t>대 </a:t>
            </a:r>
            <a:r>
              <a:rPr lang="ko-KR" altLang="en-US" sz="2400" dirty="0" err="1">
                <a:solidFill>
                  <a:srgbClr val="1E55A5"/>
                </a:solidFill>
              </a:rPr>
              <a:t>회별</a:t>
            </a:r>
            <a:r>
              <a:rPr lang="ko-KR" altLang="en-US" sz="2400" dirty="0">
                <a:solidFill>
                  <a:srgbClr val="1E55A5"/>
                </a:solidFill>
              </a:rPr>
              <a:t> 기관에 따른 연구성과 및 비중 비교 </a:t>
            </a:r>
            <a:r>
              <a:rPr lang="en-US" altLang="ko-KR" sz="2400" dirty="0">
                <a:solidFill>
                  <a:srgbClr val="1E55A5"/>
                </a:solidFill>
              </a:rPr>
              <a:t>- </a:t>
            </a:r>
            <a:r>
              <a:rPr lang="ko-KR" altLang="en-US" sz="2400" dirty="0">
                <a:solidFill>
                  <a:srgbClr val="1E55A5"/>
                </a:solidFill>
              </a:rPr>
              <a:t>원불교학과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DBD1B23-0A81-4675-9242-08503D635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131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A0950E4F-8AE9-117B-59DD-2471564B0815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1741DA48-3898-C5AE-6375-E0B28399741E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8EA095DE-7D0B-ABB6-D9C5-A7B567CAC1E8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792CC93-48FB-2B4B-809E-98E8135BDC83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664BC356-D68A-671C-F093-0B11581B0DE7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38" name="Oval 11">
                <a:extLst>
                  <a:ext uri="{FF2B5EF4-FFF2-40B4-BE49-F238E27FC236}">
                    <a16:creationId xmlns:a16="http://schemas.microsoft.com/office/drawing/2014/main" id="{C89DAEF9-9A6B-8856-9B37-CF0FED4ACCD5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39" name="Oval 12">
                <a:extLst>
                  <a:ext uri="{FF2B5EF4-FFF2-40B4-BE49-F238E27FC236}">
                    <a16:creationId xmlns:a16="http://schemas.microsoft.com/office/drawing/2014/main" id="{B895AFFF-2AFB-E0C0-10EF-43F11549736E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2BBFBC5A-8082-4B32-98F7-682ED20401DD}"/>
              </a:ext>
            </a:extLst>
          </p:cNvPr>
          <p:cNvGraphicFramePr>
            <a:graphicFrameLocks/>
          </p:cNvGraphicFramePr>
          <p:nvPr/>
        </p:nvGraphicFramePr>
        <p:xfrm>
          <a:off x="389753" y="2211354"/>
          <a:ext cx="4879910" cy="4192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23BFF58-2B47-446F-96E1-947C0400F0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5615558"/>
              </p:ext>
            </p:extLst>
          </p:nvPr>
        </p:nvGraphicFramePr>
        <p:xfrm>
          <a:off x="3468855" y="2423697"/>
          <a:ext cx="4648778" cy="3824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B380A97A-F0E2-4F4B-8B57-E548D917A001}"/>
              </a:ext>
            </a:extLst>
          </p:cNvPr>
          <p:cNvGraphicFramePr>
            <a:graphicFrameLocks/>
          </p:cNvGraphicFramePr>
          <p:nvPr/>
        </p:nvGraphicFramePr>
        <p:xfrm>
          <a:off x="6718041" y="2503038"/>
          <a:ext cx="5453539" cy="3745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C4D45099-DC41-431F-B2A2-2115D2C69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0490" y="307052"/>
            <a:ext cx="3114492" cy="21166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C1738B1-2485-4C9B-BB9E-3D5D2BE66EAE}"/>
              </a:ext>
            </a:extLst>
          </p:cNvPr>
          <p:cNvSpPr txBox="1"/>
          <p:nvPr/>
        </p:nvSpPr>
        <p:spPr>
          <a:xfrm>
            <a:off x="1530220" y="5850294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1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2B231E-3154-4206-A21A-5D16B88C1BB0}"/>
              </a:ext>
            </a:extLst>
          </p:cNvPr>
          <p:cNvSpPr txBox="1"/>
          <p:nvPr/>
        </p:nvSpPr>
        <p:spPr>
          <a:xfrm>
            <a:off x="5162399" y="5895945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2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B0616F-B7DA-4B9B-992F-DB6B975B83D3}"/>
              </a:ext>
            </a:extLst>
          </p:cNvPr>
          <p:cNvSpPr txBox="1"/>
          <p:nvPr/>
        </p:nvSpPr>
        <p:spPr>
          <a:xfrm>
            <a:off x="8986744" y="5968482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A5F6027-0C08-485F-AE5E-61717F2AFA50}"/>
              </a:ext>
            </a:extLst>
          </p:cNvPr>
          <p:cNvGrpSpPr/>
          <p:nvPr/>
        </p:nvGrpSpPr>
        <p:grpSpPr>
          <a:xfrm>
            <a:off x="885550" y="4588924"/>
            <a:ext cx="8971199" cy="1641711"/>
            <a:chOff x="2338137" y="3649133"/>
            <a:chExt cx="8971199" cy="1641711"/>
          </a:xfrm>
        </p:grpSpPr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6B70B254-4AE2-457C-9151-C18737157F0E}"/>
                </a:ext>
              </a:extLst>
            </p:cNvPr>
            <p:cNvSpPr/>
            <p:nvPr/>
          </p:nvSpPr>
          <p:spPr>
            <a:xfrm>
              <a:off x="2338137" y="3649133"/>
              <a:ext cx="1481666" cy="922867"/>
            </a:xfrm>
            <a:prstGeom prst="ellipse">
              <a:avLst/>
            </a:prstGeom>
            <a:noFill/>
            <a:ln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3209C731-5B9C-4A3F-92EC-1F5A94B52F0D}"/>
                </a:ext>
              </a:extLst>
            </p:cNvPr>
            <p:cNvSpPr/>
            <p:nvPr/>
          </p:nvSpPr>
          <p:spPr>
            <a:xfrm>
              <a:off x="5966124" y="3703880"/>
              <a:ext cx="1481666" cy="922867"/>
            </a:xfrm>
            <a:prstGeom prst="ellipse">
              <a:avLst/>
            </a:prstGeom>
            <a:noFill/>
            <a:ln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8" name="타원 17">
              <a:extLst>
                <a:ext uri="{FF2B5EF4-FFF2-40B4-BE49-F238E27FC236}">
                  <a16:creationId xmlns:a16="http://schemas.microsoft.com/office/drawing/2014/main" id="{6EF0883F-5329-46CB-B263-94E4B097B72D}"/>
                </a:ext>
              </a:extLst>
            </p:cNvPr>
            <p:cNvSpPr/>
            <p:nvPr/>
          </p:nvSpPr>
          <p:spPr>
            <a:xfrm>
              <a:off x="9827670" y="4001719"/>
              <a:ext cx="1481666" cy="922867"/>
            </a:xfrm>
            <a:prstGeom prst="ellipse">
              <a:avLst/>
            </a:prstGeom>
            <a:noFill/>
            <a:ln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5D06BF4-1E3C-4757-A3E1-FBFDC8F291DD}"/>
                </a:ext>
              </a:extLst>
            </p:cNvPr>
            <p:cNvSpPr txBox="1"/>
            <p:nvPr/>
          </p:nvSpPr>
          <p:spPr>
            <a:xfrm>
              <a:off x="3939111" y="4644513"/>
              <a:ext cx="2266967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0070C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일반학과의 </a:t>
              </a:r>
              <a:br>
                <a:rPr lang="en-US" altLang="ko-KR" b="1" dirty="0">
                  <a:solidFill>
                    <a:srgbClr val="0070C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</a:br>
              <a:r>
                <a:rPr lang="ko-KR" altLang="en-US" b="1" dirty="0">
                  <a:solidFill>
                    <a:srgbClr val="0070C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연구성과 및 비중 감소</a:t>
              </a:r>
            </a:p>
          </p:txBody>
        </p:sp>
      </p:grp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351C33A5-323B-4D0E-B417-32749A74CAB0}"/>
              </a:ext>
            </a:extLst>
          </p:cNvPr>
          <p:cNvSpPr/>
          <p:nvPr/>
        </p:nvSpPr>
        <p:spPr>
          <a:xfrm>
            <a:off x="8770490" y="1827415"/>
            <a:ext cx="2344047" cy="383939"/>
          </a:xfrm>
          <a:prstGeom prst="roundRect">
            <a:avLst/>
          </a:prstGeom>
          <a:noFill/>
          <a:ln w="28575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_Pro Medium" panose="00000600000000000000" pitchFamily="50" charset="-127"/>
              <a:ea typeface="KoPubWorld돋움체_Pro Medium" panose="00000600000000000000" pitchFamily="50" charset="-127"/>
            </a:endParaRPr>
          </a:p>
        </p:txBody>
      </p:sp>
      <p:sp>
        <p:nvSpPr>
          <p:cNvPr id="26" name="내용 개체 틀 2">
            <a:extLst>
              <a:ext uri="{FF2B5EF4-FFF2-40B4-BE49-F238E27FC236}">
                <a16:creationId xmlns:a16="http://schemas.microsoft.com/office/drawing/2014/main" id="{DA579A1B-6E2A-481C-B71B-E08C53731202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3</a:t>
            </a:r>
            <a:r>
              <a:rPr lang="ko-KR" altLang="en-US" sz="2400" dirty="0">
                <a:solidFill>
                  <a:srgbClr val="1E55A5"/>
                </a:solidFill>
              </a:rPr>
              <a:t>대 </a:t>
            </a:r>
            <a:r>
              <a:rPr lang="ko-KR" altLang="en-US" sz="2400" dirty="0" err="1">
                <a:solidFill>
                  <a:srgbClr val="1E55A5"/>
                </a:solidFill>
              </a:rPr>
              <a:t>회별</a:t>
            </a:r>
            <a:r>
              <a:rPr lang="ko-KR" altLang="en-US" sz="2400" dirty="0">
                <a:solidFill>
                  <a:srgbClr val="1E55A5"/>
                </a:solidFill>
              </a:rPr>
              <a:t> 기관에 따른 연구성과 및 비중 비교 </a:t>
            </a:r>
            <a:r>
              <a:rPr lang="en-US" altLang="ko-KR" sz="2400" dirty="0">
                <a:solidFill>
                  <a:srgbClr val="1E55A5"/>
                </a:solidFill>
              </a:rPr>
              <a:t>- </a:t>
            </a:r>
            <a:r>
              <a:rPr lang="ko-KR" altLang="en-US" sz="2400" dirty="0">
                <a:solidFill>
                  <a:srgbClr val="1E55A5"/>
                </a:solidFill>
              </a:rPr>
              <a:t>일반학과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9EACDF-0E29-4251-8459-E9EEA14E5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5036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E8982748-055A-AE26-5BCC-DD526EF65482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16" name="Rectangle 4">
              <a:extLst>
                <a:ext uri="{FF2B5EF4-FFF2-40B4-BE49-F238E27FC236}">
                  <a16:creationId xmlns:a16="http://schemas.microsoft.com/office/drawing/2014/main" id="{A6E5114E-4516-9825-5CAD-44D7E51CF197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5B76C563-8B71-FAB7-95EB-525B12010977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047B637-F6BC-39C0-A710-86F039442759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B1423D02-BABC-AF48-4866-BEA7671D7F00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22" name="Oval 11">
                <a:extLst>
                  <a:ext uri="{FF2B5EF4-FFF2-40B4-BE49-F238E27FC236}">
                    <a16:creationId xmlns:a16="http://schemas.microsoft.com/office/drawing/2014/main" id="{A7029E34-D0F0-1FB0-C99A-1787E75D8F78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23" name="Oval 12">
                <a:extLst>
                  <a:ext uri="{FF2B5EF4-FFF2-40B4-BE49-F238E27FC236}">
                    <a16:creationId xmlns:a16="http://schemas.microsoft.com/office/drawing/2014/main" id="{C811D951-3964-6387-04B8-4CBBF910B2E4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2BBFBC5A-8082-4B32-98F7-682ED20401DD}"/>
              </a:ext>
            </a:extLst>
          </p:cNvPr>
          <p:cNvGraphicFramePr>
            <a:graphicFrameLocks/>
          </p:cNvGraphicFramePr>
          <p:nvPr/>
        </p:nvGraphicFramePr>
        <p:xfrm>
          <a:off x="389753" y="2211354"/>
          <a:ext cx="4879910" cy="4192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23BFF58-2B47-446F-96E1-947C0400F0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5888048"/>
              </p:ext>
            </p:extLst>
          </p:nvPr>
        </p:nvGraphicFramePr>
        <p:xfrm>
          <a:off x="3468855" y="2423697"/>
          <a:ext cx="4648778" cy="3824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B380A97A-F0E2-4F4B-8B57-E548D917A001}"/>
              </a:ext>
            </a:extLst>
          </p:cNvPr>
          <p:cNvGraphicFramePr>
            <a:graphicFrameLocks/>
          </p:cNvGraphicFramePr>
          <p:nvPr/>
        </p:nvGraphicFramePr>
        <p:xfrm>
          <a:off x="6718041" y="2503038"/>
          <a:ext cx="5453539" cy="3745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C4D45099-DC41-431F-B2A2-2115D2C69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0490" y="307052"/>
            <a:ext cx="3114492" cy="21166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C1738B1-2485-4C9B-BB9E-3D5D2BE66EAE}"/>
              </a:ext>
            </a:extLst>
          </p:cNvPr>
          <p:cNvSpPr txBox="1"/>
          <p:nvPr/>
        </p:nvSpPr>
        <p:spPr>
          <a:xfrm>
            <a:off x="1530220" y="5850294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1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2B231E-3154-4206-A21A-5D16B88C1BB0}"/>
              </a:ext>
            </a:extLst>
          </p:cNvPr>
          <p:cNvSpPr txBox="1"/>
          <p:nvPr/>
        </p:nvSpPr>
        <p:spPr>
          <a:xfrm>
            <a:off x="5162399" y="5895945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2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B0616F-B7DA-4B9B-992F-DB6B975B83D3}"/>
              </a:ext>
            </a:extLst>
          </p:cNvPr>
          <p:cNvSpPr txBox="1"/>
          <p:nvPr/>
        </p:nvSpPr>
        <p:spPr>
          <a:xfrm>
            <a:off x="8986744" y="5968482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A5F6027-0C08-485F-AE5E-61717F2AFA50}"/>
              </a:ext>
            </a:extLst>
          </p:cNvPr>
          <p:cNvGrpSpPr/>
          <p:nvPr/>
        </p:nvGrpSpPr>
        <p:grpSpPr>
          <a:xfrm>
            <a:off x="9702655" y="4465109"/>
            <a:ext cx="2314210" cy="2253969"/>
            <a:chOff x="10367842" y="4236663"/>
            <a:chExt cx="2314210" cy="2253969"/>
          </a:xfrm>
        </p:grpSpPr>
        <p:sp>
          <p:nvSpPr>
            <p:cNvPr id="18" name="타원 17">
              <a:extLst>
                <a:ext uri="{FF2B5EF4-FFF2-40B4-BE49-F238E27FC236}">
                  <a16:creationId xmlns:a16="http://schemas.microsoft.com/office/drawing/2014/main" id="{6EF0883F-5329-46CB-B263-94E4B097B72D}"/>
                </a:ext>
              </a:extLst>
            </p:cNvPr>
            <p:cNvSpPr/>
            <p:nvPr/>
          </p:nvSpPr>
          <p:spPr>
            <a:xfrm>
              <a:off x="10367842" y="4236663"/>
              <a:ext cx="1735812" cy="1195634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5D06BF4-1E3C-4757-A3E1-FBFDC8F291DD}"/>
                </a:ext>
              </a:extLst>
            </p:cNvPr>
            <p:cNvSpPr txBox="1"/>
            <p:nvPr/>
          </p:nvSpPr>
          <p:spPr>
            <a:xfrm>
              <a:off x="10746907" y="5567302"/>
              <a:ext cx="1935145" cy="92333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rgbClr val="C0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원광대 내 연구성과</a:t>
              </a:r>
              <a:endParaRPr lang="en-US" altLang="ko-KR" dirty="0">
                <a:solidFill>
                  <a:srgbClr val="C0000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  <a:p>
              <a:r>
                <a:rPr lang="ko-KR" altLang="en-US" dirty="0">
                  <a:solidFill>
                    <a:srgbClr val="C0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감소분 보완</a:t>
              </a:r>
              <a:endParaRPr lang="en-US" altLang="ko-KR" dirty="0">
                <a:solidFill>
                  <a:srgbClr val="C0000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  <a:p>
              <a:r>
                <a:rPr lang="en-US" altLang="ko-KR" dirty="0">
                  <a:solidFill>
                    <a:srgbClr val="C0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171</a:t>
              </a:r>
              <a:r>
                <a:rPr lang="ko-KR" altLang="en-US" dirty="0">
                  <a:solidFill>
                    <a:srgbClr val="C0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편</a:t>
              </a:r>
              <a:r>
                <a:rPr lang="en-US" altLang="ko-KR" dirty="0">
                  <a:solidFill>
                    <a:srgbClr val="C0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(38%)</a:t>
              </a:r>
              <a:endParaRPr lang="ko-KR" altLang="en-US" dirty="0">
                <a:solidFill>
                  <a:srgbClr val="C00000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</p:grp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55FB0C4D-7191-4DD2-B26C-90CE36BAD0CB}"/>
              </a:ext>
            </a:extLst>
          </p:cNvPr>
          <p:cNvSpPr/>
          <p:nvPr/>
        </p:nvSpPr>
        <p:spPr>
          <a:xfrm>
            <a:off x="8770490" y="1126067"/>
            <a:ext cx="2515577" cy="814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_Pro Medium" panose="00000600000000000000" pitchFamily="50" charset="-127"/>
              <a:ea typeface="KoPubWorld돋움체_Pro Medium" panose="00000600000000000000" pitchFamily="50" charset="-127"/>
            </a:endParaRPr>
          </a:p>
        </p:txBody>
      </p:sp>
      <p:sp>
        <p:nvSpPr>
          <p:cNvPr id="24" name="내용 개체 틀 2">
            <a:extLst>
              <a:ext uri="{FF2B5EF4-FFF2-40B4-BE49-F238E27FC236}">
                <a16:creationId xmlns:a16="http://schemas.microsoft.com/office/drawing/2014/main" id="{3A70DD6A-F314-4195-8E0B-B4503222F7AD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3</a:t>
            </a:r>
            <a:r>
              <a:rPr lang="ko-KR" altLang="en-US" sz="2400" dirty="0">
                <a:solidFill>
                  <a:srgbClr val="1E55A5"/>
                </a:solidFill>
              </a:rPr>
              <a:t>대 </a:t>
            </a:r>
            <a:r>
              <a:rPr lang="ko-KR" altLang="en-US" sz="2400" dirty="0" err="1">
                <a:solidFill>
                  <a:srgbClr val="1E55A5"/>
                </a:solidFill>
              </a:rPr>
              <a:t>회별</a:t>
            </a:r>
            <a:r>
              <a:rPr lang="ko-KR" altLang="en-US" sz="2400" dirty="0">
                <a:solidFill>
                  <a:srgbClr val="1E55A5"/>
                </a:solidFill>
              </a:rPr>
              <a:t> 기관에 따른 연구성과 및 비중 비교 </a:t>
            </a:r>
            <a:r>
              <a:rPr lang="en-US" altLang="ko-KR" sz="2400" dirty="0">
                <a:solidFill>
                  <a:srgbClr val="1E55A5"/>
                </a:solidFill>
              </a:rPr>
              <a:t>– </a:t>
            </a:r>
            <a:r>
              <a:rPr lang="ko-KR" altLang="en-US" sz="2400" dirty="0">
                <a:solidFill>
                  <a:srgbClr val="1E55A5"/>
                </a:solidFill>
              </a:rPr>
              <a:t>그 외 연구소</a:t>
            </a:r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DA6BC5D1-C55B-43A3-B645-30EE76D2E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5377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EA0669D1-BA38-1327-ED53-1B353CF351B4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10" name="Rectangle 4">
              <a:extLst>
                <a:ext uri="{FF2B5EF4-FFF2-40B4-BE49-F238E27FC236}">
                  <a16:creationId xmlns:a16="http://schemas.microsoft.com/office/drawing/2014/main" id="{E58E4333-001D-9491-29B9-1CCF70C3849D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17414381-927F-2E1F-1827-06BF61BB5BAE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B9F5867-6927-7162-0F72-171CB920F54C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A5C121CA-D6B5-EDA3-D4AA-4221047AF66B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24" name="Oval 11">
                <a:extLst>
                  <a:ext uri="{FF2B5EF4-FFF2-40B4-BE49-F238E27FC236}">
                    <a16:creationId xmlns:a16="http://schemas.microsoft.com/office/drawing/2014/main" id="{3BB31147-9CC9-DC07-D330-A416E7B38E6A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25" name="Oval 12">
                <a:extLst>
                  <a:ext uri="{FF2B5EF4-FFF2-40B4-BE49-F238E27FC236}">
                    <a16:creationId xmlns:a16="http://schemas.microsoft.com/office/drawing/2014/main" id="{B5EF6ED9-EB98-A7A6-F4F2-40B92CCCB8C6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2BBFBC5A-8082-4B32-98F7-682ED20401DD}"/>
              </a:ext>
            </a:extLst>
          </p:cNvPr>
          <p:cNvGraphicFramePr>
            <a:graphicFrameLocks/>
          </p:cNvGraphicFramePr>
          <p:nvPr/>
        </p:nvGraphicFramePr>
        <p:xfrm>
          <a:off x="389753" y="2211354"/>
          <a:ext cx="4879910" cy="4192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23BFF58-2B47-446F-96E1-947C0400F0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1945843"/>
              </p:ext>
            </p:extLst>
          </p:nvPr>
        </p:nvGraphicFramePr>
        <p:xfrm>
          <a:off x="3468855" y="2423697"/>
          <a:ext cx="4648778" cy="3824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B380A97A-F0E2-4F4B-8B57-E548D917A001}"/>
              </a:ext>
            </a:extLst>
          </p:cNvPr>
          <p:cNvGraphicFramePr>
            <a:graphicFrameLocks/>
          </p:cNvGraphicFramePr>
          <p:nvPr/>
        </p:nvGraphicFramePr>
        <p:xfrm>
          <a:off x="6718041" y="2503038"/>
          <a:ext cx="5453539" cy="3745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C4D45099-DC41-431F-B2A2-2115D2C69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0490" y="307052"/>
            <a:ext cx="3114492" cy="21166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C1738B1-2485-4C9B-BB9E-3D5D2BE66EAE}"/>
              </a:ext>
            </a:extLst>
          </p:cNvPr>
          <p:cNvSpPr txBox="1"/>
          <p:nvPr/>
        </p:nvSpPr>
        <p:spPr>
          <a:xfrm>
            <a:off x="1530220" y="5850294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1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72B231E-3154-4206-A21A-5D16B88C1BB0}"/>
              </a:ext>
            </a:extLst>
          </p:cNvPr>
          <p:cNvSpPr txBox="1"/>
          <p:nvPr/>
        </p:nvSpPr>
        <p:spPr>
          <a:xfrm>
            <a:off x="5162399" y="5895945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2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B0616F-B7DA-4B9B-992F-DB6B975B83D3}"/>
              </a:ext>
            </a:extLst>
          </p:cNvPr>
          <p:cNvSpPr txBox="1"/>
          <p:nvPr/>
        </p:nvSpPr>
        <p:spPr>
          <a:xfrm>
            <a:off x="8986744" y="5968482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대 </a:t>
            </a:r>
            <a:r>
              <a:rPr lang="en-US" altLang="ko-KR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3</a:t>
            </a:r>
            <a:r>
              <a:rPr lang="ko-KR" altLang="en-US" sz="2000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rPr>
              <a:t>회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3F6DB4A-5216-4E71-9A31-37831C58EAF9}"/>
              </a:ext>
            </a:extLst>
          </p:cNvPr>
          <p:cNvGrpSpPr/>
          <p:nvPr/>
        </p:nvGrpSpPr>
        <p:grpSpPr>
          <a:xfrm>
            <a:off x="679895" y="2689102"/>
            <a:ext cx="8613127" cy="1923815"/>
            <a:chOff x="2338137" y="3074597"/>
            <a:chExt cx="8613127" cy="1923815"/>
          </a:xfrm>
        </p:grpSpPr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8AB329DC-8A74-4C74-9B84-15A2BB2DE39C}"/>
                </a:ext>
              </a:extLst>
            </p:cNvPr>
            <p:cNvSpPr/>
            <p:nvPr/>
          </p:nvSpPr>
          <p:spPr>
            <a:xfrm>
              <a:off x="2338137" y="3649133"/>
              <a:ext cx="1481666" cy="922867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7E3035C-EFAB-417B-BC42-DA7BA07E93F4}"/>
                </a:ext>
              </a:extLst>
            </p:cNvPr>
            <p:cNvSpPr/>
            <p:nvPr/>
          </p:nvSpPr>
          <p:spPr>
            <a:xfrm>
              <a:off x="5810723" y="3770174"/>
              <a:ext cx="1481666" cy="922867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8" name="타원 17">
              <a:extLst>
                <a:ext uri="{FF2B5EF4-FFF2-40B4-BE49-F238E27FC236}">
                  <a16:creationId xmlns:a16="http://schemas.microsoft.com/office/drawing/2014/main" id="{59F7E52B-85F5-47A8-9521-114D79573924}"/>
                </a:ext>
              </a:extLst>
            </p:cNvPr>
            <p:cNvSpPr/>
            <p:nvPr/>
          </p:nvSpPr>
          <p:spPr>
            <a:xfrm>
              <a:off x="9469598" y="4075545"/>
              <a:ext cx="1481666" cy="922867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World돋움체_Pro Medium" panose="00000600000000000000" pitchFamily="50" charset="-127"/>
                <a:ea typeface="KoPubWorld돋움체_Pro Medium" panose="00000600000000000000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6E7CFE3-5D51-4345-847F-C52472EBF193}"/>
                </a:ext>
              </a:extLst>
            </p:cNvPr>
            <p:cNvSpPr txBox="1"/>
            <p:nvPr/>
          </p:nvSpPr>
          <p:spPr>
            <a:xfrm>
              <a:off x="8681550" y="3074597"/>
              <a:ext cx="226696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외부기관의 </a:t>
              </a:r>
              <a:br>
                <a:rPr lang="en-US" altLang="ko-KR" b="1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</a:br>
              <a:r>
                <a:rPr lang="ko-KR" altLang="en-US" b="1" dirty="0">
                  <a:solidFill>
                    <a:srgbClr val="FF0000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rPr>
                <a:t>연구성과 및 비중 증가</a:t>
              </a:r>
            </a:p>
          </p:txBody>
        </p:sp>
      </p:grp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FD8235CA-7BDA-4C56-A9C6-B4082EC9A042}"/>
              </a:ext>
            </a:extLst>
          </p:cNvPr>
          <p:cNvSpPr/>
          <p:nvPr/>
        </p:nvSpPr>
        <p:spPr>
          <a:xfrm>
            <a:off x="8770490" y="2148421"/>
            <a:ext cx="3031757" cy="35461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_Pro Medium" panose="00000600000000000000" pitchFamily="50" charset="-127"/>
              <a:ea typeface="KoPubWorld돋움체_Pro Medium" panose="00000600000000000000" pitchFamily="50" charset="-127"/>
            </a:endParaRPr>
          </a:p>
        </p:txBody>
      </p:sp>
      <p:sp>
        <p:nvSpPr>
          <p:cNvPr id="26" name="내용 개체 틀 2">
            <a:extLst>
              <a:ext uri="{FF2B5EF4-FFF2-40B4-BE49-F238E27FC236}">
                <a16:creationId xmlns:a16="http://schemas.microsoft.com/office/drawing/2014/main" id="{77EF4EF8-9C51-4FF8-BDDD-E09AB4E6C99A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3</a:t>
            </a:r>
            <a:r>
              <a:rPr lang="ko-KR" altLang="en-US" sz="2400" dirty="0">
                <a:solidFill>
                  <a:srgbClr val="1E55A5"/>
                </a:solidFill>
              </a:rPr>
              <a:t>대 </a:t>
            </a:r>
            <a:r>
              <a:rPr lang="ko-KR" altLang="en-US" sz="2400" dirty="0" err="1">
                <a:solidFill>
                  <a:srgbClr val="1E55A5"/>
                </a:solidFill>
              </a:rPr>
              <a:t>회별</a:t>
            </a:r>
            <a:r>
              <a:rPr lang="ko-KR" altLang="en-US" sz="2400" dirty="0">
                <a:solidFill>
                  <a:srgbClr val="1E55A5"/>
                </a:solidFill>
              </a:rPr>
              <a:t> 기관에 따른 연구성과 및 비중 비교 </a:t>
            </a:r>
            <a:r>
              <a:rPr lang="en-US" altLang="ko-KR" sz="2400" dirty="0">
                <a:solidFill>
                  <a:srgbClr val="1E55A5"/>
                </a:solidFill>
              </a:rPr>
              <a:t>- </a:t>
            </a:r>
            <a:r>
              <a:rPr lang="ko-KR" altLang="en-US" sz="2400" dirty="0">
                <a:solidFill>
                  <a:srgbClr val="1E55A5"/>
                </a:solidFill>
              </a:rPr>
              <a:t>외부기관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6268FA-EFB0-46AD-ACFE-D3CAF7DBE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1432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238964D0-F383-C31A-659D-D4FC5C2EEE73}"/>
              </a:ext>
            </a:extLst>
          </p:cNvPr>
          <p:cNvGrpSpPr/>
          <p:nvPr/>
        </p:nvGrpSpPr>
        <p:grpSpPr>
          <a:xfrm>
            <a:off x="1" y="1"/>
            <a:ext cx="12191999" cy="1212112"/>
            <a:chOff x="1" y="1"/>
            <a:chExt cx="12191999" cy="1212112"/>
          </a:xfrm>
        </p:grpSpPr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EAB318C2-7ADD-047E-C195-6EE763884C5A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C8F5E94-8ADC-E6C3-68F4-12A09111D5D8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기관별 연구성과</a:t>
              </a:r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AF076B03-C6E4-C3C2-A678-9E87B5A5458C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10" name="Oval 11">
                <a:extLst>
                  <a:ext uri="{FF2B5EF4-FFF2-40B4-BE49-F238E27FC236}">
                    <a16:creationId xmlns:a16="http://schemas.microsoft.com/office/drawing/2014/main" id="{C581177E-1A95-BDAE-3C11-FC295BDA07B1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11" name="Oval 12">
                <a:extLst>
                  <a:ext uri="{FF2B5EF4-FFF2-40B4-BE49-F238E27FC236}">
                    <a16:creationId xmlns:a16="http://schemas.microsoft.com/office/drawing/2014/main" id="{23AE0B17-CC35-F735-8A21-5AFC54ABCBE2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92495E0E-A629-4740-8A37-149C21D518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2021380"/>
              </p:ext>
            </p:extLst>
          </p:nvPr>
        </p:nvGraphicFramePr>
        <p:xfrm>
          <a:off x="820317" y="1960465"/>
          <a:ext cx="10551366" cy="4650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0983EFD5-176B-45C0-BEFF-0438EF42FF92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3</a:t>
            </a:r>
            <a:r>
              <a:rPr lang="ko-KR" altLang="en-US" sz="2400" dirty="0">
                <a:solidFill>
                  <a:srgbClr val="1E55A5"/>
                </a:solidFill>
              </a:rPr>
              <a:t>대 기관별 연구논문 수</a:t>
            </a:r>
          </a:p>
        </p:txBody>
      </p:sp>
      <p:sp>
        <p:nvSpPr>
          <p:cNvPr id="14" name="슬라이드 번호 개체 틀 13">
            <a:extLst>
              <a:ext uri="{FF2B5EF4-FFF2-40B4-BE49-F238E27FC236}">
                <a16:creationId xmlns:a16="http://schemas.microsoft.com/office/drawing/2014/main" id="{7EB60A77-A3E8-4EFB-B9F6-429DE4894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85386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>
            <a:extLst>
              <a:ext uri="{FF2B5EF4-FFF2-40B4-BE49-F238E27FC236}">
                <a16:creationId xmlns:a16="http://schemas.microsoft.com/office/drawing/2014/main" id="{B0338716-9C7E-955E-5F29-90413808FAA5}"/>
              </a:ext>
            </a:extLst>
          </p:cNvPr>
          <p:cNvGrpSpPr/>
          <p:nvPr/>
        </p:nvGrpSpPr>
        <p:grpSpPr>
          <a:xfrm>
            <a:off x="1" y="1"/>
            <a:ext cx="12191999" cy="1212112"/>
            <a:chOff x="1" y="1"/>
            <a:chExt cx="12191999" cy="1212112"/>
          </a:xfrm>
        </p:grpSpPr>
        <p:sp>
          <p:nvSpPr>
            <p:cNvPr id="20" name="Rectangle 4">
              <a:extLst>
                <a:ext uri="{FF2B5EF4-FFF2-40B4-BE49-F238E27FC236}">
                  <a16:creationId xmlns:a16="http://schemas.microsoft.com/office/drawing/2014/main" id="{0D20723D-E477-4483-A18A-C3703BB202BA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9E57140-E5AE-4C8F-528F-CA921CB64813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C7A4522F-3A01-2083-2A39-9F80858DBC28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24" name="Oval 11">
                <a:extLst>
                  <a:ext uri="{FF2B5EF4-FFF2-40B4-BE49-F238E27FC236}">
                    <a16:creationId xmlns:a16="http://schemas.microsoft.com/office/drawing/2014/main" id="{67CD9A1F-B666-BA96-6202-523B1FB00176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25" name="Oval 12">
                <a:extLst>
                  <a:ext uri="{FF2B5EF4-FFF2-40B4-BE49-F238E27FC236}">
                    <a16:creationId xmlns:a16="http://schemas.microsoft.com/office/drawing/2014/main" id="{AB15496F-2DC2-BAB6-892E-0F042726871D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graphicFrame>
        <p:nvGraphicFramePr>
          <p:cNvPr id="5" name="내용 개체 틀 5">
            <a:extLst>
              <a:ext uri="{FF2B5EF4-FFF2-40B4-BE49-F238E27FC236}">
                <a16:creationId xmlns:a16="http://schemas.microsoft.com/office/drawing/2014/main" id="{6FDD52D4-07B5-44FB-9348-7A47CD053B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2535726"/>
              </p:ext>
            </p:extLst>
          </p:nvPr>
        </p:nvGraphicFramePr>
        <p:xfrm>
          <a:off x="334347" y="1535185"/>
          <a:ext cx="11523306" cy="5108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직선 화살표 연결선 5">
            <a:extLst>
              <a:ext uri="{FF2B5EF4-FFF2-40B4-BE49-F238E27FC236}">
                <a16:creationId xmlns:a16="http://schemas.microsoft.com/office/drawing/2014/main" id="{DC6B2AFB-3362-499E-A9A7-31F82E265AE9}"/>
              </a:ext>
            </a:extLst>
          </p:cNvPr>
          <p:cNvCxnSpPr>
            <a:cxnSpLocks/>
          </p:cNvCxnSpPr>
          <p:nvPr/>
        </p:nvCxnSpPr>
        <p:spPr>
          <a:xfrm>
            <a:off x="2716324" y="2023281"/>
            <a:ext cx="696675" cy="751619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1479E87D-9A46-498F-9B0A-11C7BD6BA92E}"/>
              </a:ext>
            </a:extLst>
          </p:cNvPr>
          <p:cNvCxnSpPr>
            <a:cxnSpLocks/>
          </p:cNvCxnSpPr>
          <p:nvPr/>
        </p:nvCxnSpPr>
        <p:spPr>
          <a:xfrm>
            <a:off x="1167662" y="4902032"/>
            <a:ext cx="788138" cy="0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746A805D-B6A6-458D-951B-B6C52240D6D1}"/>
              </a:ext>
            </a:extLst>
          </p:cNvPr>
          <p:cNvCxnSpPr>
            <a:cxnSpLocks/>
          </p:cNvCxnSpPr>
          <p:nvPr/>
        </p:nvCxnSpPr>
        <p:spPr>
          <a:xfrm flipV="1">
            <a:off x="5510829" y="4462943"/>
            <a:ext cx="697024" cy="248503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A8AF63D4-D38A-4F8A-BD6E-47D80774B590}"/>
              </a:ext>
            </a:extLst>
          </p:cNvPr>
          <p:cNvCxnSpPr>
            <a:cxnSpLocks/>
          </p:cNvCxnSpPr>
          <p:nvPr/>
        </p:nvCxnSpPr>
        <p:spPr>
          <a:xfrm flipV="1">
            <a:off x="8233832" y="4571830"/>
            <a:ext cx="695005" cy="279232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624E95D7-95F7-4804-A3DB-96E13EEF68B8}"/>
              </a:ext>
            </a:extLst>
          </p:cNvPr>
          <p:cNvCxnSpPr>
            <a:cxnSpLocks/>
          </p:cNvCxnSpPr>
          <p:nvPr/>
        </p:nvCxnSpPr>
        <p:spPr>
          <a:xfrm>
            <a:off x="9492376" y="2463080"/>
            <a:ext cx="607969" cy="479086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31824DC5-B2DE-45B7-B552-56E696071901}"/>
              </a:ext>
            </a:extLst>
          </p:cNvPr>
          <p:cNvCxnSpPr>
            <a:cxnSpLocks/>
          </p:cNvCxnSpPr>
          <p:nvPr/>
        </p:nvCxnSpPr>
        <p:spPr>
          <a:xfrm flipV="1">
            <a:off x="10690245" y="2566356"/>
            <a:ext cx="833665" cy="181892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58AFA575-16DA-4A33-8747-00B37D3F38AF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dirty="0">
                <a:solidFill>
                  <a:srgbClr val="1E55A5"/>
                </a:solidFill>
              </a:rPr>
              <a:t>시대에 따른 기관별 </a:t>
            </a:r>
            <a:r>
              <a:rPr lang="ko-KR" altLang="en-US" sz="2400" dirty="0" err="1">
                <a:solidFill>
                  <a:srgbClr val="1E55A5"/>
                </a:solidFill>
              </a:rPr>
              <a:t>연구논문수</a:t>
            </a:r>
            <a:endParaRPr lang="ko-KR" altLang="en-US" sz="2400" dirty="0">
              <a:solidFill>
                <a:srgbClr val="1E55A5"/>
              </a:solidFill>
            </a:endParaRP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93A17344-EFB1-4DBD-B0A2-6F08A7EF4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27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FB158A7C-C823-4132-BF79-EDD6F3F064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809721"/>
              </p:ext>
            </p:extLst>
          </p:nvPr>
        </p:nvGraphicFramePr>
        <p:xfrm>
          <a:off x="1249532" y="2076632"/>
          <a:ext cx="9069352" cy="400812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2789853">
                  <a:extLst>
                    <a:ext uri="{9D8B030D-6E8A-4147-A177-3AD203B41FA5}">
                      <a16:colId xmlns:a16="http://schemas.microsoft.com/office/drawing/2014/main" val="4108544232"/>
                    </a:ext>
                  </a:extLst>
                </a:gridCol>
                <a:gridCol w="1103576">
                  <a:extLst>
                    <a:ext uri="{9D8B030D-6E8A-4147-A177-3AD203B41FA5}">
                      <a16:colId xmlns:a16="http://schemas.microsoft.com/office/drawing/2014/main" val="3947402005"/>
                    </a:ext>
                  </a:extLst>
                </a:gridCol>
                <a:gridCol w="1095906">
                  <a:extLst>
                    <a:ext uri="{9D8B030D-6E8A-4147-A177-3AD203B41FA5}">
                      <a16:colId xmlns:a16="http://schemas.microsoft.com/office/drawing/2014/main" val="737584073"/>
                    </a:ext>
                  </a:extLst>
                </a:gridCol>
                <a:gridCol w="1095906">
                  <a:extLst>
                    <a:ext uri="{9D8B030D-6E8A-4147-A177-3AD203B41FA5}">
                      <a16:colId xmlns:a16="http://schemas.microsoft.com/office/drawing/2014/main" val="2144378761"/>
                    </a:ext>
                  </a:extLst>
                </a:gridCol>
                <a:gridCol w="1095906">
                  <a:extLst>
                    <a:ext uri="{9D8B030D-6E8A-4147-A177-3AD203B41FA5}">
                      <a16:colId xmlns:a16="http://schemas.microsoft.com/office/drawing/2014/main" val="1542544743"/>
                    </a:ext>
                  </a:extLst>
                </a:gridCol>
                <a:gridCol w="1095906">
                  <a:extLst>
                    <a:ext uri="{9D8B030D-6E8A-4147-A177-3AD203B41FA5}">
                      <a16:colId xmlns:a16="http://schemas.microsoft.com/office/drawing/2014/main" val="3459932042"/>
                    </a:ext>
                  </a:extLst>
                </a:gridCol>
                <a:gridCol w="792299">
                  <a:extLst>
                    <a:ext uri="{9D8B030D-6E8A-4147-A177-3AD203B41FA5}">
                      <a16:colId xmlns:a16="http://schemas.microsoft.com/office/drawing/2014/main" val="1105777009"/>
                    </a:ext>
                  </a:extLst>
                </a:gridCol>
              </a:tblGrid>
              <a:tr h="1616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기관별＼연구주제별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교의교학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실천교학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실증교학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응용교학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교사교학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합계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101535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영산선학대학교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40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885055118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원광대학교원불교학과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effectLst/>
                          <a:latin typeface="+mn-ea"/>
                          <a:ea typeface="+mn-ea"/>
                        </a:rPr>
                        <a:t>294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79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42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35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452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608853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원불교대학원대학교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21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0315665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원광대학교사상연구원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51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2835806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원광대학교종교문제연구소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8262590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90" dirty="0" err="1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원광대학교마음인문학연구소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effectLst/>
                          <a:latin typeface="+mn-ea"/>
                          <a:ea typeface="+mn-ea"/>
                        </a:rPr>
                        <a:t>22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36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7630158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원광대학교일반학과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effectLst/>
                          <a:latin typeface="+mn-ea"/>
                          <a:ea typeface="+mn-ea"/>
                        </a:rPr>
                        <a:t>152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70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151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54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427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1700092"/>
                  </a:ext>
                </a:extLst>
              </a:tr>
              <a:tr h="2907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외부기관 </a:t>
                      </a:r>
                      <a:r>
                        <a:rPr lang="en-US" altLang="ko-KR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육영 및 연구기관 외</a:t>
                      </a:r>
                      <a:r>
                        <a:rPr lang="en-US" altLang="ko-KR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136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81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effectLst/>
                          <a:latin typeface="+mn-ea"/>
                          <a:ea typeface="+mn-ea"/>
                        </a:rPr>
                        <a:t>152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46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effectLst/>
                          <a:latin typeface="+mn-ea"/>
                          <a:ea typeface="+mn-ea"/>
                        </a:rPr>
                        <a:t>417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2544651"/>
                  </a:ext>
                </a:extLst>
              </a:tr>
              <a:tr h="1623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effectLst/>
                          <a:latin typeface="KoPubWorld돋움체_Pro Medium" panose="00000600000000000000" pitchFamily="50" charset="-127"/>
                          <a:ea typeface="KoPubWorld돋움체_Pro Medium" panose="00000600000000000000" pitchFamily="50" charset="-127"/>
                        </a:rPr>
                        <a:t>합계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World돋움체_Pro Medium" panose="00000600000000000000" pitchFamily="50" charset="-127"/>
                        <a:ea typeface="KoPubWorld돋움체_Pro Medium" panose="00000600000000000000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655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270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371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145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  <a:latin typeface="+mn-ea"/>
                          <a:ea typeface="+mn-ea"/>
                        </a:rPr>
                        <a:t>1445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578184"/>
                  </a:ext>
                </a:extLst>
              </a:tr>
            </a:tbl>
          </a:graphicData>
        </a:graphic>
      </p:graphicFrame>
      <p:grpSp>
        <p:nvGrpSpPr>
          <p:cNvPr id="7" name="그룹 6">
            <a:extLst>
              <a:ext uri="{FF2B5EF4-FFF2-40B4-BE49-F238E27FC236}">
                <a16:creationId xmlns:a16="http://schemas.microsoft.com/office/drawing/2014/main" id="{4057345E-24D7-65BC-A5EE-157CB4F3CD90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B0A53EF6-1C02-E047-B636-6CA3D3607228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CA25BCDE-A596-B484-EF21-DAEDDCF6ECEC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F50EB66-F6BB-4A92-F786-B0FA737A73A4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 – 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기관별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AE628383-42F0-2E13-2770-08804150379B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6B5093EE-2A6A-1CF6-4008-5FB28C2FA5F4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880901AB-AB91-F12E-B729-C8DA5EAB2D22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E16E1AFB-36CC-4DD8-A422-6B2DD7D49046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dirty="0">
                <a:solidFill>
                  <a:srgbClr val="1E55A5"/>
                </a:solidFill>
              </a:rPr>
              <a:t>기관별 대분류에 따른 </a:t>
            </a:r>
            <a:r>
              <a:rPr lang="ko-KR" altLang="en-US" sz="2400" dirty="0" err="1">
                <a:solidFill>
                  <a:srgbClr val="1E55A5"/>
                </a:solidFill>
              </a:rPr>
              <a:t>연구논문수</a:t>
            </a:r>
            <a:r>
              <a:rPr lang="en-US" altLang="ko-KR" sz="2400" dirty="0">
                <a:solidFill>
                  <a:srgbClr val="1E55A5"/>
                </a:solidFill>
              </a:rPr>
              <a:t>(1971~2023</a:t>
            </a:r>
            <a:r>
              <a:rPr lang="ko-KR" altLang="en-US" sz="2400" dirty="0">
                <a:solidFill>
                  <a:srgbClr val="1E55A5"/>
                </a:solidFill>
              </a:rPr>
              <a:t>년</a:t>
            </a:r>
            <a:r>
              <a:rPr lang="en-US" altLang="ko-KR" sz="2400" dirty="0">
                <a:solidFill>
                  <a:srgbClr val="1E55A5"/>
                </a:solidFill>
              </a:rPr>
              <a:t>) – </a:t>
            </a:r>
            <a:r>
              <a:rPr lang="ko-KR" altLang="en-US" sz="2400" dirty="0">
                <a:solidFill>
                  <a:srgbClr val="1E55A5"/>
                </a:solidFill>
              </a:rPr>
              <a:t>기관별 연구분야의 특성을 보여줌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9F5035-5A99-4995-87B1-AAD5B1C92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38723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8E7103C3-3B20-C8E2-1988-E8B8E6BB167E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9" name="Rectangle 4">
              <a:extLst>
                <a:ext uri="{FF2B5EF4-FFF2-40B4-BE49-F238E27FC236}">
                  <a16:creationId xmlns:a16="http://schemas.microsoft.com/office/drawing/2014/main" id="{A8785BC0-A967-67D5-B6E1-72FA7CD88C50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2267775B-1DAC-5AF5-F380-3C696A56BBB6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1AF3DA-520A-3C83-F1E5-B9F534BE2968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 – </a:t>
              </a:r>
              <a:r>
                <a:rPr lang="ko-KR" altLang="en-US" sz="3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연구주제별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연구성과</a:t>
              </a:r>
            </a:p>
          </p:txBody>
        </p: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DED3489A-59E5-619D-8C62-D8B6433EF0BC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15" name="Oval 11">
                <a:extLst>
                  <a:ext uri="{FF2B5EF4-FFF2-40B4-BE49-F238E27FC236}">
                    <a16:creationId xmlns:a16="http://schemas.microsoft.com/office/drawing/2014/main" id="{4B26DBC1-59C6-163E-E8F6-891A221E086D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16" name="Oval 12">
                <a:extLst>
                  <a:ext uri="{FF2B5EF4-FFF2-40B4-BE49-F238E27FC236}">
                    <a16:creationId xmlns:a16="http://schemas.microsoft.com/office/drawing/2014/main" id="{0A240351-AB42-09A5-A722-29F89E36A92F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graphicFrame>
        <p:nvGraphicFramePr>
          <p:cNvPr id="5" name="내용 개체 틀 5">
            <a:extLst>
              <a:ext uri="{FF2B5EF4-FFF2-40B4-BE49-F238E27FC236}">
                <a16:creationId xmlns:a16="http://schemas.microsoft.com/office/drawing/2014/main" id="{C882DA05-179A-41AC-B821-EF7EAC729E6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3444146"/>
              </p:ext>
            </p:extLst>
          </p:nvPr>
        </p:nvGraphicFramePr>
        <p:xfrm>
          <a:off x="1176129" y="2038526"/>
          <a:ext cx="9573208" cy="4464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직선 화살표 연결선 5">
            <a:extLst>
              <a:ext uri="{FF2B5EF4-FFF2-40B4-BE49-F238E27FC236}">
                <a16:creationId xmlns:a16="http://schemas.microsoft.com/office/drawing/2014/main" id="{3ABE77EC-9056-43CF-AF49-0B48DB5F7641}"/>
              </a:ext>
            </a:extLst>
          </p:cNvPr>
          <p:cNvCxnSpPr>
            <a:cxnSpLocks/>
          </p:cNvCxnSpPr>
          <p:nvPr/>
        </p:nvCxnSpPr>
        <p:spPr>
          <a:xfrm>
            <a:off x="2538757" y="2450879"/>
            <a:ext cx="696675" cy="751619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6599168F-BE43-45A2-8970-B279455E134A}"/>
              </a:ext>
            </a:extLst>
          </p:cNvPr>
          <p:cNvCxnSpPr>
            <a:cxnSpLocks/>
          </p:cNvCxnSpPr>
          <p:nvPr/>
        </p:nvCxnSpPr>
        <p:spPr>
          <a:xfrm flipV="1">
            <a:off x="4104858" y="4161548"/>
            <a:ext cx="747475" cy="122161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F0D1BD06-FA23-43BF-BD92-14ED5089C310}"/>
              </a:ext>
            </a:extLst>
          </p:cNvPr>
          <p:cNvCxnSpPr>
            <a:cxnSpLocks/>
          </p:cNvCxnSpPr>
          <p:nvPr/>
        </p:nvCxnSpPr>
        <p:spPr>
          <a:xfrm>
            <a:off x="5962733" y="5481057"/>
            <a:ext cx="793667" cy="0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98F64C1B-D1BB-4755-BFD6-D124C3CA2B61}"/>
              </a:ext>
            </a:extLst>
          </p:cNvPr>
          <p:cNvCxnSpPr>
            <a:cxnSpLocks/>
          </p:cNvCxnSpPr>
          <p:nvPr/>
        </p:nvCxnSpPr>
        <p:spPr>
          <a:xfrm flipV="1">
            <a:off x="7318205" y="3552501"/>
            <a:ext cx="1100667" cy="609047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E47B7996-5526-4DD1-99F5-E6BAEC9B1863}"/>
              </a:ext>
            </a:extLst>
          </p:cNvPr>
          <p:cNvCxnSpPr>
            <a:cxnSpLocks/>
          </p:cNvCxnSpPr>
          <p:nvPr/>
        </p:nvCxnSpPr>
        <p:spPr>
          <a:xfrm flipV="1">
            <a:off x="9262378" y="4801454"/>
            <a:ext cx="1199394" cy="94343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4D9A22C3-2809-4FF1-B73F-D80FA0D1AD54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dirty="0">
                <a:solidFill>
                  <a:srgbClr val="1E55A5"/>
                </a:solidFill>
              </a:rPr>
              <a:t>시대에 따른 </a:t>
            </a:r>
            <a:r>
              <a:rPr lang="ko-KR" altLang="en-US" sz="2400" dirty="0" err="1">
                <a:solidFill>
                  <a:srgbClr val="1E55A5"/>
                </a:solidFill>
              </a:rPr>
              <a:t>연구주제별</a:t>
            </a:r>
            <a:r>
              <a:rPr lang="ko-KR" altLang="en-US" sz="2400" dirty="0">
                <a:solidFill>
                  <a:srgbClr val="1E55A5"/>
                </a:solidFill>
              </a:rPr>
              <a:t> </a:t>
            </a:r>
            <a:r>
              <a:rPr lang="ko-KR" altLang="en-US" sz="2400" dirty="0" err="1">
                <a:solidFill>
                  <a:srgbClr val="1E55A5"/>
                </a:solidFill>
              </a:rPr>
              <a:t>연구논문수</a:t>
            </a:r>
            <a:endParaRPr lang="ko-KR" altLang="en-US" sz="2400" dirty="0">
              <a:solidFill>
                <a:srgbClr val="1E55A5"/>
              </a:solidFill>
            </a:endParaRPr>
          </a:p>
        </p:txBody>
      </p:sp>
      <p:sp>
        <p:nvSpPr>
          <p:cNvPr id="19" name="슬라이드 번호 개체 틀 18">
            <a:extLst>
              <a:ext uri="{FF2B5EF4-FFF2-40B4-BE49-F238E27FC236}">
                <a16:creationId xmlns:a16="http://schemas.microsoft.com/office/drawing/2014/main" id="{C35D55A6-6C92-4787-B5A2-F743FDCD6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412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5">
            <a:extLst>
              <a:ext uri="{FF2B5EF4-FFF2-40B4-BE49-F238E27FC236}">
                <a16:creationId xmlns:a16="http://schemas.microsoft.com/office/drawing/2014/main" id="{30271A1E-377B-4480-AF04-C23E657E53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9454289"/>
              </p:ext>
            </p:extLst>
          </p:nvPr>
        </p:nvGraphicFramePr>
        <p:xfrm>
          <a:off x="942967" y="2112190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직선 화살표 연결선 5">
            <a:extLst>
              <a:ext uri="{FF2B5EF4-FFF2-40B4-BE49-F238E27FC236}">
                <a16:creationId xmlns:a16="http://schemas.microsoft.com/office/drawing/2014/main" id="{70A517D5-D42B-4AF4-9618-10FAD16DDC40}"/>
              </a:ext>
            </a:extLst>
          </p:cNvPr>
          <p:cNvCxnSpPr>
            <a:cxnSpLocks/>
          </p:cNvCxnSpPr>
          <p:nvPr/>
        </p:nvCxnSpPr>
        <p:spPr>
          <a:xfrm>
            <a:off x="2049166" y="2385360"/>
            <a:ext cx="1092200" cy="496182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4746B1E9-F430-4DED-A5F9-9F0B65990945}"/>
              </a:ext>
            </a:extLst>
          </p:cNvPr>
          <p:cNvCxnSpPr>
            <a:cxnSpLocks/>
          </p:cNvCxnSpPr>
          <p:nvPr/>
        </p:nvCxnSpPr>
        <p:spPr>
          <a:xfrm flipV="1">
            <a:off x="7645166" y="3345110"/>
            <a:ext cx="1100667" cy="609047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493E9173-5CC7-4EF1-835E-D7478ECCF01F}"/>
              </a:ext>
            </a:extLst>
          </p:cNvPr>
          <p:cNvCxnSpPr>
            <a:cxnSpLocks/>
          </p:cNvCxnSpPr>
          <p:nvPr/>
        </p:nvCxnSpPr>
        <p:spPr>
          <a:xfrm flipV="1">
            <a:off x="9546543" y="4605556"/>
            <a:ext cx="1143002" cy="27428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68691FC8-42A0-4229-B485-8BFE5E07DD3A}"/>
              </a:ext>
            </a:extLst>
          </p:cNvPr>
          <p:cNvCxnSpPr>
            <a:cxnSpLocks/>
          </p:cNvCxnSpPr>
          <p:nvPr/>
        </p:nvCxnSpPr>
        <p:spPr>
          <a:xfrm flipV="1">
            <a:off x="3928533" y="4098643"/>
            <a:ext cx="982134" cy="210652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B8081AD4-6B5A-4D2D-ABBD-FA2DF017E331}"/>
              </a:ext>
            </a:extLst>
          </p:cNvPr>
          <p:cNvCxnSpPr>
            <a:cxnSpLocks/>
          </p:cNvCxnSpPr>
          <p:nvPr/>
        </p:nvCxnSpPr>
        <p:spPr>
          <a:xfrm flipV="1">
            <a:off x="5825066" y="5558261"/>
            <a:ext cx="948267" cy="1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CD751234-E582-0B70-9E30-99E61C5EA5C2}"/>
              </a:ext>
            </a:extLst>
          </p:cNvPr>
          <p:cNvGrpSpPr/>
          <p:nvPr/>
        </p:nvGrpSpPr>
        <p:grpSpPr>
          <a:xfrm>
            <a:off x="0" y="1"/>
            <a:ext cx="12192000" cy="6857999"/>
            <a:chOff x="0" y="1"/>
            <a:chExt cx="12192000" cy="6857999"/>
          </a:xfrm>
        </p:grpSpPr>
        <p:sp>
          <p:nvSpPr>
            <p:cNvPr id="22" name="Rectangle 4">
              <a:extLst>
                <a:ext uri="{FF2B5EF4-FFF2-40B4-BE49-F238E27FC236}">
                  <a16:creationId xmlns:a16="http://schemas.microsoft.com/office/drawing/2014/main" id="{FE7432FA-73DC-B13B-D14A-691455BE3728}"/>
                </a:ext>
              </a:extLst>
            </p:cNvPr>
            <p:cNvSpPr/>
            <p:nvPr/>
          </p:nvSpPr>
          <p:spPr>
            <a:xfrm>
              <a:off x="1" y="1"/>
              <a:ext cx="12191999" cy="12121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AFDE9D5A-A774-6247-8B3E-24259863B871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2AAAADE-F9D7-1144-1956-E952C2EB6A96}"/>
                </a:ext>
              </a:extLst>
            </p:cNvPr>
            <p:cNvSpPr txBox="1"/>
            <p:nvPr/>
          </p:nvSpPr>
          <p:spPr>
            <a:xfrm>
              <a:off x="705183" y="623122"/>
              <a:ext cx="7713689" cy="5889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 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 – </a:t>
              </a:r>
              <a:r>
                <a:rPr lang="ko-KR" altLang="en-US" sz="3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연구주제별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연구성과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계속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8A13424D-3F5B-C37C-B169-D15B5CAA4C1C}"/>
                </a:ext>
              </a:extLst>
            </p:cNvPr>
            <p:cNvGrpSpPr/>
            <p:nvPr/>
          </p:nvGrpSpPr>
          <p:grpSpPr>
            <a:xfrm>
              <a:off x="783169" y="343961"/>
              <a:ext cx="278011" cy="118213"/>
              <a:chOff x="600878" y="1900472"/>
              <a:chExt cx="278011" cy="118213"/>
            </a:xfrm>
          </p:grpSpPr>
          <p:sp>
            <p:nvSpPr>
              <p:cNvPr id="26" name="Oval 11">
                <a:extLst>
                  <a:ext uri="{FF2B5EF4-FFF2-40B4-BE49-F238E27FC236}">
                    <a16:creationId xmlns:a16="http://schemas.microsoft.com/office/drawing/2014/main" id="{1251FB0D-7AC3-F605-8338-45E2B04FE692}"/>
                  </a:ext>
                </a:extLst>
              </p:cNvPr>
              <p:cNvSpPr/>
              <p:nvPr/>
            </p:nvSpPr>
            <p:spPr>
              <a:xfrm>
                <a:off x="600878" y="1900472"/>
                <a:ext cx="118213" cy="118213"/>
              </a:xfrm>
              <a:prstGeom prst="ellipse">
                <a:avLst/>
              </a:prstGeom>
              <a:solidFill>
                <a:srgbClr val="2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  <p:sp>
            <p:nvSpPr>
              <p:cNvPr id="27" name="Oval 12">
                <a:extLst>
                  <a:ext uri="{FF2B5EF4-FFF2-40B4-BE49-F238E27FC236}">
                    <a16:creationId xmlns:a16="http://schemas.microsoft.com/office/drawing/2014/main" id="{9260A4A9-1069-2566-5C2E-86F636927E98}"/>
                  </a:ext>
                </a:extLst>
              </p:cNvPr>
              <p:cNvSpPr/>
              <p:nvPr/>
            </p:nvSpPr>
            <p:spPr>
              <a:xfrm>
                <a:off x="760676" y="1900472"/>
                <a:ext cx="118213" cy="118213"/>
              </a:xfrm>
              <a:prstGeom prst="ellipse">
                <a:avLst/>
              </a:prstGeom>
              <a:solidFill>
                <a:srgbClr val="00A5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" dirty="0">
                  <a:latin typeface="KoPubWorld돋움체_Pro Medium" panose="00000600000000000000" pitchFamily="50" charset="-127"/>
                </a:endParaRPr>
              </a:p>
            </p:txBody>
          </p:sp>
        </p:grpSp>
      </p:grp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EE46F80E-B37E-4B45-B69A-6D796B01F9E7}"/>
              </a:ext>
            </a:extLst>
          </p:cNvPr>
          <p:cNvSpPr txBox="1">
            <a:spLocks/>
          </p:cNvSpPr>
          <p:nvPr/>
        </p:nvSpPr>
        <p:spPr>
          <a:xfrm>
            <a:off x="796175" y="1373061"/>
            <a:ext cx="10991394" cy="437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solidFill>
                  <a:srgbClr val="1E55A5"/>
                </a:solidFill>
              </a:rPr>
              <a:t>3</a:t>
            </a:r>
            <a:r>
              <a:rPr lang="ko-KR" altLang="en-US" sz="2400" dirty="0">
                <a:solidFill>
                  <a:srgbClr val="1E55A5"/>
                </a:solidFill>
              </a:rPr>
              <a:t>대 기간에 따른 </a:t>
            </a:r>
            <a:r>
              <a:rPr lang="ko-KR" altLang="en-US" sz="2400" dirty="0" err="1">
                <a:solidFill>
                  <a:srgbClr val="1E55A5"/>
                </a:solidFill>
              </a:rPr>
              <a:t>연구주제별</a:t>
            </a:r>
            <a:r>
              <a:rPr lang="ko-KR" altLang="en-US" sz="2400" dirty="0">
                <a:solidFill>
                  <a:srgbClr val="1E55A5"/>
                </a:solidFill>
              </a:rPr>
              <a:t> </a:t>
            </a:r>
            <a:r>
              <a:rPr lang="ko-KR" altLang="en-US" sz="2400" dirty="0" err="1">
                <a:solidFill>
                  <a:srgbClr val="1E55A5"/>
                </a:solidFill>
              </a:rPr>
              <a:t>연구논문수</a:t>
            </a:r>
            <a:endParaRPr lang="ko-KR" altLang="en-US" sz="2400" dirty="0">
              <a:solidFill>
                <a:srgbClr val="1E55A5"/>
              </a:solidFill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25D7E41-C715-49CE-8752-414D83478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75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62E2CD-4E71-4BAF-AF72-371CA54518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646155"/>
            <a:ext cx="8689038" cy="488813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연구목적 </a:t>
            </a:r>
            <a:r>
              <a:rPr lang="en-US" altLang="ko-KR" sz="2000" dirty="0"/>
              <a:t>1:</a:t>
            </a:r>
            <a:r>
              <a:rPr lang="ko-KR" altLang="en-US" sz="2000" dirty="0"/>
              <a:t> 원불교학의 개념 정립 및 분류체계 마련</a:t>
            </a:r>
            <a:endParaRPr lang="en-US" altLang="ko-KR" sz="20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원불교학은 원불교의 교리와 사상 문화를 연구하는 학문</a:t>
            </a:r>
            <a:endParaRPr lang="en-US" altLang="ko-KR" sz="18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원불교학의 대분류</a:t>
            </a:r>
            <a:r>
              <a:rPr lang="en-US" altLang="ko-KR" sz="1800" dirty="0"/>
              <a:t>:</a:t>
            </a:r>
            <a:r>
              <a:rPr lang="ko-KR" altLang="en-US" sz="1800" dirty="0"/>
              <a:t> </a:t>
            </a:r>
            <a:r>
              <a:rPr lang="ko-KR" altLang="en-US" sz="1800" dirty="0" err="1"/>
              <a:t>교의교학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실천교학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실증교학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응용교학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교사교학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 err="1"/>
              <a:t>교의교학은</a:t>
            </a:r>
            <a:r>
              <a:rPr lang="ko-KR" altLang="en-US" sz="1600" dirty="0"/>
              <a:t> </a:t>
            </a:r>
            <a:r>
              <a:rPr lang="en-US" altLang="ko-KR" sz="1600" dirty="0"/>
              <a:t>9</a:t>
            </a:r>
            <a:r>
              <a:rPr lang="ko-KR" altLang="en-US" sz="1600" dirty="0"/>
              <a:t>개의 중분류와 </a:t>
            </a:r>
            <a:r>
              <a:rPr lang="en-US" altLang="ko-KR" sz="1600" dirty="0"/>
              <a:t>54</a:t>
            </a:r>
            <a:r>
              <a:rPr lang="ko-KR" altLang="en-US" sz="1600" dirty="0"/>
              <a:t>개의 소분류로 분류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 err="1"/>
              <a:t>실천교학은</a:t>
            </a:r>
            <a:r>
              <a:rPr lang="ko-KR" altLang="en-US" sz="1600" dirty="0"/>
              <a:t> </a:t>
            </a:r>
            <a:r>
              <a:rPr lang="en-US" altLang="ko-KR" sz="1600" dirty="0"/>
              <a:t>3</a:t>
            </a:r>
            <a:r>
              <a:rPr lang="ko-KR" altLang="en-US" sz="1600" dirty="0"/>
              <a:t>개의 중분류와 </a:t>
            </a:r>
            <a:r>
              <a:rPr lang="en-US" altLang="ko-KR" sz="1600" dirty="0"/>
              <a:t>24</a:t>
            </a:r>
            <a:r>
              <a:rPr lang="ko-KR" altLang="en-US" sz="1600" dirty="0"/>
              <a:t>개의 소분류로 분류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 err="1"/>
              <a:t>실증교학은</a:t>
            </a:r>
            <a:r>
              <a:rPr lang="ko-KR" altLang="en-US" sz="1600" dirty="0"/>
              <a:t> </a:t>
            </a:r>
            <a:r>
              <a:rPr lang="en-US" altLang="ko-KR" sz="1600" dirty="0"/>
              <a:t>5</a:t>
            </a:r>
            <a:r>
              <a:rPr lang="ko-KR" altLang="en-US" sz="1600" dirty="0"/>
              <a:t>개의 중분류와 </a:t>
            </a:r>
            <a:r>
              <a:rPr lang="en-US" altLang="ko-KR" sz="1600" dirty="0"/>
              <a:t>5</a:t>
            </a:r>
            <a:r>
              <a:rPr lang="ko-KR" altLang="en-US" sz="1600" dirty="0"/>
              <a:t>개의 소분류로 분류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 err="1"/>
              <a:t>응용교학은</a:t>
            </a:r>
            <a:r>
              <a:rPr lang="ko-KR" altLang="en-US" sz="1600" dirty="0"/>
              <a:t> </a:t>
            </a:r>
            <a:r>
              <a:rPr lang="en-US" altLang="ko-KR" sz="1600" dirty="0"/>
              <a:t>17</a:t>
            </a:r>
            <a:r>
              <a:rPr lang="ko-KR" altLang="en-US" sz="1600" dirty="0"/>
              <a:t>개의 중분류와 </a:t>
            </a:r>
            <a:r>
              <a:rPr lang="en-US" altLang="ko-KR" sz="1600" dirty="0"/>
              <a:t>29</a:t>
            </a:r>
            <a:r>
              <a:rPr lang="ko-KR" altLang="en-US" sz="1600" dirty="0"/>
              <a:t>개의 소분류로 분류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 err="1"/>
              <a:t>교사교학은</a:t>
            </a:r>
            <a:r>
              <a:rPr lang="ko-KR" altLang="en-US" sz="1600" dirty="0"/>
              <a:t> </a:t>
            </a:r>
            <a:r>
              <a:rPr lang="en-US" altLang="ko-KR" sz="1600" dirty="0"/>
              <a:t>7</a:t>
            </a:r>
            <a:r>
              <a:rPr lang="ko-KR" altLang="en-US" sz="1600" dirty="0"/>
              <a:t>개의 중분류와 </a:t>
            </a:r>
            <a:r>
              <a:rPr lang="en-US" altLang="ko-KR" sz="1600" dirty="0"/>
              <a:t>9</a:t>
            </a:r>
            <a:r>
              <a:rPr lang="ko-KR" altLang="en-US" sz="1600" dirty="0"/>
              <a:t>개의 소분류로 분류</a:t>
            </a:r>
            <a:endParaRPr lang="en-US" altLang="ko-KR" sz="1600" dirty="0"/>
          </a:p>
          <a:p>
            <a:pPr lvl="1">
              <a:lnSpc>
                <a:spcPct val="150000"/>
              </a:lnSpc>
            </a:pPr>
            <a:r>
              <a:rPr lang="ko-KR" altLang="en-US" sz="1800" dirty="0">
                <a:solidFill>
                  <a:srgbClr val="0070C0"/>
                </a:solidFill>
              </a:rPr>
              <a:t>향후 개념과 분류체계에 대한 지속적 연구의 필요성</a:t>
            </a:r>
          </a:p>
          <a:p>
            <a:pPr lvl="1">
              <a:lnSpc>
                <a:spcPct val="150000"/>
              </a:lnSpc>
            </a:pPr>
            <a:endParaRPr lang="ko-KR" altLang="en-US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A5C1CF-FAF7-946A-9A03-D08DB7481C0B}"/>
              </a:ext>
            </a:extLst>
          </p:cNvPr>
          <p:cNvSpPr txBox="1"/>
          <p:nvPr/>
        </p:nvSpPr>
        <p:spPr>
          <a:xfrm>
            <a:off x="3421156" y="971072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정리 및 제언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B696666-8BB1-71AA-B3F0-A7306FEBA49F}"/>
              </a:ext>
            </a:extLst>
          </p:cNvPr>
          <p:cNvGrpSpPr/>
          <p:nvPr/>
        </p:nvGrpSpPr>
        <p:grpSpPr>
          <a:xfrm>
            <a:off x="3499142" y="691911"/>
            <a:ext cx="278011" cy="118213"/>
            <a:chOff x="600878" y="1900472"/>
            <a:chExt cx="278011" cy="118213"/>
          </a:xfrm>
        </p:grpSpPr>
        <p:sp>
          <p:nvSpPr>
            <p:cNvPr id="6" name="Oval 11">
              <a:extLst>
                <a:ext uri="{FF2B5EF4-FFF2-40B4-BE49-F238E27FC236}">
                  <a16:creationId xmlns:a16="http://schemas.microsoft.com/office/drawing/2014/main" id="{194070ED-4E2A-3AFB-A52A-CBCCF573313F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7" name="Oval 12">
              <a:extLst>
                <a:ext uri="{FF2B5EF4-FFF2-40B4-BE49-F238E27FC236}">
                  <a16:creationId xmlns:a16="http://schemas.microsoft.com/office/drawing/2014/main" id="{7D919A15-BC17-9830-B983-5C56DA16F711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32F4857F-4A06-9218-02BC-61DE8F2FFA50}"/>
              </a:ext>
            </a:extLst>
          </p:cNvPr>
          <p:cNvGrpSpPr/>
          <p:nvPr/>
        </p:nvGrpSpPr>
        <p:grpSpPr>
          <a:xfrm>
            <a:off x="0" y="0"/>
            <a:ext cx="3020062" cy="6858000"/>
            <a:chOff x="0" y="0"/>
            <a:chExt cx="3020062" cy="6858000"/>
          </a:xfrm>
        </p:grpSpPr>
        <p:sp>
          <p:nvSpPr>
            <p:cNvPr id="9" name="Rectangle 4">
              <a:extLst>
                <a:ext uri="{FF2B5EF4-FFF2-40B4-BE49-F238E27FC236}">
                  <a16:creationId xmlns:a16="http://schemas.microsoft.com/office/drawing/2014/main" id="{21477115-0912-C2F1-3159-320D134137B2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AE11B230-CA8D-93D4-87A5-80184E7F084E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22E07A7-8326-6EEA-EC28-73B09421AC24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F5943B25-7CB9-B12C-A93B-11C6EF03B5EA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79C077DC-E824-C737-894B-DB38DE2629A7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218FC0DA-92DD-4AAD-A8C8-1848987B821F}"/>
                  </a:ext>
                </a:extLst>
              </p:cNvPr>
              <p:cNvCxnSpPr>
                <a:cxnSpLocks/>
                <a:endCxn id="29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3FD91C-57F4-5769-4B5D-B98362BC1957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8BB14D1-1CC4-D6F8-F682-88D5679C0A50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4EE8E94-913E-1027-262A-76B4C5F71169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04647C7F-393B-465D-A573-9C07A3E13AD7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C779E2DE-A657-B7E7-FF48-4C07E27F63F0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8E83A316-7E81-DEC5-E78C-F38B48BCE497}"/>
                  </a:ext>
                </a:extLst>
              </p:cNvPr>
              <p:cNvCxnSpPr>
                <a:cxnSpLocks/>
                <a:endCxn id="27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chemeClr val="bg1">
                  <a:lumMod val="8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2A0108C5-3ECF-7E35-44AC-D2FE6A3FC78A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0193BA86-0F1F-99DA-6CFA-2AAF12BC4286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F8E0109A-49D7-689E-16FB-E28D645A76CE}"/>
                  </a:ext>
                </a:extLst>
              </p:cNvPr>
              <p:cNvCxnSpPr>
                <a:cxnSpLocks/>
                <a:endCxn id="25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AD0A54C7-78AC-C759-6CB7-48FF2285C144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23" name="직선 연결선 22">
                <a:extLst>
                  <a:ext uri="{FF2B5EF4-FFF2-40B4-BE49-F238E27FC236}">
                    <a16:creationId xmlns:a16="http://schemas.microsoft.com/office/drawing/2014/main" id="{3C988D08-831D-9DC2-401F-AB38AB7E3C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B3D732AF-3C45-0742-F224-DDD62E852EF9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C242EF08-8525-0299-E440-3AA1ED32773F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4E6DD909-EAA0-C9DF-D568-48EF8E9524E6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rgbClr val="1E55A5"/>
              </a:solidFill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86FE1576-1B79-6CAE-8211-17103FDCB65B}"/>
                  </a:ext>
                </a:extLst>
              </p:cNvPr>
              <p:cNvCxnSpPr>
                <a:cxnSpLocks/>
                <a:endCxn id="21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rgbClr val="1E55A5"/>
              </a:solidFill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3C75BD5-561E-C995-FC49-B8D68A77BEF7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CF0C22A-0F7D-42C2-98B4-F581D2D55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88558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18B1A6D-26E8-4F48-B1E2-8EB47AFA1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646155"/>
            <a:ext cx="8646160" cy="519583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연구목적 </a:t>
            </a:r>
            <a:r>
              <a:rPr lang="en-US" altLang="ko-KR" sz="2000" dirty="0"/>
              <a:t>2</a:t>
            </a:r>
            <a:r>
              <a:rPr lang="ko-KR" altLang="en-US" sz="2000" dirty="0"/>
              <a:t> </a:t>
            </a:r>
            <a:r>
              <a:rPr lang="en-US" altLang="ko-KR" sz="2000" dirty="0"/>
              <a:t>&amp;</a:t>
            </a:r>
            <a:r>
              <a:rPr lang="ko-KR" altLang="en-US" sz="2000" dirty="0"/>
              <a:t> </a:t>
            </a:r>
            <a:r>
              <a:rPr lang="en-US" altLang="ko-KR" sz="2000" dirty="0"/>
              <a:t>3:</a:t>
            </a:r>
            <a:r>
              <a:rPr lang="ko-KR" altLang="en-US" sz="2000" dirty="0"/>
              <a:t> 연구성과 분석 및 특징</a:t>
            </a:r>
            <a:endParaRPr lang="en-US" altLang="ko-KR" sz="20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시대적 분석</a:t>
            </a:r>
            <a:r>
              <a:rPr lang="en-US" altLang="ko-KR" sz="1800" dirty="0"/>
              <a:t>:</a:t>
            </a:r>
            <a:r>
              <a:rPr lang="ko-KR" altLang="en-US" sz="1800" dirty="0"/>
              <a:t> 원불교 </a:t>
            </a:r>
            <a:r>
              <a:rPr lang="en-US" altLang="ko-KR" sz="1800" dirty="0"/>
              <a:t>3</a:t>
            </a:r>
            <a:r>
              <a:rPr lang="ko-KR" altLang="en-US" sz="1800" dirty="0"/>
              <a:t>대 기간 약 </a:t>
            </a:r>
            <a:r>
              <a:rPr lang="en-US" altLang="ko-KR" sz="1800" dirty="0"/>
              <a:t>1,280</a:t>
            </a:r>
            <a:r>
              <a:rPr lang="ko-KR" altLang="en-US" sz="1800" dirty="0"/>
              <a:t>편의 연구논문이 발표됨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제</a:t>
            </a:r>
            <a:r>
              <a:rPr lang="en-US" altLang="ko-KR" sz="1600" dirty="0"/>
              <a:t>3</a:t>
            </a:r>
            <a:r>
              <a:rPr lang="ko-KR" altLang="en-US" sz="1600" dirty="0"/>
              <a:t>대 제</a:t>
            </a:r>
            <a:r>
              <a:rPr lang="en-US" altLang="ko-KR" sz="1600" dirty="0"/>
              <a:t>1</a:t>
            </a:r>
            <a:r>
              <a:rPr lang="ko-KR" altLang="en-US" sz="1600" dirty="0"/>
              <a:t>회</a:t>
            </a:r>
            <a:r>
              <a:rPr lang="en-US" altLang="ko-KR" sz="1600" dirty="0"/>
              <a:t>:</a:t>
            </a:r>
            <a:r>
              <a:rPr lang="ko-KR" altLang="en-US" sz="1600" dirty="0"/>
              <a:t> </a:t>
            </a:r>
            <a:r>
              <a:rPr lang="en-US" altLang="ko-KR" sz="1600" dirty="0"/>
              <a:t>420</a:t>
            </a:r>
            <a:r>
              <a:rPr lang="ko-KR" altLang="en-US" sz="1600" dirty="0"/>
              <a:t>편</a:t>
            </a:r>
            <a:r>
              <a:rPr lang="en-US" altLang="ko-KR" sz="1600" dirty="0"/>
              <a:t>, </a:t>
            </a:r>
            <a:r>
              <a:rPr lang="ko-KR" altLang="en-US" sz="1600" dirty="0"/>
              <a:t>제</a:t>
            </a:r>
            <a:r>
              <a:rPr lang="en-US" altLang="ko-KR" sz="1600" dirty="0"/>
              <a:t>3</a:t>
            </a:r>
            <a:r>
              <a:rPr lang="ko-KR" altLang="en-US" sz="1600" dirty="0"/>
              <a:t>대 제</a:t>
            </a:r>
            <a:r>
              <a:rPr lang="en-US" altLang="ko-KR" sz="1600" dirty="0"/>
              <a:t>2</a:t>
            </a:r>
            <a:r>
              <a:rPr lang="ko-KR" altLang="en-US" sz="1600" dirty="0"/>
              <a:t>회</a:t>
            </a:r>
            <a:r>
              <a:rPr lang="en-US" altLang="ko-KR" sz="1600" dirty="0"/>
              <a:t>:</a:t>
            </a:r>
            <a:r>
              <a:rPr lang="ko-KR" altLang="en-US" sz="1600" dirty="0"/>
              <a:t> </a:t>
            </a:r>
            <a:r>
              <a:rPr lang="en-US" altLang="ko-KR" sz="1600" dirty="0"/>
              <a:t>407</a:t>
            </a:r>
            <a:r>
              <a:rPr lang="ko-KR" altLang="en-US" sz="1600" dirty="0"/>
              <a:t>편</a:t>
            </a:r>
            <a:r>
              <a:rPr lang="en-US" altLang="ko-KR" sz="1600" dirty="0"/>
              <a:t>, </a:t>
            </a:r>
            <a:r>
              <a:rPr lang="ko-KR" altLang="en-US" sz="1600" dirty="0"/>
              <a:t>제</a:t>
            </a:r>
            <a:r>
              <a:rPr lang="en-US" altLang="ko-KR" sz="1600" dirty="0"/>
              <a:t>3</a:t>
            </a:r>
            <a:r>
              <a:rPr lang="ko-KR" altLang="en-US" sz="1600" dirty="0"/>
              <a:t>대 제</a:t>
            </a:r>
            <a:r>
              <a:rPr lang="en-US" altLang="ko-KR" sz="1600" dirty="0"/>
              <a:t>3</a:t>
            </a:r>
            <a:r>
              <a:rPr lang="ko-KR" altLang="en-US" sz="1600" dirty="0"/>
              <a:t>회</a:t>
            </a:r>
            <a:r>
              <a:rPr lang="en-US" altLang="ko-KR" sz="1600" dirty="0"/>
              <a:t>:</a:t>
            </a:r>
            <a:r>
              <a:rPr lang="ko-KR" altLang="en-US" sz="1600" dirty="0"/>
              <a:t> </a:t>
            </a:r>
            <a:r>
              <a:rPr lang="en-US" altLang="ko-KR" sz="1600" dirty="0"/>
              <a:t>453</a:t>
            </a:r>
            <a:r>
              <a:rPr lang="ko-KR" altLang="en-US" sz="1600" dirty="0"/>
              <a:t>편의 연구논문이 발표됨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 err="1"/>
              <a:t>회별</a:t>
            </a:r>
            <a:r>
              <a:rPr lang="ko-KR" altLang="en-US" sz="1600" dirty="0"/>
              <a:t> </a:t>
            </a:r>
            <a:r>
              <a:rPr lang="en-US" altLang="ko-KR" sz="1600" dirty="0"/>
              <a:t>12</a:t>
            </a:r>
            <a:r>
              <a:rPr lang="ko-KR" altLang="en-US" sz="1600" dirty="0"/>
              <a:t>년간 약 </a:t>
            </a:r>
            <a:r>
              <a:rPr lang="en-US" altLang="ko-KR" sz="1600" dirty="0"/>
              <a:t>30~40</a:t>
            </a:r>
            <a:r>
              <a:rPr lang="ko-KR" altLang="en-US" sz="1600" dirty="0"/>
              <a:t>편의 차이는 연 </a:t>
            </a:r>
            <a:r>
              <a:rPr lang="en-US" altLang="ko-KR" sz="1600" dirty="0"/>
              <a:t>3~4</a:t>
            </a:r>
            <a:r>
              <a:rPr lang="ko-KR" altLang="en-US" sz="1600" dirty="0"/>
              <a:t>편의 차이로 양적으로 크게 성장하였다 </a:t>
            </a:r>
            <a:br>
              <a:rPr lang="en-US" altLang="ko-KR" sz="1600" dirty="0"/>
            </a:br>
            <a:r>
              <a:rPr lang="ko-KR" altLang="en-US" sz="1600" dirty="0"/>
              <a:t>판단하기 어려움</a:t>
            </a:r>
            <a:endParaRPr lang="en-US" altLang="ko-KR" sz="1600" dirty="0"/>
          </a:p>
          <a:p>
            <a:pPr lvl="1">
              <a:lnSpc>
                <a:spcPct val="150000"/>
              </a:lnSpc>
            </a:pPr>
            <a:r>
              <a:rPr lang="ko-KR" altLang="en-US" sz="1800" dirty="0"/>
              <a:t>기관별 분석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단일기관으로서 원불교학과가 가장 많은 연구성과를 보여주었으나 회가 거듭될수록 </a:t>
            </a:r>
            <a:br>
              <a:rPr lang="en-US" altLang="ko-KR" sz="1600" dirty="0"/>
            </a:br>
            <a:r>
              <a:rPr lang="ko-KR" altLang="en-US" sz="1600" dirty="0"/>
              <a:t>원불교학과를 비롯한 일반학과의 연구성과와 비중이 점차 감소함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원불교학과 및 일반학과의 부족분을 사상연구원과 마음인문학 연구소가 보완해 주고 있음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그 외 육영 및 연구기관의 연구 성과는 미비함</a:t>
            </a:r>
            <a:endParaRPr lang="en-US" altLang="ko-KR" sz="1600" dirty="0"/>
          </a:p>
          <a:p>
            <a:pPr lvl="1">
              <a:lnSpc>
                <a:spcPct val="150000"/>
              </a:lnSpc>
            </a:pPr>
            <a:endParaRPr lang="en-US" altLang="ko-KR" sz="1800" dirty="0"/>
          </a:p>
          <a:p>
            <a:pPr lvl="1">
              <a:lnSpc>
                <a:spcPct val="150000"/>
              </a:lnSpc>
            </a:pPr>
            <a:endParaRPr lang="ko-KR" altLang="en-US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F9F379-452B-A6F2-16D6-952081382435}"/>
              </a:ext>
            </a:extLst>
          </p:cNvPr>
          <p:cNvSpPr txBox="1"/>
          <p:nvPr/>
        </p:nvSpPr>
        <p:spPr>
          <a:xfrm>
            <a:off x="3421156" y="843427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정리 및 제언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16582794-19C7-8242-BDBC-DAFB83A986FA}"/>
              </a:ext>
            </a:extLst>
          </p:cNvPr>
          <p:cNvGrpSpPr/>
          <p:nvPr/>
        </p:nvGrpSpPr>
        <p:grpSpPr>
          <a:xfrm>
            <a:off x="3499142" y="564266"/>
            <a:ext cx="278011" cy="118213"/>
            <a:chOff x="600878" y="1900472"/>
            <a:chExt cx="278011" cy="118213"/>
          </a:xfrm>
        </p:grpSpPr>
        <p:sp>
          <p:nvSpPr>
            <p:cNvPr id="6" name="Oval 11">
              <a:extLst>
                <a:ext uri="{FF2B5EF4-FFF2-40B4-BE49-F238E27FC236}">
                  <a16:creationId xmlns:a16="http://schemas.microsoft.com/office/drawing/2014/main" id="{2A092234-9EEA-0D1A-9A4D-24090DC40901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7" name="Oval 12">
              <a:extLst>
                <a:ext uri="{FF2B5EF4-FFF2-40B4-BE49-F238E27FC236}">
                  <a16:creationId xmlns:a16="http://schemas.microsoft.com/office/drawing/2014/main" id="{BC0E1E0F-BF75-2EE2-6A10-A3F0CCBFA339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E75E4A91-F3D6-6687-F013-B327C239C8D7}"/>
              </a:ext>
            </a:extLst>
          </p:cNvPr>
          <p:cNvGrpSpPr/>
          <p:nvPr/>
        </p:nvGrpSpPr>
        <p:grpSpPr>
          <a:xfrm>
            <a:off x="-1" y="0"/>
            <a:ext cx="3087149" cy="6858000"/>
            <a:chOff x="0" y="0"/>
            <a:chExt cx="3020062" cy="6858000"/>
          </a:xfrm>
        </p:grpSpPr>
        <p:sp>
          <p:nvSpPr>
            <p:cNvPr id="9" name="Rectangle 4">
              <a:extLst>
                <a:ext uri="{FF2B5EF4-FFF2-40B4-BE49-F238E27FC236}">
                  <a16:creationId xmlns:a16="http://schemas.microsoft.com/office/drawing/2014/main" id="{D88CC236-9526-E33C-BCCE-31470E2F6421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13D47C5C-E7F3-FBEA-8222-810E19406BC3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B527F4A-319A-395E-2AEF-05241161D7DD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DAEC8EC1-2C92-55C6-1EE6-8D70618F2DB4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E405F4A8-8BF3-A054-C8A9-C2D4CBF813E1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797A32ED-F18B-1FF7-FDDC-F2EF395396A0}"/>
                  </a:ext>
                </a:extLst>
              </p:cNvPr>
              <p:cNvCxnSpPr>
                <a:cxnSpLocks/>
                <a:endCxn id="29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E9D1100-5EF8-7149-21D1-44E5E5209C1C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B74A17C-76D4-923B-1A2B-B2FA5BE91A73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0ED3996-C05E-D505-1D82-779AB5C0A83B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D798F022-C243-E98E-66FF-DDA3F035787A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7F3A3E6C-A3BA-4A95-22E6-CA960EF75594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176B79B8-4048-2F47-C1A6-03EEC7F73E33}"/>
                  </a:ext>
                </a:extLst>
              </p:cNvPr>
              <p:cNvCxnSpPr>
                <a:cxnSpLocks/>
                <a:endCxn id="27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chemeClr val="bg1">
                  <a:lumMod val="8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B7EFC2FB-B59D-EA52-52DF-E0CED7EE7B3B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A70C13FC-336C-5250-9EDB-10B2D7F253BD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0974B2BB-429A-85DC-B12B-2E76BBA93DF4}"/>
                  </a:ext>
                </a:extLst>
              </p:cNvPr>
              <p:cNvCxnSpPr>
                <a:cxnSpLocks/>
                <a:endCxn id="25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55B38334-A36D-641C-0683-34FDF3EA68FD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23" name="직선 연결선 22">
                <a:extLst>
                  <a:ext uri="{FF2B5EF4-FFF2-40B4-BE49-F238E27FC236}">
                    <a16:creationId xmlns:a16="http://schemas.microsoft.com/office/drawing/2014/main" id="{4379FDAE-AE96-6CE4-7A49-3B4A617256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390A1655-F077-CBD0-8B60-293AEFB463D9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4E71CEC9-FD69-74DD-0C6F-263CB69F5F94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69296B06-5536-0C0C-B71A-164BC03C2596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rgbClr val="1E55A5"/>
              </a:solidFill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88E00C42-287F-473C-BD64-750B68E7800E}"/>
                  </a:ext>
                </a:extLst>
              </p:cNvPr>
              <p:cNvCxnSpPr>
                <a:cxnSpLocks/>
                <a:endCxn id="21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rgbClr val="1E55A5"/>
              </a:solidFill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7715DD7-29D3-78A1-F052-C78C45DEECDC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3BCC6ECF-024C-4ABA-8383-9D36A7F1A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3277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6BBDD4-13D4-4649-8397-C7097A3B1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646155"/>
            <a:ext cx="8346580" cy="49126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연구목적 </a:t>
            </a:r>
            <a:r>
              <a:rPr lang="en-US" altLang="ko-KR" sz="2000" dirty="0"/>
              <a:t>2</a:t>
            </a:r>
            <a:r>
              <a:rPr lang="ko-KR" altLang="en-US" sz="2000" dirty="0"/>
              <a:t> </a:t>
            </a:r>
            <a:r>
              <a:rPr lang="en-US" altLang="ko-KR" sz="2000" dirty="0"/>
              <a:t>&amp;</a:t>
            </a:r>
            <a:r>
              <a:rPr lang="ko-KR" altLang="en-US" sz="2000" dirty="0"/>
              <a:t> </a:t>
            </a:r>
            <a:r>
              <a:rPr lang="en-US" altLang="ko-KR" sz="2000" dirty="0"/>
              <a:t>3:</a:t>
            </a:r>
            <a:r>
              <a:rPr lang="ko-KR" altLang="en-US" sz="2000" dirty="0"/>
              <a:t> 연구성과 분석 및 특징</a:t>
            </a:r>
            <a:r>
              <a:rPr lang="en-US" altLang="ko-KR" sz="2000" dirty="0"/>
              <a:t>(</a:t>
            </a:r>
            <a:r>
              <a:rPr lang="ko-KR" altLang="en-US" sz="2000" dirty="0"/>
              <a:t>계속</a:t>
            </a:r>
            <a:r>
              <a:rPr lang="en-US" altLang="ko-KR" sz="2000" dirty="0"/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800" dirty="0" err="1"/>
              <a:t>연구주제별</a:t>
            </a:r>
            <a:r>
              <a:rPr lang="ko-KR" altLang="en-US" sz="1800" dirty="0"/>
              <a:t> 분석</a:t>
            </a:r>
            <a:r>
              <a:rPr lang="en-US" altLang="ko-KR" sz="1800" dirty="0"/>
              <a:t>:</a:t>
            </a:r>
            <a:r>
              <a:rPr lang="ko-KR" altLang="en-US" sz="1800" dirty="0"/>
              <a:t> </a:t>
            </a:r>
            <a:r>
              <a:rPr lang="en-US" altLang="ko-KR" sz="1800" dirty="0"/>
              <a:t>3</a:t>
            </a:r>
            <a:r>
              <a:rPr lang="ko-KR" altLang="en-US" sz="1800" dirty="0"/>
              <a:t>대 </a:t>
            </a:r>
            <a:r>
              <a:rPr lang="en-US" altLang="ko-KR" sz="1800" dirty="0"/>
              <a:t>36</a:t>
            </a:r>
            <a:r>
              <a:rPr lang="ko-KR" altLang="en-US" sz="1800" dirty="0"/>
              <a:t>년간 </a:t>
            </a:r>
            <a:r>
              <a:rPr lang="ko-KR" altLang="en-US" sz="1800" dirty="0" err="1"/>
              <a:t>교의교학</a:t>
            </a:r>
            <a:r>
              <a:rPr lang="ko-KR" altLang="en-US" sz="1800" dirty="0"/>
              <a:t> </a:t>
            </a:r>
            <a:r>
              <a:rPr lang="en-US" altLang="ko-KR" sz="1800" dirty="0"/>
              <a:t>545</a:t>
            </a:r>
            <a:r>
              <a:rPr lang="ko-KR" altLang="en-US" sz="1800" dirty="0"/>
              <a:t>편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실천교학</a:t>
            </a:r>
            <a:r>
              <a:rPr lang="ko-KR" altLang="en-US" sz="1800" dirty="0"/>
              <a:t> </a:t>
            </a:r>
            <a:r>
              <a:rPr lang="en-US" altLang="ko-KR" sz="1800" dirty="0"/>
              <a:t>257</a:t>
            </a:r>
            <a:r>
              <a:rPr lang="ko-KR" altLang="en-US" sz="1800" dirty="0"/>
              <a:t>편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실증교학</a:t>
            </a:r>
            <a:r>
              <a:rPr lang="ko-KR" altLang="en-US" sz="1800" dirty="0"/>
              <a:t> </a:t>
            </a:r>
            <a:r>
              <a:rPr lang="en-US" altLang="ko-KR" sz="1800" dirty="0"/>
              <a:t>4</a:t>
            </a:r>
            <a:r>
              <a:rPr lang="ko-KR" altLang="en-US" sz="1800" dirty="0"/>
              <a:t>편</a:t>
            </a:r>
            <a:r>
              <a:rPr lang="en-US" altLang="ko-KR" sz="1800" dirty="0"/>
              <a:t>, </a:t>
            </a:r>
            <a:br>
              <a:rPr lang="en-US" altLang="ko-KR" sz="1800" dirty="0"/>
            </a:br>
            <a:r>
              <a:rPr lang="ko-KR" altLang="en-US" sz="1800" dirty="0" err="1"/>
              <a:t>응용교학</a:t>
            </a:r>
            <a:r>
              <a:rPr lang="ko-KR" altLang="en-US" sz="1800" dirty="0"/>
              <a:t> </a:t>
            </a:r>
            <a:r>
              <a:rPr lang="en-US" altLang="ko-KR" sz="1800" dirty="0"/>
              <a:t>341</a:t>
            </a:r>
            <a:r>
              <a:rPr lang="ko-KR" altLang="en-US" sz="1800" dirty="0"/>
              <a:t>편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교사교학</a:t>
            </a:r>
            <a:r>
              <a:rPr lang="ko-KR" altLang="en-US" sz="1800" dirty="0"/>
              <a:t> </a:t>
            </a:r>
            <a:r>
              <a:rPr lang="en-US" altLang="ko-KR" sz="1800" dirty="0"/>
              <a:t>133</a:t>
            </a:r>
            <a:r>
              <a:rPr lang="ko-KR" altLang="en-US" sz="1800" dirty="0"/>
              <a:t>편이 발표됨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회가 거듭될수록 </a:t>
            </a:r>
            <a:r>
              <a:rPr lang="ko-KR" altLang="en-US" sz="1600" dirty="0" err="1"/>
              <a:t>교의교학</a:t>
            </a:r>
            <a:r>
              <a:rPr lang="ko-KR" altLang="en-US" sz="1600" dirty="0"/>
              <a:t> 연구논문의 수가 감소함</a:t>
            </a:r>
            <a:r>
              <a:rPr lang="en-US" altLang="ko-KR" sz="1600" dirty="0"/>
              <a:t>(1</a:t>
            </a:r>
            <a:r>
              <a:rPr lang="ko-KR" altLang="en-US" sz="1600" dirty="0"/>
              <a:t>회 </a:t>
            </a:r>
            <a:r>
              <a:rPr lang="en-US" altLang="ko-KR" sz="1600" dirty="0"/>
              <a:t>208</a:t>
            </a:r>
            <a:r>
              <a:rPr lang="ko-KR" altLang="en-US" sz="1600" dirty="0"/>
              <a:t>편 </a:t>
            </a:r>
            <a:r>
              <a:rPr lang="en-US" altLang="ko-KR" sz="1600" dirty="0">
                <a:sym typeface="Wingdings" pitchFamily="2" charset="2"/>
              </a:rPr>
              <a:t>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3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164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 err="1">
                <a:sym typeface="Wingdings" pitchFamily="2" charset="2"/>
              </a:rPr>
              <a:t>응용교학</a:t>
            </a:r>
            <a:r>
              <a:rPr lang="ko-KR" altLang="en-US" sz="1600" dirty="0">
                <a:sym typeface="Wingdings" pitchFamily="2" charset="2"/>
              </a:rPr>
              <a:t> 연구논문이 수가 증가함</a:t>
            </a:r>
            <a:r>
              <a:rPr lang="en-US" altLang="ko-KR" sz="1600" dirty="0">
                <a:sym typeface="Wingdings" pitchFamily="2" charset="2"/>
              </a:rPr>
              <a:t>(1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83</a:t>
            </a:r>
            <a:r>
              <a:rPr lang="ko-KR" altLang="en-US" sz="1600" dirty="0">
                <a:sym typeface="Wingdings" pitchFamily="2" charset="2"/>
              </a:rPr>
              <a:t>편 </a:t>
            </a:r>
            <a:r>
              <a:rPr lang="en-US" altLang="ko-KR" sz="1600" dirty="0">
                <a:sym typeface="Wingdings" pitchFamily="2" charset="2"/>
              </a:rPr>
              <a:t>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3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133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 err="1">
                <a:sym typeface="Wingdings" pitchFamily="2" charset="2"/>
              </a:rPr>
              <a:t>실천교학</a:t>
            </a:r>
            <a:r>
              <a:rPr lang="ko-KR" altLang="en-US" sz="1600" dirty="0">
                <a:sym typeface="Wingdings" pitchFamily="2" charset="2"/>
              </a:rPr>
              <a:t> 연구논문의 수는 </a:t>
            </a:r>
            <a:r>
              <a:rPr lang="ko-KR" altLang="en-US" sz="1600" dirty="0" err="1">
                <a:sym typeface="Wingdings" pitchFamily="2" charset="2"/>
              </a:rPr>
              <a:t>회별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ko-KR" altLang="en-US" sz="1600" dirty="0" err="1">
                <a:sym typeface="Wingdings" pitchFamily="2" charset="2"/>
              </a:rPr>
              <a:t>비슷</a:t>
            </a:r>
            <a:r>
              <a:rPr lang="ko-KR" altLang="en-US" sz="1600" dirty="0">
                <a:sym typeface="Wingdings" pitchFamily="2" charset="2"/>
              </a:rPr>
              <a:t> 또는 다소 증가한 수준을 보임</a:t>
            </a:r>
            <a:br>
              <a:rPr lang="en-US" altLang="ko-KR" sz="1600" dirty="0">
                <a:sym typeface="Wingdings" pitchFamily="2" charset="2"/>
              </a:rPr>
            </a:br>
            <a:r>
              <a:rPr lang="en-US" altLang="ko-KR" sz="1600" dirty="0">
                <a:sym typeface="Wingdings" pitchFamily="2" charset="2"/>
              </a:rPr>
              <a:t>(1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84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,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2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78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,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3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95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 err="1">
                <a:sym typeface="Wingdings" pitchFamily="2" charset="2"/>
              </a:rPr>
              <a:t>교사교학</a:t>
            </a:r>
            <a:r>
              <a:rPr lang="ko-KR" altLang="en-US" sz="1600" dirty="0">
                <a:sym typeface="Wingdings" pitchFamily="2" charset="2"/>
              </a:rPr>
              <a:t> 연구논문은 다소 증가함</a:t>
            </a:r>
            <a:r>
              <a:rPr lang="en-US" altLang="ko-KR" sz="1600" dirty="0">
                <a:sym typeface="Wingdings" pitchFamily="2" charset="2"/>
              </a:rPr>
              <a:t>(1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43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,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2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30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,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3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60</a:t>
            </a:r>
            <a:r>
              <a:rPr lang="ko-KR" altLang="en-US" sz="1600" dirty="0">
                <a:sym typeface="Wingdings" pitchFamily="2" charset="2"/>
              </a:rPr>
              <a:t>편</a:t>
            </a:r>
            <a:r>
              <a:rPr lang="en-US" altLang="ko-KR" sz="1600" dirty="0">
                <a:sym typeface="Wingdings" pitchFamily="2" charset="2"/>
              </a:rPr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 err="1">
                <a:sym typeface="Wingdings" pitchFamily="2" charset="2"/>
              </a:rPr>
              <a:t>실증교학</a:t>
            </a:r>
            <a:r>
              <a:rPr lang="ko-KR" altLang="en-US" sz="1600" dirty="0">
                <a:sym typeface="Wingdings" pitchFamily="2" charset="2"/>
              </a:rPr>
              <a:t> 연구논문은 </a:t>
            </a:r>
            <a:r>
              <a:rPr lang="en-US" altLang="ko-KR" sz="1600" dirty="0">
                <a:sym typeface="Wingdings" pitchFamily="2" charset="2"/>
              </a:rPr>
              <a:t>3</a:t>
            </a:r>
            <a:r>
              <a:rPr lang="ko-KR" altLang="en-US" sz="1600" dirty="0">
                <a:sym typeface="Wingdings" pitchFamily="2" charset="2"/>
              </a:rPr>
              <a:t>대 기간 중 </a:t>
            </a:r>
            <a:r>
              <a:rPr lang="en-US" altLang="ko-KR" sz="1600" dirty="0">
                <a:sym typeface="Wingdings" pitchFamily="2" charset="2"/>
              </a:rPr>
              <a:t>4</a:t>
            </a:r>
            <a:r>
              <a:rPr lang="ko-KR" altLang="en-US" sz="1600" dirty="0">
                <a:sym typeface="Wingdings" pitchFamily="2" charset="2"/>
              </a:rPr>
              <a:t>편이 발표됨</a:t>
            </a:r>
            <a:endParaRPr lang="ko-KR" altLang="en-US" sz="1600" dirty="0"/>
          </a:p>
          <a:p>
            <a:pPr lvl="1">
              <a:lnSpc>
                <a:spcPct val="150000"/>
              </a:lnSpc>
            </a:pPr>
            <a:endParaRPr lang="ko-KR" altLang="en-US" sz="1800" dirty="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FE7BD72A-42F3-BDAF-4EF3-5D3F9ED58CC6}"/>
              </a:ext>
            </a:extLst>
          </p:cNvPr>
          <p:cNvGrpSpPr/>
          <p:nvPr/>
        </p:nvGrpSpPr>
        <p:grpSpPr>
          <a:xfrm>
            <a:off x="0" y="0"/>
            <a:ext cx="3020062" cy="6858000"/>
            <a:chOff x="0" y="0"/>
            <a:chExt cx="3020062" cy="6858000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0608607E-1F51-2F75-371A-B88C5214A082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EC844840-D5CA-47F0-B7B8-479ACC11A865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065497-8B55-5FC1-4F94-63FE39339B2E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033A7899-7170-75C4-B89F-8EAAF48ADA2A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9FBC16F6-E179-D1B9-AC64-31D6453FADBB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F57B7DF8-A3D1-4DE9-EEC8-D7AD390F0A83}"/>
                  </a:ext>
                </a:extLst>
              </p:cNvPr>
              <p:cNvCxnSpPr>
                <a:cxnSpLocks/>
                <a:endCxn id="31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D8F5386-0B6C-35BB-FC17-AEB2C12B2A12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1143BAF-83AC-82E1-AAAC-20586626F993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EA7895D-6473-A71B-E92B-5F9734A0EEA4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F2F194D4-5B20-B10E-BAB8-5441747D8E5E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BCD41935-6301-5259-5346-864F72CA99B3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FF788030-16B4-CA83-7023-2C002BFBBB9D}"/>
                  </a:ext>
                </a:extLst>
              </p:cNvPr>
              <p:cNvCxnSpPr>
                <a:cxnSpLocks/>
                <a:endCxn id="29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chemeClr val="bg1">
                  <a:lumMod val="8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70B7B76F-AE06-E39F-FA90-CA4583F3C920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51BB70F6-89BF-5DB8-0FBE-17AA229A6349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70862902-F0E4-1CD6-02C9-212B3A044EED}"/>
                  </a:ext>
                </a:extLst>
              </p:cNvPr>
              <p:cNvCxnSpPr>
                <a:cxnSpLocks/>
                <a:endCxn id="27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A232657E-F591-907B-CE0E-B9492A917D47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A22D1DA1-42E8-5B40-A446-0E3FF65A58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46898843-C8AF-4974-131A-7CB5B630D362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9AD0D1C3-3309-764D-645E-B1C954EEA203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2AEE3562-DCB1-0174-7263-DA353E642710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rgbClr val="1E55A5"/>
              </a:solidFill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id="{DC144907-30EC-9642-E404-72F58D191E5F}"/>
                  </a:ext>
                </a:extLst>
              </p:cNvPr>
              <p:cNvCxnSpPr>
                <a:cxnSpLocks/>
                <a:endCxn id="23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rgbClr val="1E55A5"/>
              </a:solidFill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2F5648-9C45-B423-8514-971AAC377096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AD96AA66-48CE-4D95-90FA-8F635D35F93E}"/>
              </a:ext>
            </a:extLst>
          </p:cNvPr>
          <p:cNvSpPr txBox="1"/>
          <p:nvPr/>
        </p:nvSpPr>
        <p:spPr>
          <a:xfrm>
            <a:off x="3421156" y="843427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정리 및 제언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54F491E9-F3A9-4F83-B5C3-75480916479E}"/>
              </a:ext>
            </a:extLst>
          </p:cNvPr>
          <p:cNvGrpSpPr/>
          <p:nvPr/>
        </p:nvGrpSpPr>
        <p:grpSpPr>
          <a:xfrm>
            <a:off x="3499142" y="564266"/>
            <a:ext cx="278011" cy="118213"/>
            <a:chOff x="600878" y="1900472"/>
            <a:chExt cx="278011" cy="118213"/>
          </a:xfrm>
        </p:grpSpPr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E2AD9666-9A95-4D39-BD27-F7605F312FDA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6" name="Oval 12">
              <a:extLst>
                <a:ext uri="{FF2B5EF4-FFF2-40B4-BE49-F238E27FC236}">
                  <a16:creationId xmlns:a16="http://schemas.microsoft.com/office/drawing/2014/main" id="{5CAD9F91-E965-4672-8480-E2CB49DC5974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607AB279-0C23-4472-89B7-FDBC60A47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1202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B7A5E98-23FE-4E86-B676-91DC65DB7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646155"/>
            <a:ext cx="8624198" cy="48748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연구목적 </a:t>
            </a:r>
            <a:r>
              <a:rPr lang="en-US" altLang="ko-KR" sz="2000" dirty="0"/>
              <a:t>4:</a:t>
            </a:r>
            <a:r>
              <a:rPr lang="ko-KR" altLang="en-US" sz="2000" dirty="0"/>
              <a:t> 향후 원불교학 발전을 위한 제언</a:t>
            </a:r>
            <a:endParaRPr lang="en-US" altLang="ko-KR" sz="2000" dirty="0"/>
          </a:p>
          <a:p>
            <a:pPr marL="274320" lvl="1" indent="0">
              <a:lnSpc>
                <a:spcPct val="150000"/>
              </a:lnSpc>
              <a:buNone/>
            </a:pPr>
            <a:r>
              <a:rPr lang="en-US" altLang="ko-KR" sz="1800" dirty="0"/>
              <a:t>1.</a:t>
            </a:r>
            <a:r>
              <a:rPr lang="ko-KR" altLang="en-US" sz="1800" dirty="0"/>
              <a:t> 원불교학 연구의 지속가능성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원불교학 연구는 원불교학과를 중심으로 철학과</a:t>
            </a:r>
            <a:r>
              <a:rPr lang="en-US" altLang="ko-KR" sz="1600" dirty="0"/>
              <a:t>,</a:t>
            </a:r>
            <a:r>
              <a:rPr lang="ko-KR" altLang="en-US" sz="1600" dirty="0"/>
              <a:t> 역사학과 등 일반학과의 연구 비중이 큼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원불교학과</a:t>
            </a:r>
            <a:r>
              <a:rPr lang="en-US" altLang="ko-KR" sz="1600" dirty="0"/>
              <a:t>:</a:t>
            </a:r>
            <a:r>
              <a:rPr lang="ko-KR" altLang="en-US" sz="1600" dirty="0"/>
              <a:t> </a:t>
            </a:r>
            <a:r>
              <a:rPr lang="en-US" altLang="ko-KR" sz="1600" dirty="0"/>
              <a:t>1</a:t>
            </a:r>
            <a:r>
              <a:rPr lang="ko-KR" altLang="en-US" sz="1600" dirty="0"/>
              <a:t>회 </a:t>
            </a:r>
            <a:r>
              <a:rPr lang="en-US" altLang="ko-KR" sz="1600" dirty="0"/>
              <a:t>155</a:t>
            </a:r>
            <a:r>
              <a:rPr lang="ko-KR" altLang="en-US" sz="1600" dirty="0"/>
              <a:t>편</a:t>
            </a:r>
            <a:r>
              <a:rPr lang="en-US" altLang="ko-KR" sz="1600" dirty="0"/>
              <a:t>(37%),</a:t>
            </a:r>
            <a:r>
              <a:rPr lang="ko-KR" altLang="en-US" sz="1600" dirty="0"/>
              <a:t> </a:t>
            </a:r>
            <a:r>
              <a:rPr lang="en-US" altLang="ko-KR" sz="1600" dirty="0"/>
              <a:t>2</a:t>
            </a:r>
            <a:r>
              <a:rPr lang="ko-KR" altLang="en-US" sz="1600" dirty="0"/>
              <a:t>회 </a:t>
            </a:r>
            <a:r>
              <a:rPr lang="en-US" altLang="ko-KR" sz="1600" dirty="0"/>
              <a:t>143</a:t>
            </a:r>
            <a:r>
              <a:rPr lang="ko-KR" altLang="en-US" sz="1600" dirty="0"/>
              <a:t>편</a:t>
            </a:r>
            <a:r>
              <a:rPr lang="en-US" altLang="ko-KR" sz="1600" dirty="0"/>
              <a:t>(35%),</a:t>
            </a:r>
            <a:r>
              <a:rPr lang="ko-KR" altLang="en-US" sz="1600" dirty="0"/>
              <a:t> </a:t>
            </a:r>
            <a:r>
              <a:rPr lang="en-US" altLang="ko-KR" sz="1600" dirty="0"/>
              <a:t>3</a:t>
            </a:r>
            <a:r>
              <a:rPr lang="ko-KR" altLang="en-US" sz="1600" dirty="0"/>
              <a:t>회 </a:t>
            </a:r>
            <a:r>
              <a:rPr lang="en-US" altLang="ko-KR" sz="1600" dirty="0"/>
              <a:t>98</a:t>
            </a:r>
            <a:r>
              <a:rPr lang="ko-KR" altLang="en-US" sz="1600" dirty="0"/>
              <a:t>편</a:t>
            </a:r>
            <a:r>
              <a:rPr lang="en-US" altLang="ko-KR" sz="1600" dirty="0"/>
              <a:t>(22%)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일반학과</a:t>
            </a:r>
            <a:r>
              <a:rPr lang="en-US" altLang="ko-KR" sz="1600" dirty="0"/>
              <a:t>:</a:t>
            </a:r>
            <a:r>
              <a:rPr lang="ko-KR" altLang="en-US" sz="1600" dirty="0"/>
              <a:t> </a:t>
            </a:r>
            <a:r>
              <a:rPr lang="en-US" altLang="ko-KR" sz="1600" dirty="0"/>
              <a:t>1</a:t>
            </a:r>
            <a:r>
              <a:rPr lang="ko-KR" altLang="en-US" sz="1600" dirty="0"/>
              <a:t>회 </a:t>
            </a:r>
            <a:r>
              <a:rPr lang="en-US" altLang="ko-KR" sz="1600" dirty="0"/>
              <a:t>142</a:t>
            </a:r>
            <a:r>
              <a:rPr lang="ko-KR" altLang="en-US" sz="1600" dirty="0"/>
              <a:t>편</a:t>
            </a:r>
            <a:r>
              <a:rPr lang="en-US" altLang="ko-KR" sz="1600" dirty="0"/>
              <a:t>(34%),</a:t>
            </a:r>
            <a:r>
              <a:rPr lang="ko-KR" altLang="en-US" sz="1600" dirty="0"/>
              <a:t> </a:t>
            </a:r>
            <a:r>
              <a:rPr lang="en-US" altLang="ko-KR" sz="1600" dirty="0"/>
              <a:t>2</a:t>
            </a:r>
            <a:r>
              <a:rPr lang="ko-KR" altLang="en-US" sz="1600" dirty="0"/>
              <a:t>회 </a:t>
            </a:r>
            <a:r>
              <a:rPr lang="en-US" altLang="ko-KR" sz="1600" dirty="0"/>
              <a:t>114</a:t>
            </a:r>
            <a:r>
              <a:rPr lang="ko-KR" altLang="en-US" sz="1600" dirty="0"/>
              <a:t>편</a:t>
            </a:r>
            <a:r>
              <a:rPr lang="en-US" altLang="ko-KR" sz="1600" dirty="0"/>
              <a:t>(28%),</a:t>
            </a:r>
            <a:r>
              <a:rPr lang="ko-KR" altLang="en-US" sz="1600" dirty="0"/>
              <a:t> </a:t>
            </a:r>
            <a:r>
              <a:rPr lang="en-US" altLang="ko-KR" sz="1600" dirty="0"/>
              <a:t>3</a:t>
            </a:r>
            <a:r>
              <a:rPr lang="ko-KR" altLang="en-US" sz="1600" dirty="0"/>
              <a:t>회 </a:t>
            </a:r>
            <a:r>
              <a:rPr lang="en-US" altLang="ko-KR" sz="1600" dirty="0"/>
              <a:t>105</a:t>
            </a:r>
            <a:r>
              <a:rPr lang="ko-KR" altLang="en-US" sz="1600" dirty="0"/>
              <a:t>편</a:t>
            </a:r>
            <a:r>
              <a:rPr lang="en-US" altLang="ko-KR" sz="1600" dirty="0"/>
              <a:t>(23%)</a:t>
            </a:r>
            <a:r>
              <a:rPr lang="ko-KR" altLang="en-US" sz="1600" dirty="0"/>
              <a:t> </a:t>
            </a:r>
            <a:br>
              <a:rPr lang="en-US" altLang="ko-KR" sz="1600" dirty="0"/>
            </a:br>
            <a:r>
              <a:rPr lang="en-US" altLang="ko-KR" sz="1600" dirty="0"/>
              <a:t>          </a:t>
            </a:r>
            <a:r>
              <a:rPr lang="en-US" altLang="ko-KR" sz="1600" dirty="0">
                <a:sym typeface="Wingdings" pitchFamily="2" charset="2"/>
              </a:rPr>
              <a:t></a:t>
            </a:r>
            <a:r>
              <a:rPr lang="ko-KR" altLang="en-US" sz="1600" dirty="0">
                <a:sym typeface="Wingdings" pitchFamily="2" charset="2"/>
              </a:rPr>
              <a:t> 합계</a:t>
            </a:r>
            <a:r>
              <a:rPr lang="en-US" altLang="ko-KR" sz="1600" dirty="0">
                <a:sym typeface="Wingdings" pitchFamily="2" charset="2"/>
              </a:rPr>
              <a:t>,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1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71%,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en-US" altLang="ko-KR" sz="1600" dirty="0">
                <a:sym typeface="Wingdings" pitchFamily="2" charset="2"/>
              </a:rPr>
              <a:t>3</a:t>
            </a:r>
            <a:r>
              <a:rPr lang="ko-KR" altLang="en-US" sz="1600" dirty="0">
                <a:sym typeface="Wingdings" pitchFamily="2" charset="2"/>
              </a:rPr>
              <a:t>회 </a:t>
            </a:r>
            <a:r>
              <a:rPr lang="en-US" altLang="ko-KR" sz="1600" dirty="0">
                <a:sym typeface="Wingdings" pitchFamily="2" charset="2"/>
              </a:rPr>
              <a:t>45%</a:t>
            </a:r>
            <a:r>
              <a:rPr lang="ko-KR" altLang="en-US" sz="1600" dirty="0">
                <a:sym typeface="Wingdings" pitchFamily="2" charset="2"/>
              </a:rPr>
              <a:t>로 감소</a:t>
            </a:r>
            <a:endParaRPr lang="en-US" altLang="ko-KR" sz="1600" dirty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원불교학과와 일반학과의 연구성과의 감소는 또한 </a:t>
            </a:r>
            <a:r>
              <a:rPr lang="ko-KR" altLang="en-US" sz="1600" dirty="0" err="1"/>
              <a:t>교의교학</a:t>
            </a:r>
            <a:r>
              <a:rPr lang="ko-KR" altLang="en-US" sz="1600" dirty="0"/>
              <a:t> 연구의 감소를 가져옴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사상연구원과 마음인문학 연구소에서 감소분을 보완하고 있지만 지속가능성이 적음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원불교학 연구재원의 확보가 요구됨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endParaRPr lang="en-US" altLang="ko-KR" sz="1600" dirty="0"/>
          </a:p>
          <a:p>
            <a:pPr lvl="2">
              <a:lnSpc>
                <a:spcPct val="150000"/>
              </a:lnSpc>
            </a:pPr>
            <a:endParaRPr lang="en-US" altLang="ko-KR" sz="1600" dirty="0"/>
          </a:p>
          <a:p>
            <a:pPr lvl="2">
              <a:lnSpc>
                <a:spcPct val="150000"/>
              </a:lnSpc>
            </a:pPr>
            <a:endParaRPr lang="ko-KR" altLang="en-US" sz="1600" dirty="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57C4F2E-6E85-75E0-106A-F5F3300286D2}"/>
              </a:ext>
            </a:extLst>
          </p:cNvPr>
          <p:cNvGrpSpPr/>
          <p:nvPr/>
        </p:nvGrpSpPr>
        <p:grpSpPr>
          <a:xfrm>
            <a:off x="0" y="0"/>
            <a:ext cx="3020062" cy="6858000"/>
            <a:chOff x="0" y="0"/>
            <a:chExt cx="3020062" cy="6858000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E275B42C-A8E4-DB1E-16C9-C5B93E75EDD0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C935BAF4-8002-CC27-27E4-AFEC46EBD857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32ECCA0-41AB-AA38-45A9-C440A9A15453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25266657-12FD-F5C5-3E68-19F76AF01630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496B72C9-73E1-BBFB-6600-F858CD73AA20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CD5A0941-29CB-B800-DC66-53421815459D}"/>
                  </a:ext>
                </a:extLst>
              </p:cNvPr>
              <p:cNvCxnSpPr>
                <a:cxnSpLocks/>
                <a:endCxn id="31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8A5FD84-950F-EEBE-9051-C6C8F9DFF987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A594272-469F-D21D-E289-D135B223FE3A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9D71465-70FA-E82B-5666-04FE59B3D397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DD515366-7F9C-FBC9-C62B-5E673D338DB0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5964E2A3-3926-3C32-AF52-1654CF7A5E67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FBD87721-7461-ABD7-5655-0EE39CFB34CA}"/>
                  </a:ext>
                </a:extLst>
              </p:cNvPr>
              <p:cNvCxnSpPr>
                <a:cxnSpLocks/>
                <a:endCxn id="29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chemeClr val="bg1">
                  <a:lumMod val="8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19BB42F9-1A43-4FAD-5666-BBAFFF573B1E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19FF2CFE-AA47-F4F0-E9D1-D9050DB689C0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8E070512-B49C-2126-6D51-27B708268896}"/>
                  </a:ext>
                </a:extLst>
              </p:cNvPr>
              <p:cNvCxnSpPr>
                <a:cxnSpLocks/>
                <a:endCxn id="27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D68B4204-ED2A-297F-0F3E-47FA1D209AB0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6244F59F-1864-A0E1-3CEA-554AF134B4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ADEC79D7-135C-39A9-7635-279BC79CA761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26DBE4AC-927D-DE03-33EB-BA33B5928DE4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8CE9E213-1913-CBC0-F6A2-F0B98FBB84A9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rgbClr val="1E55A5"/>
              </a:solidFill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id="{6D605942-CEDD-F72C-DBB2-22505E568301}"/>
                  </a:ext>
                </a:extLst>
              </p:cNvPr>
              <p:cNvCxnSpPr>
                <a:cxnSpLocks/>
                <a:endCxn id="23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rgbClr val="1E55A5"/>
              </a:solidFill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97F27CC-B894-9FC5-3E1B-EB092FCCD28F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88D54E80-F9A4-454B-8E42-7E62A1C132B8}"/>
              </a:ext>
            </a:extLst>
          </p:cNvPr>
          <p:cNvSpPr txBox="1"/>
          <p:nvPr/>
        </p:nvSpPr>
        <p:spPr>
          <a:xfrm>
            <a:off x="3421156" y="843427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정리 및 제언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2C9F6376-60EF-497A-BF6E-6BD269E2283B}"/>
              </a:ext>
            </a:extLst>
          </p:cNvPr>
          <p:cNvGrpSpPr/>
          <p:nvPr/>
        </p:nvGrpSpPr>
        <p:grpSpPr>
          <a:xfrm>
            <a:off x="3499142" y="564266"/>
            <a:ext cx="278011" cy="118213"/>
            <a:chOff x="600878" y="1900472"/>
            <a:chExt cx="278011" cy="118213"/>
          </a:xfrm>
        </p:grpSpPr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A554C40D-35FC-476E-A499-45E79B8E8B59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6" name="Oval 12">
              <a:extLst>
                <a:ext uri="{FF2B5EF4-FFF2-40B4-BE49-F238E27FC236}">
                  <a16:creationId xmlns:a16="http://schemas.microsoft.com/office/drawing/2014/main" id="{B20756D6-4DE5-4626-AC6B-4CF49829F4D5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0EF2814-3FA1-4772-909F-A27409B5C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5588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C2395F-2CF6-4D08-B25A-84698399A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646155"/>
            <a:ext cx="8202476" cy="46053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연구목적 </a:t>
            </a:r>
            <a:r>
              <a:rPr lang="en-US" altLang="ko-KR" sz="2000" dirty="0"/>
              <a:t>4:</a:t>
            </a:r>
            <a:r>
              <a:rPr lang="ko-KR" altLang="en-US" sz="2000" dirty="0"/>
              <a:t> 향후 원불교학 발전을 위한 제언</a:t>
            </a:r>
            <a:endParaRPr lang="en-US" altLang="ko-KR" sz="2000" dirty="0"/>
          </a:p>
          <a:p>
            <a:pPr marL="274320" lvl="1" indent="0">
              <a:lnSpc>
                <a:spcPct val="150000"/>
              </a:lnSpc>
              <a:buNone/>
            </a:pPr>
            <a:r>
              <a:rPr lang="en-US" altLang="ko-KR" sz="1800" dirty="0"/>
              <a:t>2.</a:t>
            </a:r>
            <a:r>
              <a:rPr lang="ko-KR" altLang="en-US" sz="1800" dirty="0"/>
              <a:t> </a:t>
            </a:r>
            <a:r>
              <a:rPr lang="ko-KR" altLang="en-US" sz="1800" dirty="0" err="1"/>
              <a:t>실천교학</a:t>
            </a:r>
            <a:r>
              <a:rPr lang="ko-KR" altLang="en-US" sz="1800" dirty="0"/>
              <a:t> 연구의 활성화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 교화와 맞닿아 있는 </a:t>
            </a:r>
            <a:r>
              <a:rPr lang="ko-KR" altLang="en-US" sz="1600" dirty="0" err="1"/>
              <a:t>실천교학의</a:t>
            </a:r>
            <a:r>
              <a:rPr lang="ko-KR" altLang="en-US" sz="1600" dirty="0"/>
              <a:t> 연구는 다소 증가하는 경향을 보임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원불교대학원대학교</a:t>
            </a:r>
            <a:r>
              <a:rPr lang="en-US" altLang="ko-KR" sz="1600" dirty="0"/>
              <a:t>,</a:t>
            </a:r>
            <a:r>
              <a:rPr lang="ko-KR" altLang="en-US" sz="1600" dirty="0"/>
              <a:t> 마음인문학 연구소가 중심 연구기관으로 사료됨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마음인문학 연구소 발표논문의 </a:t>
            </a:r>
            <a:r>
              <a:rPr lang="en-US" altLang="ko-KR" sz="1600" dirty="0"/>
              <a:t>61%(22/36</a:t>
            </a:r>
            <a:r>
              <a:rPr lang="ko-KR" altLang="en-US" sz="1600" dirty="0"/>
              <a:t>편</a:t>
            </a:r>
            <a:r>
              <a:rPr lang="en-US" altLang="ko-KR" sz="1600" dirty="0"/>
              <a:t>)</a:t>
            </a:r>
            <a:r>
              <a:rPr lang="ko-KR" altLang="en-US" sz="1600" dirty="0"/>
              <a:t>이 </a:t>
            </a:r>
            <a:r>
              <a:rPr lang="ko-KR" altLang="en-US" sz="1600" dirty="0" err="1"/>
              <a:t>실천교학</a:t>
            </a:r>
            <a:r>
              <a:rPr lang="ko-KR" altLang="en-US" sz="1600" dirty="0"/>
              <a:t> 논문임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원불교대학원대학교는 </a:t>
            </a:r>
            <a:r>
              <a:rPr lang="ko-KR" altLang="en-US" sz="1600" dirty="0" err="1"/>
              <a:t>실천교학을</a:t>
            </a:r>
            <a:r>
              <a:rPr lang="ko-KR" altLang="en-US" sz="1600" dirty="0"/>
              <a:t> 대학원 학위논문으로 작성하고 있으나 </a:t>
            </a:r>
            <a:br>
              <a:rPr lang="en-US" altLang="ko-KR" sz="1600" dirty="0"/>
            </a:br>
            <a:r>
              <a:rPr lang="ko-KR" altLang="en-US" sz="1600" dirty="0"/>
              <a:t>학술논문으로 이어지는 성과는 미비함</a:t>
            </a:r>
            <a:r>
              <a:rPr lang="en-US" altLang="ko-KR" sz="1600" dirty="0"/>
              <a:t>(36</a:t>
            </a:r>
            <a:r>
              <a:rPr lang="ko-KR" altLang="en-US" sz="1600" dirty="0"/>
              <a:t>년간 </a:t>
            </a:r>
            <a:r>
              <a:rPr lang="en-US" altLang="ko-KR" sz="1600" dirty="0"/>
              <a:t>21</a:t>
            </a:r>
            <a:r>
              <a:rPr lang="ko-KR" altLang="en-US" sz="1600" dirty="0"/>
              <a:t>편</a:t>
            </a:r>
            <a:r>
              <a:rPr lang="en-US" altLang="ko-KR" sz="1600" dirty="0"/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학위논문의 게재화 노력이 요구됨 </a:t>
            </a:r>
            <a:r>
              <a:rPr lang="en-US" altLang="ko-KR" sz="1600" dirty="0">
                <a:sym typeface="Wingdings" pitchFamily="2" charset="2"/>
              </a:rPr>
              <a:t></a:t>
            </a:r>
            <a:r>
              <a:rPr lang="ko-KR" altLang="en-US" sz="1600" dirty="0">
                <a:sym typeface="Wingdings" pitchFamily="2" charset="2"/>
              </a:rPr>
              <a:t> </a:t>
            </a:r>
            <a:r>
              <a:rPr lang="ko-KR" altLang="en-US" sz="1600" dirty="0" err="1">
                <a:sym typeface="Wingdings" pitchFamily="2" charset="2"/>
              </a:rPr>
              <a:t>교단적</a:t>
            </a:r>
            <a:r>
              <a:rPr lang="ko-KR" altLang="en-US" sz="1600" dirty="0">
                <a:sym typeface="Wingdings" pitchFamily="2" charset="2"/>
              </a:rPr>
              <a:t> 공유가 필요</a:t>
            </a:r>
            <a:endParaRPr lang="en-US" altLang="ko-KR" sz="1600" dirty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sz="1600" dirty="0">
                <a:sym typeface="Wingdings" pitchFamily="2" charset="2"/>
              </a:rPr>
              <a:t>교단 내 학술지를 활용하여 연구 활성화 유도 가능성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endParaRPr lang="en-US" altLang="ko-KR" sz="1600" dirty="0"/>
          </a:p>
          <a:p>
            <a:pPr lvl="2">
              <a:lnSpc>
                <a:spcPct val="150000"/>
              </a:lnSpc>
            </a:pPr>
            <a:endParaRPr lang="ko-KR" altLang="en-US" sz="1600" dirty="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0B394B2-127B-8335-8A69-67CD24DA944C}"/>
              </a:ext>
            </a:extLst>
          </p:cNvPr>
          <p:cNvGrpSpPr/>
          <p:nvPr/>
        </p:nvGrpSpPr>
        <p:grpSpPr>
          <a:xfrm>
            <a:off x="0" y="0"/>
            <a:ext cx="3020062" cy="6858000"/>
            <a:chOff x="0" y="0"/>
            <a:chExt cx="3020062" cy="6858000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2B1110A2-D8F9-7591-50BF-3130F913F396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3D25B502-13D6-BC50-87C0-374D67BC1516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58C04FA-E4FD-CAFF-DB89-47E04367E948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2707A27A-F617-D65C-86F5-AE45F7007EE3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A8AF723E-970B-2AC8-42E5-2C8CC01B8BBC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2F463876-E61D-2095-F23C-4174FFEE45B1}"/>
                  </a:ext>
                </a:extLst>
              </p:cNvPr>
              <p:cNvCxnSpPr>
                <a:cxnSpLocks/>
                <a:endCxn id="31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D9A732E-B575-131C-0B81-52D8369CD0B5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1BC05ED-48D3-6A24-3B7E-598987824CBB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26BCB0B-55D2-E202-4F4F-9BA6362B0350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F8645D66-813E-EBB2-1C84-4A59ECF69914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21F3CA9B-7910-019A-9DDB-B86D5D41AFC0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7CEE0B07-320C-CB60-7C37-F61AB432A200}"/>
                  </a:ext>
                </a:extLst>
              </p:cNvPr>
              <p:cNvCxnSpPr>
                <a:cxnSpLocks/>
                <a:endCxn id="29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chemeClr val="bg1">
                  <a:lumMod val="8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3E913064-4F8E-5A31-CD36-414C6DED3153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04F835E8-1169-1BC0-6C62-0571AE60BA1F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530E9ED5-C8FB-B2D3-52E7-D2DEA66B552B}"/>
                  </a:ext>
                </a:extLst>
              </p:cNvPr>
              <p:cNvCxnSpPr>
                <a:cxnSpLocks/>
                <a:endCxn id="27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4A245411-B0E7-34E9-0C5A-B876EDE249DE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64CF77AC-6174-F04A-6108-56FF5DF972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21B5551B-7AF1-28FA-B8F7-E64ADAE5D967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FB9B3D82-4CE7-F69C-0B68-9CBC97C5C87C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F691AA6D-0E92-8934-2EA6-4166B323D92F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rgbClr val="1E55A5"/>
              </a:solidFill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id="{CFC1742C-38AB-6F00-E232-2974D6DD2E4C}"/>
                  </a:ext>
                </a:extLst>
              </p:cNvPr>
              <p:cNvCxnSpPr>
                <a:cxnSpLocks/>
                <a:endCxn id="23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rgbClr val="1E55A5"/>
              </a:solidFill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77465A1-A60C-73B1-A817-9B3ACD7443BC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3FEBBFA7-08D7-4666-8020-A3CA3A6149E1}"/>
              </a:ext>
            </a:extLst>
          </p:cNvPr>
          <p:cNvSpPr txBox="1"/>
          <p:nvPr/>
        </p:nvSpPr>
        <p:spPr>
          <a:xfrm>
            <a:off x="3421156" y="843427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정리 및 제언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AEC6C373-3CD5-4875-BE17-8131E6012546}"/>
              </a:ext>
            </a:extLst>
          </p:cNvPr>
          <p:cNvGrpSpPr/>
          <p:nvPr/>
        </p:nvGrpSpPr>
        <p:grpSpPr>
          <a:xfrm>
            <a:off x="3499142" y="564266"/>
            <a:ext cx="278011" cy="118213"/>
            <a:chOff x="600878" y="1900472"/>
            <a:chExt cx="278011" cy="118213"/>
          </a:xfrm>
        </p:grpSpPr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DA1EF7FC-9533-40B2-A107-DBECA629B3D7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6" name="Oval 12">
              <a:extLst>
                <a:ext uri="{FF2B5EF4-FFF2-40B4-BE49-F238E27FC236}">
                  <a16:creationId xmlns:a16="http://schemas.microsoft.com/office/drawing/2014/main" id="{A9468D54-A064-4FE2-BEDE-CAE7879ECADF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20FCA6C3-B8A5-4724-9C6E-C5C9BCD3D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24692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C2395F-2CF6-4D08-B25A-84698399A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646155"/>
            <a:ext cx="8385356" cy="422613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연구목적 </a:t>
            </a:r>
            <a:r>
              <a:rPr lang="en-US" altLang="ko-KR" sz="2000" dirty="0"/>
              <a:t>4:</a:t>
            </a:r>
            <a:r>
              <a:rPr lang="ko-KR" altLang="en-US" sz="2000" dirty="0"/>
              <a:t> 향후 원불교학 발전을 위한 제언</a:t>
            </a:r>
            <a:endParaRPr lang="en-US" altLang="ko-KR" sz="2000" dirty="0"/>
          </a:p>
          <a:p>
            <a:pPr marL="274320" lvl="1" indent="0">
              <a:lnSpc>
                <a:spcPct val="150000"/>
              </a:lnSpc>
              <a:buNone/>
            </a:pPr>
            <a:r>
              <a:rPr lang="en-US" altLang="ko-KR" sz="1800" dirty="0"/>
              <a:t>3.</a:t>
            </a:r>
            <a:r>
              <a:rPr lang="ko-KR" altLang="en-US" sz="1800" dirty="0"/>
              <a:t> </a:t>
            </a:r>
            <a:r>
              <a:rPr lang="ko-KR" altLang="en-US" sz="1800" dirty="0" err="1"/>
              <a:t>실증교학</a:t>
            </a:r>
            <a:r>
              <a:rPr lang="ko-KR" altLang="en-US" sz="1800" dirty="0"/>
              <a:t> 연구의 집중화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원불교 교리의 실천을 통한 내외의 변화 검증</a:t>
            </a:r>
            <a:r>
              <a:rPr lang="en-US" altLang="ko-KR" sz="1600" dirty="0"/>
              <a:t>,</a:t>
            </a:r>
            <a:r>
              <a:rPr lang="ko-KR" altLang="en-US" sz="1600" dirty="0"/>
              <a:t> 깨달음의 연구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 err="1"/>
              <a:t>영산선학대학교</a:t>
            </a:r>
            <a:r>
              <a:rPr lang="en-US" altLang="ko-KR" sz="1600" dirty="0"/>
              <a:t>,</a:t>
            </a:r>
            <a:r>
              <a:rPr lang="ko-KR" altLang="en-US" sz="1600" dirty="0"/>
              <a:t> 마음인문학연구소가 그 중심 기관이 될 수 있음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en-US" altLang="ko-KR" sz="1600" dirty="0"/>
              <a:t>11</a:t>
            </a:r>
            <a:r>
              <a:rPr lang="ko-KR" altLang="en-US" sz="1600" dirty="0"/>
              <a:t>과목을 중심으로 교리실천을 통한 예비교무들의 변화를 중점으로 교육함</a:t>
            </a:r>
            <a:br>
              <a:rPr lang="en-US" altLang="ko-KR" sz="1600" dirty="0"/>
            </a:br>
            <a:r>
              <a:rPr lang="en-US" altLang="ko-KR" sz="1600" dirty="0"/>
              <a:t>(</a:t>
            </a:r>
            <a:r>
              <a:rPr lang="ko-KR" altLang="en-US" sz="1600" dirty="0"/>
              <a:t>변화를 체계적으로 정리하고 측정할 수 있는 연구재원이 부족</a:t>
            </a:r>
            <a:r>
              <a:rPr lang="en-US" altLang="ko-KR" sz="1600" dirty="0"/>
              <a:t>)</a:t>
            </a:r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마음인문학 연구소를 비롯한 심리상담연구소 등 사회과학적으로 심신의 변화를 측정하고 그 결과를 공유할 수 있는 협업이 요구됨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54B7331C-79AB-250A-C638-4176B8ED606A}"/>
              </a:ext>
            </a:extLst>
          </p:cNvPr>
          <p:cNvGrpSpPr/>
          <p:nvPr/>
        </p:nvGrpSpPr>
        <p:grpSpPr>
          <a:xfrm>
            <a:off x="0" y="0"/>
            <a:ext cx="3020062" cy="6858000"/>
            <a:chOff x="0" y="0"/>
            <a:chExt cx="3020062" cy="6858000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FE828B43-96DA-FF63-E3F4-E8E8758A1E70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130AF24E-F74B-37B7-5A02-99C62F658462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01E09BF-77FD-CAD4-98FD-9EDFE6958B4B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7DB17479-C4A4-767D-8E69-EE99D5CDDD77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1AB32B23-D4AF-8198-D7A6-AFA6C6E334A7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7F55CC26-56E1-E58D-5999-CD8C747ED125}"/>
                  </a:ext>
                </a:extLst>
              </p:cNvPr>
              <p:cNvCxnSpPr>
                <a:cxnSpLocks/>
                <a:endCxn id="31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5219E13-3001-C1C6-3144-53123B1525C2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7BC8CB0-A16E-F021-FFBB-B7A41F9B799E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3EF7107-EC3A-8DA7-4588-A3D1E37F2389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6AEEA07A-6711-1E2A-3E30-F541536B5077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96CF003C-A1EC-8914-9A13-365FC01073DC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85F11AF6-BC75-496F-07B5-633C1CC6A541}"/>
                  </a:ext>
                </a:extLst>
              </p:cNvPr>
              <p:cNvCxnSpPr>
                <a:cxnSpLocks/>
                <a:endCxn id="29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chemeClr val="bg1">
                  <a:lumMod val="8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1F01F2C9-8988-79C6-71E0-D92F5DFC614E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E3A4E04E-64AC-D764-C6D7-FF2055C572F0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CC6A38FD-0530-0A8E-9310-B13EFDBB581F}"/>
                  </a:ext>
                </a:extLst>
              </p:cNvPr>
              <p:cNvCxnSpPr>
                <a:cxnSpLocks/>
                <a:endCxn id="27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00B0ED53-70EF-B6E9-93DB-B6C5A542C5D1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D6E02799-DD48-E9F3-93A6-780F739D7B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9D299A18-0636-B476-C9C4-1990BD2D8957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F8F5F733-47A8-16F9-B1BC-13A6144B76BB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2E8788FC-3CDA-F702-A08B-499979CDC3CE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rgbClr val="1E55A5"/>
              </a:solidFill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id="{5D210059-17D7-EC2D-03B4-98FD9410A701}"/>
                  </a:ext>
                </a:extLst>
              </p:cNvPr>
              <p:cNvCxnSpPr>
                <a:cxnSpLocks/>
                <a:endCxn id="23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rgbClr val="1E55A5"/>
              </a:solidFill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79F6F33-4D64-649A-079C-426091A6A95D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D43C1EDB-5665-4101-B4DF-D415626E117E}"/>
              </a:ext>
            </a:extLst>
          </p:cNvPr>
          <p:cNvSpPr txBox="1"/>
          <p:nvPr/>
        </p:nvSpPr>
        <p:spPr>
          <a:xfrm>
            <a:off x="3421156" y="843427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정리 및 제언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F63FA64-688B-4A9D-AA01-8B2BFAB42260}"/>
              </a:ext>
            </a:extLst>
          </p:cNvPr>
          <p:cNvGrpSpPr/>
          <p:nvPr/>
        </p:nvGrpSpPr>
        <p:grpSpPr>
          <a:xfrm>
            <a:off x="3499142" y="564266"/>
            <a:ext cx="278011" cy="118213"/>
            <a:chOff x="600878" y="1900472"/>
            <a:chExt cx="278011" cy="118213"/>
          </a:xfrm>
        </p:grpSpPr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70622541-AE48-4145-8604-86A1509DC225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6" name="Oval 12">
              <a:extLst>
                <a:ext uri="{FF2B5EF4-FFF2-40B4-BE49-F238E27FC236}">
                  <a16:creationId xmlns:a16="http://schemas.microsoft.com/office/drawing/2014/main" id="{1111994B-B92F-46BA-BC82-08EAD5A16394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A24AEB2-48D9-48E3-AC2D-E6B25FD56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74888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C2395F-2CF6-4D08-B25A-84698399A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1156" y="1646155"/>
            <a:ext cx="8666480" cy="332802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연구목적 </a:t>
            </a:r>
            <a:r>
              <a:rPr lang="en-US" altLang="ko-KR" sz="2000" dirty="0"/>
              <a:t>4:</a:t>
            </a:r>
            <a:r>
              <a:rPr lang="ko-KR" altLang="en-US" sz="2000" dirty="0"/>
              <a:t> 향후 원불교학 발전을 위한 제언</a:t>
            </a:r>
            <a:endParaRPr lang="en-US" altLang="ko-KR" sz="2000" dirty="0"/>
          </a:p>
          <a:p>
            <a:pPr marL="274320" lvl="1" indent="0">
              <a:lnSpc>
                <a:spcPct val="150000"/>
              </a:lnSpc>
              <a:buNone/>
            </a:pPr>
            <a:r>
              <a:rPr lang="en-US" altLang="ko-KR" sz="1800" dirty="0"/>
              <a:t>4.</a:t>
            </a:r>
            <a:r>
              <a:rPr lang="ko-KR" altLang="en-US" sz="1800" dirty="0"/>
              <a:t> 원불교학과 교화현장과의 연계성 강화와 정책 반영</a:t>
            </a:r>
            <a:endParaRPr lang="en-US" altLang="ko-KR" sz="18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교학연구에 </a:t>
            </a:r>
            <a:r>
              <a:rPr lang="ko-KR" altLang="en-US" sz="1600" dirty="0" err="1"/>
              <a:t>바탕한</a:t>
            </a:r>
            <a:r>
              <a:rPr lang="ko-KR" altLang="en-US" sz="1600" dirty="0"/>
              <a:t> 실천프로그램 개발 및 변화 검증</a:t>
            </a:r>
            <a:r>
              <a:rPr lang="en-US" altLang="ko-KR" sz="1600" dirty="0"/>
              <a:t>,</a:t>
            </a:r>
            <a:r>
              <a:rPr lang="ko-KR" altLang="en-US" sz="1600" dirty="0"/>
              <a:t> 피드백을 통한 교화프로그램의 개선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600" dirty="0"/>
              <a:t>교화현장에서의 활용성이 높은 연구 모색 및 연구의 용역화 </a:t>
            </a:r>
            <a:r>
              <a:rPr lang="en-US" altLang="ko-KR" sz="1600" dirty="0">
                <a:sym typeface="Wingdings" pitchFamily="2" charset="2"/>
              </a:rPr>
              <a:t></a:t>
            </a:r>
            <a:r>
              <a:rPr lang="ko-KR" altLang="en-US" sz="1600" dirty="0">
                <a:sym typeface="Wingdings" pitchFamily="2" charset="2"/>
              </a:rPr>
              <a:t> 정책에의 반영이 필요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endParaRPr lang="en-US" altLang="ko-KR" sz="1600" dirty="0"/>
          </a:p>
          <a:p>
            <a:pPr lvl="1">
              <a:lnSpc>
                <a:spcPct val="150000"/>
              </a:lnSpc>
            </a:pPr>
            <a:endParaRPr lang="ko-KR" altLang="en-US" sz="1800" dirty="0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CBD82DB9-0B40-4C9A-BF1B-407CAF966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248" y="3752920"/>
            <a:ext cx="7684026" cy="2694021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F1D87584-E387-F96B-C7DC-7464311B1A65}"/>
              </a:ext>
            </a:extLst>
          </p:cNvPr>
          <p:cNvGrpSpPr/>
          <p:nvPr/>
        </p:nvGrpSpPr>
        <p:grpSpPr>
          <a:xfrm>
            <a:off x="0" y="0"/>
            <a:ext cx="3020062" cy="6858000"/>
            <a:chOff x="0" y="0"/>
            <a:chExt cx="3020062" cy="6858000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77C4C274-14AD-C00B-E04F-662CFC41CEE2}"/>
                </a:ext>
              </a:extLst>
            </p:cNvPr>
            <p:cNvSpPr/>
            <p:nvPr/>
          </p:nvSpPr>
          <p:spPr>
            <a:xfrm>
              <a:off x="1" y="0"/>
              <a:ext cx="2976879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C42136FE-5CD0-C9F6-6B73-707BB3BEA47C}"/>
                </a:ext>
              </a:extLst>
            </p:cNvPr>
            <p:cNvSpPr/>
            <p:nvPr/>
          </p:nvSpPr>
          <p:spPr>
            <a:xfrm>
              <a:off x="0" y="5645888"/>
              <a:ext cx="1464301" cy="1212112"/>
            </a:xfrm>
            <a:custGeom>
              <a:avLst/>
              <a:gdLst>
                <a:gd name="connsiteX0" fmla="*/ 0 w 2641194"/>
                <a:gd name="connsiteY0" fmla="*/ 0 h 2186315"/>
                <a:gd name="connsiteX1" fmla="*/ 219990 w 2641194"/>
                <a:gd name="connsiteY1" fmla="*/ 56565 h 2186315"/>
                <a:gd name="connsiteX2" fmla="*/ 2550075 w 2641194"/>
                <a:gd name="connsiteY2" fmla="*/ 1995697 h 2186315"/>
                <a:gd name="connsiteX3" fmla="*/ 2641194 w 2641194"/>
                <a:gd name="connsiteY3" fmla="*/ 2186315 h 2186315"/>
                <a:gd name="connsiteX4" fmla="*/ 1561496 w 2641194"/>
                <a:gd name="connsiteY4" fmla="*/ 2186315 h 2186315"/>
                <a:gd name="connsiteX5" fmla="*/ 1542846 w 2641194"/>
                <a:gd name="connsiteY5" fmla="*/ 2156437 h 2186315"/>
                <a:gd name="connsiteX6" fmla="*/ 215340 w 2641194"/>
                <a:gd name="connsiteY6" fmla="*/ 1063267 h 2186315"/>
                <a:gd name="connsiteX7" fmla="*/ 0 w 2641194"/>
                <a:gd name="connsiteY7" fmla="*/ 984451 h 218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41194" h="2186315">
                  <a:moveTo>
                    <a:pt x="0" y="0"/>
                  </a:moveTo>
                  <a:lnTo>
                    <a:pt x="219990" y="56565"/>
                  </a:lnTo>
                  <a:cubicBezTo>
                    <a:pt x="1228786" y="370333"/>
                    <a:pt x="2064872" y="1076102"/>
                    <a:pt x="2550075" y="1995697"/>
                  </a:cubicBezTo>
                  <a:lnTo>
                    <a:pt x="2641194" y="2186315"/>
                  </a:lnTo>
                  <a:lnTo>
                    <a:pt x="1561496" y="2186315"/>
                  </a:lnTo>
                  <a:lnTo>
                    <a:pt x="1542846" y="2156437"/>
                  </a:lnTo>
                  <a:cubicBezTo>
                    <a:pt x="1217512" y="1674879"/>
                    <a:pt x="756810" y="1292289"/>
                    <a:pt x="215340" y="1063267"/>
                  </a:cubicBezTo>
                  <a:lnTo>
                    <a:pt x="0" y="984451"/>
                  </a:lnTo>
                  <a:close/>
                </a:path>
              </a:pathLst>
            </a:cu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BF0832-27C1-F587-989F-38C06CA24A47}"/>
                </a:ext>
              </a:extLst>
            </p:cNvPr>
            <p:cNvSpPr txBox="1"/>
            <p:nvPr/>
          </p:nvSpPr>
          <p:spPr>
            <a:xfrm>
              <a:off x="891503" y="864181"/>
              <a:ext cx="1584449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배경 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F2D4F31C-A1D9-3025-B6C3-F661E71D4260}"/>
                </a:ext>
              </a:extLst>
            </p:cNvPr>
            <p:cNvGrpSpPr/>
            <p:nvPr/>
          </p:nvGrpSpPr>
          <p:grpSpPr>
            <a:xfrm>
              <a:off x="0" y="784443"/>
              <a:ext cx="849918" cy="479848"/>
              <a:chOff x="74208" y="521569"/>
              <a:chExt cx="849918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32" name="타원 31">
                <a:extLst>
                  <a:ext uri="{FF2B5EF4-FFF2-40B4-BE49-F238E27FC236}">
                    <a16:creationId xmlns:a16="http://schemas.microsoft.com/office/drawing/2014/main" id="{DA63837D-A902-1526-CEAF-FAC14AEDDBF8}"/>
                  </a:ext>
                </a:extLst>
              </p:cNvPr>
              <p:cNvSpPr/>
              <p:nvPr/>
            </p:nvSpPr>
            <p:spPr>
              <a:xfrm>
                <a:off x="444278" y="521569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3" name="직선 연결선 32">
                <a:extLst>
                  <a:ext uri="{FF2B5EF4-FFF2-40B4-BE49-F238E27FC236}">
                    <a16:creationId xmlns:a16="http://schemas.microsoft.com/office/drawing/2014/main" id="{7C1E5E7B-7AA5-3C9C-0938-AF1EF3625C5B}"/>
                  </a:ext>
                </a:extLst>
              </p:cNvPr>
              <p:cNvCxnSpPr>
                <a:cxnSpLocks/>
                <a:endCxn id="32" idx="2"/>
              </p:cNvCxnSpPr>
              <p:nvPr/>
            </p:nvCxnSpPr>
            <p:spPr>
              <a:xfrm>
                <a:off x="74208" y="761493"/>
                <a:ext cx="370070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2A5F834-098D-E4C7-256E-F8073049FE75}"/>
                </a:ext>
              </a:extLst>
            </p:cNvPr>
            <p:cNvSpPr txBox="1"/>
            <p:nvPr/>
          </p:nvSpPr>
          <p:spPr>
            <a:xfrm>
              <a:off x="949153" y="2785160"/>
              <a:ext cx="175131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A43E8E3-66E6-ED6D-F823-D39F8EB3A6CE}"/>
                </a:ext>
              </a:extLst>
            </p:cNvPr>
            <p:cNvSpPr txBox="1"/>
            <p:nvPr/>
          </p:nvSpPr>
          <p:spPr>
            <a:xfrm>
              <a:off x="949153" y="1973855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 대상 및</a:t>
              </a:r>
              <a:endParaRPr lang="en-US" altLang="ko-KR" sz="2000" dirty="0">
                <a:solidFill>
                  <a:schemeClr val="bg1">
                    <a:lumMod val="8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분석 방법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6535B86-C396-3639-2EC5-D6F2326E0C6F}"/>
                </a:ext>
              </a:extLst>
            </p:cNvPr>
            <p:cNvSpPr txBox="1"/>
            <p:nvPr/>
          </p:nvSpPr>
          <p:spPr>
            <a:xfrm>
              <a:off x="949153" y="1446100"/>
              <a:ext cx="2070909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chemeClr val="bg1">
                      <a:lumMod val="8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연구질문 및 목적</a:t>
              </a: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9076C365-5288-9419-4994-9D307C03A487}"/>
                </a:ext>
              </a:extLst>
            </p:cNvPr>
            <p:cNvGrpSpPr/>
            <p:nvPr/>
          </p:nvGrpSpPr>
          <p:grpSpPr>
            <a:xfrm>
              <a:off x="0" y="2745291"/>
              <a:ext cx="842254" cy="479848"/>
              <a:chOff x="3133225" y="1127090"/>
              <a:chExt cx="842254" cy="479848"/>
            </a:xfrm>
            <a:solidFill>
              <a:srgbClr val="1E55A5"/>
            </a:solidFill>
          </p:grpSpPr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AA9ED3F8-0C86-BD4A-C2D2-2FE94359402B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4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31" name="직선 연결선 30">
                <a:extLst>
                  <a:ext uri="{FF2B5EF4-FFF2-40B4-BE49-F238E27FC236}">
                    <a16:creationId xmlns:a16="http://schemas.microsoft.com/office/drawing/2014/main" id="{66CCE3CB-2BBD-5198-5A9B-761C165FE89C}"/>
                  </a:ext>
                </a:extLst>
              </p:cNvPr>
              <p:cNvCxnSpPr>
                <a:cxnSpLocks/>
                <a:endCxn id="30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chemeClr val="bg1">
                  <a:lumMod val="85000"/>
                </a:schemeClr>
              </a:solidFill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DF69FD91-DEBD-9262-9BE8-6A8149B3DC8C}"/>
                </a:ext>
              </a:extLst>
            </p:cNvPr>
            <p:cNvGrpSpPr/>
            <p:nvPr/>
          </p:nvGrpSpPr>
          <p:grpSpPr>
            <a:xfrm>
              <a:off x="0" y="2091675"/>
              <a:ext cx="842254" cy="479848"/>
              <a:chOff x="3535285" y="3148906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B4C419C9-332D-F650-2A34-F2DBE159B94A}"/>
                  </a:ext>
                </a:extLst>
              </p:cNvPr>
              <p:cNvSpPr/>
              <p:nvPr/>
            </p:nvSpPr>
            <p:spPr>
              <a:xfrm>
                <a:off x="3897691" y="3148906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9" name="직선 연결선 28">
                <a:extLst>
                  <a:ext uri="{FF2B5EF4-FFF2-40B4-BE49-F238E27FC236}">
                    <a16:creationId xmlns:a16="http://schemas.microsoft.com/office/drawing/2014/main" id="{20C30583-6488-2C45-B082-333F6FC4253C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>
                <a:off x="3535285" y="3388830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479E564-89AB-F24A-E027-41D90ACD0D00}"/>
                </a:ext>
              </a:extLst>
            </p:cNvPr>
            <p:cNvGrpSpPr/>
            <p:nvPr/>
          </p:nvGrpSpPr>
          <p:grpSpPr>
            <a:xfrm>
              <a:off x="0" y="1438059"/>
              <a:ext cx="842254" cy="479848"/>
              <a:chOff x="3535285" y="1942671"/>
              <a:chExt cx="842254" cy="479848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230B7814-2ECB-947E-C8CF-F7FA5CA97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5285" y="2193147"/>
                <a:ext cx="362406" cy="0"/>
              </a:xfrm>
              <a:prstGeom prst="line">
                <a:avLst/>
              </a:prstGeom>
              <a:grpFill/>
              <a:ln w="571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EDCB6C36-5037-B2A2-9E7B-1EC0D03B14E6}"/>
                  </a:ext>
                </a:extLst>
              </p:cNvPr>
              <p:cNvSpPr/>
              <p:nvPr/>
            </p:nvSpPr>
            <p:spPr>
              <a:xfrm>
                <a:off x="3897691" y="1942671"/>
                <a:ext cx="479848" cy="479848"/>
              </a:xfrm>
              <a:prstGeom prst="ellipse">
                <a:avLst/>
              </a:prstGeom>
              <a:grp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endParaRPr lang="ko-KR" altLang="en-US" sz="18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</p:grp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D31245BF-0527-8C16-D68C-038E80C1FA4A}"/>
                </a:ext>
              </a:extLst>
            </p:cNvPr>
            <p:cNvGrpSpPr/>
            <p:nvPr/>
          </p:nvGrpSpPr>
          <p:grpSpPr>
            <a:xfrm>
              <a:off x="0" y="3398907"/>
              <a:ext cx="842254" cy="479848"/>
              <a:chOff x="3133225" y="1127090"/>
              <a:chExt cx="842254" cy="479848"/>
            </a:xfrm>
            <a:solidFill>
              <a:schemeClr val="bg1">
                <a:lumMod val="85000"/>
              </a:schemeClr>
            </a:solidFill>
          </p:grpSpPr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4F41D9C9-9F0E-286A-4BFB-1D6D4EE7D019}"/>
                  </a:ext>
                </a:extLst>
              </p:cNvPr>
              <p:cNvSpPr/>
              <p:nvPr/>
            </p:nvSpPr>
            <p:spPr>
              <a:xfrm>
                <a:off x="3495631" y="1127090"/>
                <a:ext cx="479848" cy="479848"/>
              </a:xfrm>
              <a:prstGeom prst="ellipse">
                <a:avLst/>
              </a:prstGeom>
              <a:solidFill>
                <a:srgbClr val="1E55A5"/>
              </a:solidFill>
              <a:ln>
                <a:solidFill>
                  <a:srgbClr val="1E55A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8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</a:t>
                </a:r>
                <a:endParaRPr lang="ko-KR" altLang="en-US" dirty="0">
                  <a:solidFill>
                    <a:schemeClr val="bg1"/>
                  </a:solidFill>
                  <a:latin typeface="KoPubWorld돋움체_Pro Medium" panose="00000600000000000000" pitchFamily="50" charset="-127"/>
                  <a:ea typeface="KoPubWorld돋움체_Pro Medium" panose="00000600000000000000" pitchFamily="50" charset="-127"/>
                </a:endParaRPr>
              </a:p>
            </p:txBody>
          </p:sp>
          <p:cxnSp>
            <p:nvCxnSpPr>
              <p:cNvPr id="25" name="직선 연결선 24">
                <a:extLst>
                  <a:ext uri="{FF2B5EF4-FFF2-40B4-BE49-F238E27FC236}">
                    <a16:creationId xmlns:a16="http://schemas.microsoft.com/office/drawing/2014/main" id="{1E222529-F261-C16C-E579-271CB4539095}"/>
                  </a:ext>
                </a:extLst>
              </p:cNvPr>
              <p:cNvCxnSpPr>
                <a:cxnSpLocks/>
                <a:endCxn id="24" idx="2"/>
              </p:cNvCxnSpPr>
              <p:nvPr/>
            </p:nvCxnSpPr>
            <p:spPr>
              <a:xfrm>
                <a:off x="3133225" y="1367014"/>
                <a:ext cx="362406" cy="0"/>
              </a:xfrm>
              <a:prstGeom prst="line">
                <a:avLst/>
              </a:prstGeom>
              <a:solidFill>
                <a:srgbClr val="1E55A5"/>
              </a:solidFill>
              <a:ln w="57150">
                <a:solidFill>
                  <a:srgbClr val="1E55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F9EE194-CC8D-8C55-E5A3-44B98F2270B0}"/>
                </a:ext>
              </a:extLst>
            </p:cNvPr>
            <p:cNvSpPr txBox="1"/>
            <p:nvPr/>
          </p:nvSpPr>
          <p:spPr>
            <a:xfrm>
              <a:off x="949153" y="3338743"/>
              <a:ext cx="1907837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연구결과</a:t>
              </a:r>
              <a:endParaRPr lang="en-US" alt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ko-KR" altLang="en-US" sz="2000" dirty="0">
                  <a:solidFill>
                    <a:srgbClr val="1E55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정리 및 제언</a:t>
              </a: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018B8D1B-30F8-4B8A-8129-E7F4B3787DDF}"/>
              </a:ext>
            </a:extLst>
          </p:cNvPr>
          <p:cNvSpPr txBox="1"/>
          <p:nvPr/>
        </p:nvSpPr>
        <p:spPr>
          <a:xfrm>
            <a:off x="3421156" y="843427"/>
            <a:ext cx="7713689" cy="100278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연구결과 정리 및 제언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계속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BB496E35-D1A2-4958-A02D-58411B532681}"/>
              </a:ext>
            </a:extLst>
          </p:cNvPr>
          <p:cNvGrpSpPr/>
          <p:nvPr/>
        </p:nvGrpSpPr>
        <p:grpSpPr>
          <a:xfrm>
            <a:off x="3499142" y="564266"/>
            <a:ext cx="278011" cy="118213"/>
            <a:chOff x="600878" y="1900472"/>
            <a:chExt cx="278011" cy="118213"/>
          </a:xfrm>
        </p:grpSpPr>
        <p:sp>
          <p:nvSpPr>
            <p:cNvPr id="36" name="Oval 11">
              <a:extLst>
                <a:ext uri="{FF2B5EF4-FFF2-40B4-BE49-F238E27FC236}">
                  <a16:creationId xmlns:a16="http://schemas.microsoft.com/office/drawing/2014/main" id="{9CCFE12B-2857-4911-9CD3-33D598E6F57F}"/>
                </a:ext>
              </a:extLst>
            </p:cNvPr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  <p:sp>
          <p:nvSpPr>
            <p:cNvPr id="37" name="Oval 12">
              <a:extLst>
                <a:ext uri="{FF2B5EF4-FFF2-40B4-BE49-F238E27FC236}">
                  <a16:creationId xmlns:a16="http://schemas.microsoft.com/office/drawing/2014/main" id="{B3EF0627-61A2-4E92-81E0-813B7DA49321}"/>
                </a:ext>
              </a:extLst>
            </p:cNvPr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" dirty="0">
                <a:latin typeface="KoPubWorld돋움체_Pro Medium" panose="00000600000000000000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38A1F9B-C5FF-4F39-BC06-1381855F1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1253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18953BC3-F3C4-4311-A580-A461150EA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06864"/>
            <a:ext cx="10515600" cy="2228273"/>
          </a:xfrm>
        </p:spPr>
        <p:txBody>
          <a:bodyPr>
            <a:norm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경청해 주셔서</a:t>
            </a:r>
            <a:br>
              <a:rPr lang="en-US" altLang="ko-KR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</a:br>
            <a:r>
              <a:rPr lang="ko-KR" altLang="en-US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감사합니다</a:t>
            </a:r>
            <a:r>
              <a:rPr lang="en-US" altLang="ko-KR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  <a:endParaRPr lang="ko-KR" altLang="en-US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B73A7EB-B43E-4ADE-99D5-7F949AC8F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B744-AC10-4236-9C7A-DD8C3A01DB5C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4463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맑은 고딕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맑은 고딕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1367</TotalTime>
  <Words>2250</Words>
  <Application>Microsoft Office PowerPoint</Application>
  <PresentationFormat>와이드스크린</PresentationFormat>
  <Paragraphs>547</Paragraphs>
  <Slides>30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6" baseType="lpstr">
      <vt:lpstr>KoPubWorld돋움체_Pro Bold</vt:lpstr>
      <vt:lpstr>KoPubWorld돋움체_Pro Light</vt:lpstr>
      <vt:lpstr>Arial</vt:lpstr>
      <vt:lpstr>맑은 고딕</vt:lpstr>
      <vt:lpstr>KoPubWorld돋움체_Pro Medium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경청해 주셔서 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원불교학성과</dc:title>
  <dc:creator>Kweon</dc:creator>
  <cp:lastModifiedBy>user</cp:lastModifiedBy>
  <cp:revision>83</cp:revision>
  <dcterms:created xsi:type="dcterms:W3CDTF">2021-08-23T11:24:28Z</dcterms:created>
  <dcterms:modified xsi:type="dcterms:W3CDTF">2024-05-27T06:28:48Z</dcterms:modified>
</cp:coreProperties>
</file>