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2" r:id="rId16"/>
    <p:sldId id="273"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도입" id="{ECAF7E10-FD01-1A99-5374-14098AAC1726}">
          <p14:sldIdLst>
            <p14:sldId id="256"/>
            <p14:sldId id="257"/>
            <p14:sldId id="258"/>
          </p14:sldIdLst>
        </p14:section>
        <p14:section name="진단" id="{0D3FCE30-4456-E9D3-9B41-C910D31C31E0}">
          <p14:sldIdLst>
            <p14:sldId id="259"/>
            <p14:sldId id="260"/>
            <p14:sldId id="261"/>
            <p14:sldId id="262"/>
            <p14:sldId id="263"/>
          </p14:sldIdLst>
        </p14:section>
        <p14:section name="원불교의 응답" id="{C1F1E8CC-7C65-DDF3-C9FF-B057C6DA64D3}">
          <p14:sldIdLst>
            <p14:sldId id="265"/>
            <p14:sldId id="266"/>
            <p14:sldId id="267"/>
            <p14:sldId id="268"/>
            <p14:sldId id="269"/>
            <p14:sldId id="270"/>
          </p14:sldIdLst>
        </p14:section>
        <p14:section name="원칙과 맺음" id="{F776C12D-DFEB-A32A-35E0-5C8D6F5BCB0D}">
          <p14:sldIdLst>
            <p14:sldId id="272"/>
            <p14:sldId id="27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7625" autoAdjust="0"/>
  </p:normalViewPr>
  <p:slideViewPr>
    <p:cSldViewPr snapToGrid="0" snapToObjects="1">
      <p:cViewPr>
        <p:scale>
          <a:sx n="75" d="100"/>
          <a:sy n="75" d="100"/>
        </p:scale>
        <p:origin x="210" y="1464"/>
      </p:cViewPr>
      <p:guideLst/>
    </p:cSldViewPr>
  </p:slideViewPr>
  <p:notesTextViewPr>
    <p:cViewPr>
      <p:scale>
        <a:sx n="1" d="1"/>
        <a:sy n="1" d="1"/>
      </p:scale>
      <p:origin x="0" y="0"/>
    </p:cViewPr>
  </p:notesTextViewPr>
  <p:notesViewPr>
    <p:cSldViewPr snapToGrid="0" snapToObjects="1">
      <p:cViewPr varScale="1">
        <p:scale>
          <a:sx n="90" d="100"/>
          <a:sy n="90" d="100"/>
        </p:scale>
        <p:origin x="576"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1893686"/>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오늘 발표는 원불교 정책연구소 교법실천연구회에서 준비한 「AI 시대의 거버넌스와 실천적 윤리」 보고서의 요약입니다. 앞부분에서는 AI 전환이 개인과 사회, 인류에 가져오는 기회와 위기를 짚고, 뒷부분에서는 브레이크 없는 이 전환기에 원불교가 무엇을 할 수 있는지, 그리고 별첨한 원불교 AI 윤리 원칙을 말씀드리겠습니다.</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 전환기에 사람들이 느끼는 감정은 두 가지로 압축됩니다. 하나는 일자리와 소득, 안전을 잃을지 모른다는 두려움입니다. 다른 하나는 인간이 쓸모없어지는 것은 아닌가, 나는 무엇을 위해 사는가라는 불안입니다. 두려움은 삶의 조건을, 불안은 존재의 물음을 흔듭니다. 그러나 둘은 따로 있지 않습니다. 일은 그동안 그 사람이 누구인지를 설명하고 쓸모를 증명해 주었기 때문에, 일이 흔들리면 생계와 존재의 근거가 함께 흔들립니다. 이 얽힘이 오늘 발표의 출발점이자, 뒤에서 원불교의 응답을 말할 때 다시 돌아올 지점입니다.</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보고서는 AI의 영향을 개인, 사회, 인류와 지구의 세 범위에서, 그리고 영육쌍전의 정신에 따라 물질·경제와 정신문화의 두 측면에서 살폈습니다. 범위마다 갈림길이 있습니다. 개인에게는 예속이냐 주재냐, 사회에는 독식이냐 공도냐, 인류와 지구에는 공멸이냐 공생이냐입니다. 그리고 이 위기를 키우는 조건으로 기술·운영 조건과 제도·경제 조건을 따로 분석했습니다. 이 표가 이후 슬라이드의 지도입니다.</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개인의 차원입니다. AI는 업무와 학습을 돕고, 위험한 노동을 대신하며, 진료의 문턱을 낮춥니다. 그러나 이익과 비용은 고르게 나뉘지 않습니다. 스탠퍼드 디지털경제연구소는 AI에 노출된 직종에서 22~25세 청년 고용이 그렇지 않은 직종보다 약 19% 뒤처졌다고 분석했습니다. 인과를 확정한 것은 아니지만 경력의 첫 칸이 흔들린다는 신호입니다. 마음의 측면에서는 세 가지가 흔들립니다. 맞춤형 자극이 시선과 정서를 붙잡고, 판단을 맡기는 습관이 스스로 생각하는 힘을 약하게 하며, 늘 맞춰 주는 AI와의 대화가 사람 사이의 관계를 위축시킵니다.</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근대는 인간의 지위와 삶의 의미를 지탱할 버팀목을 세웠습니다. 인간만이 이성을 지닌 주체라는 믿음, 기술은 도구라는 믿음, 일을 통해 자기를 실현한다는 이상, 스스로 판단하는 자율적 개인이라는 이상입니다. AI는 이 넷의 근거를 동시에 흔듭니다. 그런데 더 심각한 것은 엇갈림입니다. 무엇을 위해 사는가라는 물음은 깊어지는데, 그 물음을 감당할 힘은 판단의 위임과 맞춤형 자극 속에서 오히려 약해지고 있습니다. 이것이 개인 차원의 실존적 위기입니다.</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사회의 차원에서 AI는 생산성을 높이지만, 노동을 재편하고 그 비용을 청년과 여성, 중간숙련 노동자에게 먼저 지울 수 있습니다. 성과는 연산 자원과 데이터를 쥔 소수에게 몰리고, 자동화된 결정은 과거의 차별을 더 빠르게 재생산합니다. 정신문화의 측면에서는 진실의 기반이 무너집니다. 가짜가 진짜처럼 유통되고, 진짜 증거마저 조작일 수 있다는 의심을 받습니다. 분노와 혐오는 증폭되고, 사람이 마주하던 접점은 자동 응답으로 바뀝니다. 요약하면 함께 판단해야 할 일은 늘어나는데 함께 판단할 힘은 약해지는 것, 이것이 사회의 위기입니다.</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인류와 지구의 차원입니다. AI는 기후 관측과 신약 연구를 도울 수 있지만, 그 자체로 막대한 전력과 물, 광물을 소모합니다. 이익은 소수 국가와 기업에 모이고, 부담은 취약한 나라로 넘어갑니다. 군사적 활용과 악용은 생명과 평화를 위협하고, 소수의 모델이 세계의 표준이 되면 언어와 문화가 획일화됩니다. 이 모든 것이 결국 하나의 물음으로 모입니다. 기술은 무엇을 위해 존재하는가. 개인이 마주한 무엇을 위해 사는가라는 물음이 인류의 차원에서 되풀이되는 것입니다.</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위험의 크기는 기술만으로 정해지지 않습니다. 시스템의 능력과 함께 어떤 권한과 외부 연결을 주고, 얼마나 오래 사람 없이 돌게 하며, 멈출 수 있는가가 위험을 키웁니다. 지난 9월에도 평가 중인 AI 모델이 설정 오류로 열린 인터넷을 통해 실제 제3자 시스템에 접근한 사례가 공개되었습니다. 여기에 먼저 멈추는 쪽이 손해를 보는 경쟁 구조가 겹칩니다. 그래서 누구도 혼자 브레이크를 밟기 어렵습니다. 그렇다면 충격이 왔을 때 사회가 거는 브레이크는 어느 쪽을 향할까요. 분열로 가는 표류의 길과 전환의 길이 있고, 이 두 길은 위기의 순간에 갈립니다. 그때 어느 쪽으로 갈지는 준비된 생각과 사람이 정합니다.</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먼저 한계를 분명히 합니다. 원불교를 포함한 종교와 시민사회는 AI 개발의 속도나 방향을 직접 바꿀 지렛대가 없습니다. 그러나 경주 밖에서도 할 일은 세 가지가 있습니다. 첫째, 위기가 왔을 때 곧바로 채택할 수 있는 대안을 미리 준비하는 일입니다. 프리드먼의 말처럼 위기 때의 행동은 주변에 놓여 있는 생각에 달려 있습니다. 둘째, 도입과 사용의 책임 기준을 세워 두는 일입니다. 셋째이자 가장 중요한 것이 정신적 역량의 확장입니다. 위기 뒤 사회가 협력으로 갈지 희생양 찾기로 갈지는 사람들이 상황을 바로 보고 바르게 판단할 수 있는가에 달려 있습니다. 이 힘은 돌봄과 마음공부로 길러집니다. 그리고 평소 현장에서 신뢰를 쌓은 조직이어야 위기 때 내놓는 대안도 받아들여집니다.</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원불교의 응답은 인간의 가치에서 시작합니다. 사람의 가치는 AI와 기능을 비교해 우열을 가리는 데서 오지 않습니다. 일원은 일체 중생의 본성이며, 모든 사람은 이 원만구족한 성품을 본래 갖추고 있습니다. 그러므로 일자리를 잃은 사람도, 병상의 사람도 그 이유로 존중을 잃지 않습니다. 이것이 가치의 근거입니다. 그 가치는 삶에서 두 모습으로 드러납니다. 삼학으로 경계마다 스스로 취사하는 자기 삶의 주인, 그리고 사은의 관계 속에서 선택의 결과에 응답하는 더불어 사는 존재입니다.</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처음에 말씀드린 두려움과 불안으로 돌아갑니다. 두 감정은 얽혀 있습니다. 생계가 흔들리면 존재의 물음이 깊어지고, 존재의 물음에 흔들리는 마음은 생계의 위협을 더 크게 느낍니다. 그러므로 응답도 나누어질 수 없습니다. 제도와 정책의 개혁과 보완은 소득 보장과 재교육처럼 삶의 조건을 지켜 마음을 돌볼 토대를 만듭니다. 이것은 정치와 행정이 결정할 일이지만, 원불교는 시민사회와 함께 공론을 열고 합의를 돕는 방식으로 기여할 수 있습니다. 마음공부는 두려움과 불안 속에서도 상황을 바로 보고 바르게 취사하는 정신의 힘을 기르며, 이것이 원불교가 직접 맡을 수 있는 몫입니다. 이 일은 교당, 교단, 공적 연대의 세 실천 영역에서 이루어집니다.</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원불교가 혼자 새로운 말을 만들 필요는 없습니다. 가톨릭은 국제 연대의 통로이고, 조계종은 국내의 핵심 파트너이며, 개신교는 시민사회 공론장의 협력자입니다. 우리 현실을 보면, 정신개벽과 사은, 일상의 공부법, 전국 교당이라는 강점이 있습니다. 반면 교단의 공식 입장과 내부 기준이 아직 없고, 교법 언어를 시민의 말로 풀어내는 작업도 부족합니다. 기회는 지금이 규범이 굳어지기 전이라는 점, 그리고 불안의 시대에 수행의 수요가 커질 수 있다는 점입니다. 원불교의 힘은 규모가 아니라 고유함에 있습니다.</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삶의 조건을 지키는 일에서 원불교가 할 수 있는 일은 두 갈래입니다. 하나는 공론과 합의를 위한 기여입니다. 위기의 순간에 곧바로 내놓을 한 장의 입장문을 미리 다듬고, 발표 권한과 절차를 정해 둡니다. 사은의 언어를 시민이 알아듣는 말로 풀고, 혼자가 아니라 KCRP와 이웃 종단의 공동 목소리 안에서 말합니다. 다른 하나는 곁에 있음입니다. 교당은 새 일자리를 만들 수는 없지만, 흔들리는 사람을 찾아가 이야기를 듣고 필요한 전문기관으로 이어 줄 수 있습니다. 대형 사고가 나면 교당이 대면 연락망과 사실 확인의 거점이 됩니다. 제도가 바뀌기까지의 공백을 메우는 일입니다.</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정신의 힘을 기르는 일은 원불교가 가장 원불교답게 할 수 있는 일입니다. 일을 잃거나 역할이 흔들릴 때 마음에는 조급함과 막막함이 일어납니다. 이런 때 필요한 것은 정해진 답을 찾는 일보다 아직 없는 길을 함께 내는 일입니다. 마음공부는 먼저 일어나는 마음을 알아차리고 멈추는 데서 시작합니다. 마음이 가라앉으면 남아 있는 경험과 관계를 살피고, 여러 길을 궁리하며, 혼자 답이 나지 않는 물음은 교당의 문답과 감정으로 함께 묻습니다. 그리고 작은 선택부터 실행하고, 상시일기로 대조하며 고쳐 갑니다. 이 과정이 되풀이되며 정신의 힘이 자랍니다. AI를 쓸 때도 같은 공부입니다. 쓰기 전에 목적을 세우고 내 생각을 먼저 적으며, 쓰는 동안 근거를 캐묻고, 쓴 뒤에는 가려 쓰고 돌아봅니다. 삼학이 인지 부담을 상쇄한다는 과학적 효과를 내세우지는 않습니다. 원불교가 말하는 것은 공부의 방향입니다.</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별첨한 원불교 AI 윤리 원칙의 구조입니다. 정신개벽을 대전제로, 세 갈림길마다 지향할 원칙을 세웠습니다. 개인에게는 정신의 주재, 사회에는 자리이타의 공도, 인류와 지구에는 사은보은의 공생입니다. 각 원칙은 일곱 개의 실천강령으로 구체화됩니다. 개인에서는 AI를 선용할 힘과 권리, 그리고 권한에 비례한 안전 책임을, 사회에서는 공정한 분배, 설명과 재심, 진실한 공론장을, 인류와 지구에서는 생태와 다양성, 생명과 평화를 지킵니다. 실행은 세 갈래입니다. 어떤 미래에도 필요한 기본 책무를 지금 시작하고, 연대 조건이 갖추어지면 협력 과제를, 위기가 오면 정해 둔 순서대로 대응합니다.</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백여 년 전 소태산 대종사께서는 물질이 개벽되니 정신을 개벽하자고 하셨습니다. AI라는 거대한 물질개벽 앞에서 이 말은 다시 현재의 과제가 됩니다. 원불교가 할 수 있는 일은 크지 않습니다. 그러나 흔들리는 이웃의 곁에 있는 일, 존재의 물음을 함께 공부하는 일, 무엇을 도입하고 어디까지 맡길지 함께 묻는 일, 위기의 순간에 내놓을 한 장의 입장문을 미리 다듬는 일은 지금 할 수 있습니다. 작게, 지금, 할 수 있는 것부터 시작하자는 것이 이 보고서의 결론입니다. 감사합니다.</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solidFill>
          <a:schemeClr val="tx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a:effectLst/>
      </p:bgPr>
    </p:bg>
    <p:spTree>
      <p:nvGrpSpPr>
        <p:cNvPr id="1" name=""/>
        <p:cNvGrpSpPr/>
        <p:nvPr/>
      </p:nvGrpSpPr>
      <p:grpSpPr>
        <a:xfrm>
          <a:off x="0" y="0"/>
          <a:ext cx="0" cy="0"/>
          <a:chOff x="0" y="0"/>
          <a:chExt cx="0" cy="0"/>
        </a:xfrm>
      </p:grpSpPr>
      <p:sp>
        <p:nvSpPr>
          <p:cNvPr id="2" name="Text 0"/>
          <p:cNvSpPr/>
          <p:nvPr/>
        </p:nvSpPr>
        <p:spPr>
          <a:xfrm>
            <a:off x="548640" y="6400800"/>
            <a:ext cx="6400800" cy="274320"/>
          </a:xfrm>
          <a:prstGeom prst="rect">
            <a:avLst/>
          </a:prstGeom>
          <a:noFill/>
          <a:ln/>
        </p:spPr>
        <p:txBody>
          <a:bodyPr wrap="square" lIns="0" tIns="0" rIns="0" bIns="0" rtlCol="0" anchor="ctr"/>
          <a:lstStyle/>
          <a:p>
            <a:pPr marL="0" indent="0">
              <a:buNone/>
            </a:pPr>
            <a:r>
              <a:rPr lang="en-US" sz="1000" dirty="0">
                <a:solidFill>
                  <a:schemeClr val="accent5"/>
                </a:solidFill>
              </a:rPr>
              <a:t>원불교 정책연구소 · AI 시대의 거버넌스와 실천적 윤리</a:t>
            </a:r>
            <a:endParaRPr lang="en-US" sz="1000" dirty="0"/>
          </a:p>
        </p:txBody>
      </p:sp>
      <p:sp>
        <p:nvSpPr>
          <p:cNvPr id="3" name="Text 1"/>
          <p:cNvSpPr>
            <a:spLocks noGrp="1"/>
          </p:cNvSpPr>
          <p:nvPr>
            <p:ph type="body" idx="101" hasCustomPrompt="1"/>
          </p:nvPr>
        </p:nvSpPr>
        <p:spPr>
          <a:xfrm>
            <a:off x="548640" y="256032"/>
            <a:ext cx="8229600" cy="347472"/>
          </a:xfrm>
          <a:prstGeom prst="rect">
            <a:avLst/>
          </a:prstGeom>
          <a:noFill/>
          <a:ln/>
        </p:spPr>
        <p:txBody>
          <a:bodyPr wrap="square" rtlCol="0"/>
          <a:lstStyle>
            <a:lvl1pPr marL="0" indent="0">
              <a:buNone/>
              <a:defRPr lang="en-US" sz="1600" b="1" dirty="0">
                <a:solidFill>
                  <a:schemeClr val="accent1"/>
                </a:solidFill>
              </a:defRPr>
            </a:lvl1pPr>
          </a:lstStyle>
          <a:p>
            <a:pPr marL="0" indent="0">
              <a:buNone/>
            </a:pPr>
            <a:endParaRPr lang="en-US" sz="1600" dirty="0"/>
          </a:p>
        </p:txBody>
      </p:sp>
      <p:sp>
        <p:nvSpPr>
          <p:cNvPr id="4" name="Text 1"/>
          <p:cNvSpPr>
            <a:spLocks noGrp="1"/>
          </p:cNvSpPr>
          <p:nvPr>
            <p:ph type="title" idx="102" hasCustomPrompt="1"/>
          </p:nvPr>
        </p:nvSpPr>
        <p:spPr>
          <a:xfrm>
            <a:off x="548640" y="603504"/>
            <a:ext cx="11094415" cy="621792"/>
          </a:xfrm>
          <a:prstGeom prst="rect">
            <a:avLst/>
          </a:prstGeom>
          <a:noFill/>
          <a:ln/>
        </p:spPr>
        <p:txBody>
          <a:bodyPr wrap="square" rtlCol="0"/>
          <a:lstStyle>
            <a:lvl1pPr marL="0" indent="0" algn="l">
              <a:buNone/>
              <a:defRPr lang="en-US" sz="3200" b="1" dirty="0">
                <a:solidFill>
                  <a:schemeClr val="tx2"/>
                </a:solidFill>
              </a:defRPr>
            </a:lvl1pPr>
          </a:lstStyle>
          <a:p>
            <a:pPr marL="0" indent="0" algn="l">
              <a:buNone/>
            </a:pPr>
            <a:endParaRPr lang="en-US" sz="3200" dirty="0"/>
          </a:p>
        </p:txBody>
      </p:sp>
      <p:sp>
        <p:nvSpPr>
          <p:cNvPr id="5" name="Text 1"/>
          <p:cNvSpPr>
            <a:spLocks noGrp="1"/>
          </p:cNvSpPr>
          <p:nvPr>
            <p:ph type="body" idx="103" hasCustomPrompt="1"/>
          </p:nvPr>
        </p:nvSpPr>
        <p:spPr>
          <a:xfrm>
            <a:off x="548640" y="1243584"/>
            <a:ext cx="11094415" cy="402336"/>
          </a:xfrm>
          <a:prstGeom prst="rect">
            <a:avLst/>
          </a:prstGeom>
          <a:noFill/>
          <a:ln/>
        </p:spPr>
        <p:txBody>
          <a:bodyPr wrap="square" rtlCol="0"/>
          <a:lstStyle>
            <a:lvl1pPr marL="0" indent="0">
              <a:buNone/>
              <a:defRPr lang="en-US" sz="2000" dirty="0">
                <a:solidFill>
                  <a:schemeClr val="accent5"/>
                </a:solidFill>
              </a:defRPr>
            </a:lvl1pPr>
          </a:lstStyle>
          <a:p>
            <a:pPr marL="0" indent="0">
              <a:buNone/>
            </a:pPr>
            <a:endParaRPr lang="en-US" sz="20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ilwon-ring"/>
          <p:cNvSpPr/>
          <p:nvPr/>
        </p:nvSpPr>
        <p:spPr>
          <a:xfrm>
            <a:off x="8321040" y="960120"/>
            <a:ext cx="4937760" cy="4937760"/>
          </a:xfrm>
          <a:prstGeom prst="ellipse">
            <a:avLst/>
          </a:prstGeom>
          <a:ln w="28575">
            <a:solidFill>
              <a:schemeClr val="accent1"/>
            </a:solidFill>
            <a:prstDash val="solid"/>
          </a:ln>
        </p:spPr>
      </p:sp>
      <p:sp>
        <p:nvSpPr>
          <p:cNvPr id="3" name="Text 1"/>
          <p:cNvSpPr txBox="1"/>
          <p:nvPr/>
        </p:nvSpPr>
        <p:spPr>
          <a:xfrm>
            <a:off x="548640" y="1188720"/>
            <a:ext cx="7315200" cy="365760"/>
          </a:xfrm>
          <a:prstGeom prst="rect">
            <a:avLst/>
          </a:prstGeom>
          <a:noFill/>
          <a:ln/>
        </p:spPr>
        <p:txBody>
          <a:bodyPr wrap="square" lIns="0" tIns="0" rIns="0" bIns="0" rtlCol="0" anchor="t"/>
          <a:lstStyle/>
          <a:p>
            <a:pPr marL="0" indent="0">
              <a:buNone/>
            </a:pPr>
            <a:r>
              <a:rPr lang="en-US" sz="2200" dirty="0">
                <a:solidFill>
                  <a:schemeClr val="accent6"/>
                </a:solidFill>
              </a:rPr>
              <a:t>원불교 정책연구소 | 교법실천연구회</a:t>
            </a:r>
            <a:endParaRPr lang="en-US" sz="2200" dirty="0"/>
          </a:p>
        </p:txBody>
      </p:sp>
      <p:sp>
        <p:nvSpPr>
          <p:cNvPr id="4" name="Text 2"/>
          <p:cNvSpPr txBox="1"/>
          <p:nvPr/>
        </p:nvSpPr>
        <p:spPr>
          <a:xfrm>
            <a:off x="548640" y="1828800"/>
            <a:ext cx="7863840" cy="1828800"/>
          </a:xfrm>
          <a:prstGeom prst="rect">
            <a:avLst/>
          </a:prstGeom>
          <a:noFill/>
          <a:ln/>
        </p:spPr>
        <p:txBody>
          <a:bodyPr wrap="square" lIns="0" tIns="0" rIns="0" bIns="0" rtlCol="0" anchor="ctr"/>
          <a:lstStyle/>
          <a:p>
            <a:r>
              <a:rPr lang="en-US" altLang="ko-KR" sz="4400" b="1" dirty="0">
                <a:solidFill>
                  <a:schemeClr val="bg1"/>
                </a:solidFill>
              </a:rPr>
              <a:t>AI </a:t>
            </a:r>
            <a:r>
              <a:rPr lang="ko-KR" altLang="en-US" sz="4400" b="1" dirty="0">
                <a:solidFill>
                  <a:schemeClr val="bg1"/>
                </a:solidFill>
              </a:rPr>
              <a:t>전환기의 위기 진단과 </a:t>
            </a:r>
            <a:endParaRPr lang="en-US" altLang="ko-KR" sz="4400" b="1" dirty="0">
              <a:solidFill>
                <a:schemeClr val="bg1"/>
              </a:solidFill>
            </a:endParaRPr>
          </a:p>
          <a:p>
            <a:r>
              <a:rPr lang="ko-KR" altLang="en-US" sz="4400" b="1" dirty="0">
                <a:solidFill>
                  <a:schemeClr val="bg1"/>
                </a:solidFill>
              </a:rPr>
              <a:t>원불교 </a:t>
            </a:r>
            <a:r>
              <a:rPr lang="en-US" altLang="ko-KR" sz="4400" b="1" dirty="0">
                <a:solidFill>
                  <a:schemeClr val="bg1"/>
                </a:solidFill>
              </a:rPr>
              <a:t>AI</a:t>
            </a:r>
            <a:r>
              <a:rPr lang="ko-KR" altLang="en-US" sz="4400" b="1" dirty="0">
                <a:solidFill>
                  <a:schemeClr val="bg1"/>
                </a:solidFill>
              </a:rPr>
              <a:t>윤리</a:t>
            </a:r>
            <a:endParaRPr lang="en-US" altLang="ko-KR" sz="4400" dirty="0"/>
          </a:p>
        </p:txBody>
      </p:sp>
      <p:sp>
        <p:nvSpPr>
          <p:cNvPr id="5" name="Text 3"/>
          <p:cNvSpPr txBox="1"/>
          <p:nvPr/>
        </p:nvSpPr>
        <p:spPr>
          <a:xfrm>
            <a:off x="548640" y="3840480"/>
            <a:ext cx="7863840" cy="457200"/>
          </a:xfrm>
          <a:prstGeom prst="rect">
            <a:avLst/>
          </a:prstGeom>
          <a:noFill/>
          <a:ln/>
        </p:spPr>
        <p:txBody>
          <a:bodyPr wrap="square" lIns="0" tIns="0" rIns="0" bIns="0" rtlCol="0" anchor="t"/>
          <a:lstStyle/>
          <a:p>
            <a:pPr marL="0" indent="0">
              <a:buNone/>
            </a:pPr>
            <a:r>
              <a:rPr lang="en-US" sz="2600" dirty="0">
                <a:solidFill>
                  <a:schemeClr val="bg2"/>
                </a:solidFill>
              </a:rPr>
              <a:t>브레이크 없는 전환기, 원불교의 윤리적 응답과 실행 전략</a:t>
            </a:r>
            <a:endParaRPr lang="en-US" sz="2600" dirty="0"/>
          </a:p>
        </p:txBody>
      </p:sp>
      <p:sp>
        <p:nvSpPr>
          <p:cNvPr id="6" name="Text 4"/>
          <p:cNvSpPr txBox="1"/>
          <p:nvPr/>
        </p:nvSpPr>
        <p:spPr>
          <a:xfrm>
            <a:off x="548640" y="5120640"/>
            <a:ext cx="5486400" cy="365760"/>
          </a:xfrm>
          <a:prstGeom prst="rect">
            <a:avLst/>
          </a:prstGeom>
          <a:noFill/>
          <a:ln/>
        </p:spPr>
        <p:txBody>
          <a:bodyPr wrap="square" lIns="0" tIns="0" rIns="0" bIns="0" rtlCol="0" anchor="t"/>
          <a:lstStyle/>
          <a:p>
            <a:pPr marL="0" indent="0">
              <a:buNone/>
            </a:pPr>
            <a:r>
              <a:rPr lang="en-US" sz="2200" dirty="0">
                <a:solidFill>
                  <a:schemeClr val="accent6"/>
                </a:solidFill>
              </a:rPr>
              <a:t>2026년 9월  ·  김화연</a:t>
            </a:r>
            <a:endParaRPr lang="en-US" sz="2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Ⅰ. 문제 제기</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두려움과 불안</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r>
              <a:rPr lang="ko-KR" altLang="en-US" dirty="0"/>
              <a:t>생존</a:t>
            </a:r>
            <a:r>
              <a:rPr lang="en-US" altLang="ko-KR" dirty="0"/>
              <a:t>, </a:t>
            </a:r>
            <a:r>
              <a:rPr lang="ko-KR" altLang="en-US" dirty="0"/>
              <a:t>존재 가치가 위협받으면서 일어나는 두려움과 불안</a:t>
            </a:r>
            <a:endParaRPr lang="en-US" altLang="ko-KR" dirty="0"/>
          </a:p>
        </p:txBody>
      </p:sp>
      <p:sp>
        <p:nvSpPr>
          <p:cNvPr id="5" name="fear"/>
          <p:cNvSpPr/>
          <p:nvPr/>
        </p:nvSpPr>
        <p:spPr>
          <a:xfrm>
            <a:off x="914400" y="1783080"/>
            <a:ext cx="4297680" cy="4297680"/>
          </a:xfrm>
          <a:prstGeom prst="ellipse">
            <a:avLst/>
          </a:prstGeom>
          <a:solidFill>
            <a:schemeClr val="accent3">
              <a:alpha val="14000"/>
            </a:schemeClr>
          </a:solidFill>
          <a:ln w="19050">
            <a:solidFill>
              <a:schemeClr val="accent3"/>
            </a:solidFill>
            <a:prstDash val="solid"/>
          </a:ln>
        </p:spPr>
      </p:sp>
      <p:sp>
        <p:nvSpPr>
          <p:cNvPr id="6" name="anxiety"/>
          <p:cNvSpPr/>
          <p:nvPr/>
        </p:nvSpPr>
        <p:spPr>
          <a:xfrm>
            <a:off x="4160520" y="1783080"/>
            <a:ext cx="4297680" cy="4297680"/>
          </a:xfrm>
          <a:prstGeom prst="ellipse">
            <a:avLst/>
          </a:prstGeom>
          <a:solidFill>
            <a:schemeClr val="accent4">
              <a:alpha val="14000"/>
            </a:schemeClr>
          </a:solidFill>
          <a:ln w="19050">
            <a:solidFill>
              <a:schemeClr val="accent4"/>
            </a:solidFill>
            <a:prstDash val="solid"/>
          </a:ln>
        </p:spPr>
      </p:sp>
      <p:sp>
        <p:nvSpPr>
          <p:cNvPr id="7" name="Text 5"/>
          <p:cNvSpPr txBox="1"/>
          <p:nvPr/>
        </p:nvSpPr>
        <p:spPr>
          <a:xfrm>
            <a:off x="1371600" y="2606040"/>
            <a:ext cx="2651760" cy="457200"/>
          </a:xfrm>
          <a:prstGeom prst="rect">
            <a:avLst/>
          </a:prstGeom>
          <a:noFill/>
          <a:ln/>
        </p:spPr>
        <p:txBody>
          <a:bodyPr wrap="square" lIns="0" tIns="0" rIns="0" bIns="0" rtlCol="0" anchor="t"/>
          <a:lstStyle/>
          <a:p>
            <a:pPr marL="0" indent="0">
              <a:buNone/>
            </a:pPr>
            <a:r>
              <a:rPr lang="en-US" sz="2800" b="1" dirty="0">
                <a:solidFill>
                  <a:schemeClr val="accent3"/>
                </a:solidFill>
              </a:rPr>
              <a:t>두려움</a:t>
            </a:r>
            <a:endParaRPr lang="en-US" sz="2800" dirty="0"/>
          </a:p>
        </p:txBody>
      </p:sp>
      <p:sp>
        <p:nvSpPr>
          <p:cNvPr id="8" name="Text 6"/>
          <p:cNvSpPr txBox="1"/>
          <p:nvPr/>
        </p:nvSpPr>
        <p:spPr>
          <a:xfrm>
            <a:off x="1371600" y="3108960"/>
            <a:ext cx="2651760" cy="2194560"/>
          </a:xfrm>
          <a:prstGeom prst="rect">
            <a:avLst/>
          </a:prstGeom>
          <a:noFill/>
          <a:ln/>
        </p:spPr>
        <p:txBody>
          <a:bodyPr wrap="square" lIns="0" tIns="0" rIns="0" bIns="0" rtlCol="0" anchor="t"/>
          <a:lstStyle/>
          <a:p>
            <a:pPr marL="0" indent="0">
              <a:buNone/>
            </a:pPr>
            <a:r>
              <a:rPr lang="en-US" sz="2000" dirty="0">
                <a:solidFill>
                  <a:schemeClr val="tx1"/>
                </a:solidFill>
              </a:rPr>
              <a:t>“AI가 나의 일자리를</a:t>
            </a:r>
            <a:endParaRPr lang="en-US" sz="2000" dirty="0"/>
          </a:p>
          <a:p>
            <a:pPr marL="0" indent="0">
              <a:buNone/>
            </a:pPr>
            <a:r>
              <a:rPr lang="en-US" sz="2000" dirty="0">
                <a:solidFill>
                  <a:schemeClr val="tx1"/>
                </a:solidFill>
              </a:rPr>
              <a:t>빼앗는 것은 아닌가?”</a:t>
            </a:r>
            <a:endParaRPr lang="en-US" sz="2000" dirty="0"/>
          </a:p>
          <a:p>
            <a:pPr marL="0" indent="0">
              <a:buNone/>
            </a:pPr>
            <a:endParaRPr lang="en-US" sz="2000" dirty="0"/>
          </a:p>
          <a:p>
            <a:pPr marL="0" indent="0">
              <a:buNone/>
            </a:pPr>
            <a:r>
              <a:rPr lang="en-US" sz="2000" dirty="0">
                <a:solidFill>
                  <a:schemeClr val="tx1"/>
                </a:solidFill>
              </a:rPr>
              <a:t>일·소득·안전 —</a:t>
            </a:r>
            <a:endParaRPr lang="en-US" sz="2000" dirty="0"/>
          </a:p>
          <a:p>
            <a:pPr marL="0" indent="0">
              <a:buNone/>
            </a:pPr>
            <a:r>
              <a:rPr lang="ko-KR" altLang="en-US" sz="2000" dirty="0">
                <a:solidFill>
                  <a:schemeClr val="tx1"/>
                </a:solidFill>
              </a:rPr>
              <a:t>생존의 위협</a:t>
            </a:r>
            <a:endParaRPr lang="en-US" sz="2000" dirty="0"/>
          </a:p>
        </p:txBody>
      </p:sp>
      <p:sp>
        <p:nvSpPr>
          <p:cNvPr id="9" name="Text 7"/>
          <p:cNvSpPr txBox="1"/>
          <p:nvPr/>
        </p:nvSpPr>
        <p:spPr>
          <a:xfrm>
            <a:off x="5394960" y="2606040"/>
            <a:ext cx="2377440" cy="457200"/>
          </a:xfrm>
          <a:prstGeom prst="rect">
            <a:avLst/>
          </a:prstGeom>
          <a:noFill/>
          <a:ln/>
        </p:spPr>
        <p:txBody>
          <a:bodyPr wrap="square" lIns="0" tIns="0" rIns="0" bIns="0" rtlCol="0" anchor="t"/>
          <a:lstStyle/>
          <a:p>
            <a:pPr marL="0" indent="0" algn="r">
              <a:buNone/>
            </a:pPr>
            <a:r>
              <a:rPr lang="en-US" sz="2800" b="1" dirty="0">
                <a:solidFill>
                  <a:schemeClr val="accent4"/>
                </a:solidFill>
              </a:rPr>
              <a:t>불안</a:t>
            </a:r>
            <a:endParaRPr lang="en-US" sz="2800" dirty="0"/>
          </a:p>
        </p:txBody>
      </p:sp>
      <p:sp>
        <p:nvSpPr>
          <p:cNvPr id="10" name="Text 8"/>
          <p:cNvSpPr txBox="1"/>
          <p:nvPr/>
        </p:nvSpPr>
        <p:spPr>
          <a:xfrm>
            <a:off x="5394960" y="3108960"/>
            <a:ext cx="2377440" cy="2194560"/>
          </a:xfrm>
          <a:prstGeom prst="rect">
            <a:avLst/>
          </a:prstGeom>
          <a:noFill/>
          <a:ln/>
        </p:spPr>
        <p:txBody>
          <a:bodyPr wrap="square" lIns="0" tIns="0" rIns="0" bIns="0" rtlCol="0" anchor="t"/>
          <a:lstStyle/>
          <a:p>
            <a:pPr marL="0" indent="0" algn="r">
              <a:buNone/>
            </a:pPr>
            <a:r>
              <a:rPr lang="en-US" sz="2000" dirty="0">
                <a:solidFill>
                  <a:schemeClr val="tx1"/>
                </a:solidFill>
              </a:rPr>
              <a:t>“인간은 결국</a:t>
            </a:r>
            <a:endParaRPr lang="en-US" sz="2000" dirty="0"/>
          </a:p>
          <a:p>
            <a:pPr marL="0" indent="0" algn="r">
              <a:buNone/>
            </a:pPr>
            <a:r>
              <a:rPr lang="en-US" sz="2000" dirty="0">
                <a:solidFill>
                  <a:schemeClr val="tx1"/>
                </a:solidFill>
              </a:rPr>
              <a:t>쓸모없어지는가?”</a:t>
            </a:r>
            <a:endParaRPr lang="en-US" sz="2000" dirty="0"/>
          </a:p>
          <a:p>
            <a:pPr marL="0" indent="0" algn="r">
              <a:buNone/>
            </a:pPr>
            <a:endParaRPr lang="en-US" sz="2000" dirty="0"/>
          </a:p>
          <a:p>
            <a:pPr marL="0" indent="0" algn="r">
              <a:buNone/>
            </a:pPr>
            <a:r>
              <a:rPr lang="en-US" sz="2000" dirty="0">
                <a:solidFill>
                  <a:schemeClr val="tx1"/>
                </a:solidFill>
              </a:rPr>
              <a:t>나는 누구인가,</a:t>
            </a:r>
            <a:endParaRPr lang="en-US" sz="2000" dirty="0"/>
          </a:p>
          <a:p>
            <a:pPr marL="0" indent="0" algn="r">
              <a:buNone/>
            </a:pPr>
            <a:r>
              <a:rPr lang="en-US" sz="2000" dirty="0">
                <a:solidFill>
                  <a:schemeClr val="tx1"/>
                </a:solidFill>
              </a:rPr>
              <a:t>무엇을 위해 사는가</a:t>
            </a:r>
            <a:endParaRPr lang="en-US" sz="2000" dirty="0"/>
          </a:p>
        </p:txBody>
      </p:sp>
      <p:sp>
        <p:nvSpPr>
          <p:cNvPr id="12" name="card"/>
          <p:cNvSpPr/>
          <p:nvPr/>
        </p:nvSpPr>
        <p:spPr>
          <a:xfrm>
            <a:off x="8915400" y="1965960"/>
            <a:ext cx="2727655" cy="3931920"/>
          </a:xfrm>
          <a:prstGeom prst="roundRect">
            <a:avLst>
              <a:gd name="adj" fmla="val 4023"/>
            </a:avLst>
          </a:prstGeom>
          <a:solidFill>
            <a:schemeClr val="bg2"/>
          </a:solidFill>
          <a:ln w="12700">
            <a:solidFill>
              <a:schemeClr val="bg2"/>
            </a:solidFill>
            <a:prstDash val="solid"/>
          </a:ln>
        </p:spPr>
      </p:sp>
      <p:sp>
        <p:nvSpPr>
          <p:cNvPr id="13" name="Text 11"/>
          <p:cNvSpPr txBox="1"/>
          <p:nvPr/>
        </p:nvSpPr>
        <p:spPr>
          <a:xfrm>
            <a:off x="9045146" y="2240280"/>
            <a:ext cx="2483708" cy="3474720"/>
          </a:xfrm>
          <a:prstGeom prst="rect">
            <a:avLst/>
          </a:prstGeom>
          <a:noFill/>
          <a:ln/>
        </p:spPr>
        <p:txBody>
          <a:bodyPr wrap="square" lIns="0" tIns="0" rIns="0" bIns="0" rtlCol="0" anchor="t"/>
          <a:lstStyle/>
          <a:p>
            <a:pPr marL="0" indent="0">
              <a:buNone/>
            </a:pPr>
            <a:r>
              <a:rPr lang="en-US" sz="2000" dirty="0" err="1">
                <a:solidFill>
                  <a:schemeClr val="tx1"/>
                </a:solidFill>
              </a:rPr>
              <a:t>일은</a:t>
            </a:r>
            <a:r>
              <a:rPr lang="en-US" sz="2000" dirty="0">
                <a:solidFill>
                  <a:schemeClr val="tx1"/>
                </a:solidFill>
              </a:rPr>
              <a:t> </a:t>
            </a:r>
          </a:p>
          <a:p>
            <a:pPr marL="0" indent="0">
              <a:buNone/>
            </a:pPr>
            <a:r>
              <a:rPr lang="en-US" sz="2000" dirty="0">
                <a:solidFill>
                  <a:schemeClr val="tx1"/>
                </a:solidFill>
              </a:rPr>
              <a:t>그 </a:t>
            </a:r>
            <a:r>
              <a:rPr lang="en-US" sz="2000" dirty="0" err="1">
                <a:solidFill>
                  <a:schemeClr val="tx1"/>
                </a:solidFill>
              </a:rPr>
              <a:t>사람이</a:t>
            </a:r>
            <a:r>
              <a:rPr lang="en-US" sz="2000" dirty="0">
                <a:solidFill>
                  <a:schemeClr val="tx1"/>
                </a:solidFill>
              </a:rPr>
              <a:t> </a:t>
            </a:r>
          </a:p>
          <a:p>
            <a:pPr marL="0" indent="0">
              <a:buNone/>
            </a:pPr>
            <a:r>
              <a:rPr lang="en-US" sz="2000" dirty="0" err="1">
                <a:solidFill>
                  <a:schemeClr val="tx1"/>
                </a:solidFill>
              </a:rPr>
              <a:t>누구인지</a:t>
            </a:r>
            <a:r>
              <a:rPr lang="en-US" sz="2000" dirty="0">
                <a:solidFill>
                  <a:schemeClr val="tx1"/>
                </a:solidFill>
              </a:rPr>
              <a:t> 설명해 주고,</a:t>
            </a:r>
            <a:endParaRPr lang="en-US" sz="2000" dirty="0"/>
          </a:p>
          <a:p>
            <a:pPr marL="0" indent="0">
              <a:buNone/>
            </a:pPr>
            <a:r>
              <a:rPr lang="ko-KR" altLang="en-US" sz="2000" dirty="0">
                <a:solidFill>
                  <a:schemeClr val="tx1"/>
                </a:solidFill>
              </a:rPr>
              <a:t>가치</a:t>
            </a:r>
            <a:r>
              <a:rPr lang="en-US" sz="2000" dirty="0">
                <a:solidFill>
                  <a:schemeClr val="tx1"/>
                </a:solidFill>
              </a:rPr>
              <a:t>를 증명해 주었다.</a:t>
            </a:r>
            <a:endParaRPr lang="en-US" sz="2000" dirty="0"/>
          </a:p>
          <a:p>
            <a:pPr marL="0" indent="0">
              <a:buNone/>
            </a:pPr>
            <a:r>
              <a:rPr lang="en-US" sz="2000" dirty="0">
                <a:solidFill>
                  <a:schemeClr val="tx1"/>
                </a:solidFill>
              </a:rPr>
              <a:t> </a:t>
            </a:r>
            <a:endParaRPr lang="en-US" sz="2000" dirty="0"/>
          </a:p>
          <a:p>
            <a:pPr marL="0" indent="0">
              <a:buNone/>
            </a:pPr>
            <a:r>
              <a:rPr lang="en-US" sz="2000" b="1" dirty="0">
                <a:solidFill>
                  <a:schemeClr val="tx2"/>
                </a:solidFill>
              </a:rPr>
              <a:t>일</a:t>
            </a:r>
            <a:r>
              <a:rPr lang="ko-KR" altLang="en-US" sz="2000" b="1" dirty="0">
                <a:solidFill>
                  <a:schemeClr val="tx2"/>
                </a:solidFill>
              </a:rPr>
              <a:t>자리를 잃게 되면</a:t>
            </a:r>
            <a:endParaRPr lang="en-US" sz="2000" dirty="0"/>
          </a:p>
          <a:p>
            <a:pPr marL="0" indent="0">
              <a:buNone/>
            </a:pPr>
            <a:r>
              <a:rPr lang="en-US" sz="2000" b="1" dirty="0">
                <a:solidFill>
                  <a:schemeClr val="tx2"/>
                </a:solidFill>
              </a:rPr>
              <a:t>생계와 함께</a:t>
            </a:r>
            <a:endParaRPr lang="en-US" sz="2000" dirty="0"/>
          </a:p>
          <a:p>
            <a:pPr marL="0" indent="0">
              <a:buNone/>
            </a:pPr>
            <a:r>
              <a:rPr lang="en-US" sz="2000" b="1" dirty="0">
                <a:solidFill>
                  <a:schemeClr val="tx2"/>
                </a:solidFill>
              </a:rPr>
              <a:t>존재의 </a:t>
            </a:r>
            <a:r>
              <a:rPr lang="en-US" sz="2000" b="1" dirty="0" err="1">
                <a:solidFill>
                  <a:schemeClr val="tx2"/>
                </a:solidFill>
              </a:rPr>
              <a:t>근거도</a:t>
            </a:r>
            <a:r>
              <a:rPr lang="en-US" sz="2000" b="1" dirty="0">
                <a:solidFill>
                  <a:schemeClr val="tx2"/>
                </a:solidFill>
              </a:rPr>
              <a:t> </a:t>
            </a:r>
          </a:p>
          <a:p>
            <a:pPr marL="0" indent="0">
              <a:buNone/>
            </a:pPr>
            <a:r>
              <a:rPr lang="en-US" sz="2000" b="1" dirty="0" err="1">
                <a:solidFill>
                  <a:schemeClr val="tx2"/>
                </a:solidFill>
              </a:rPr>
              <a:t>흔들린다</a:t>
            </a:r>
            <a:r>
              <a:rPr lang="en-US" sz="2000" b="1" dirty="0">
                <a:solidFill>
                  <a:schemeClr val="tx2"/>
                </a:solidFill>
              </a:rPr>
              <a:t>.</a:t>
            </a:r>
            <a:endParaRPr lang="en-US" sz="20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Ⅰ. 문제 제기</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err="1">
                <a:solidFill>
                  <a:schemeClr val="tx2"/>
                </a:solidFill>
              </a:rPr>
              <a:t>분석의</a:t>
            </a:r>
            <a:r>
              <a:rPr lang="en-US" sz="3200" b="1" dirty="0">
                <a:solidFill>
                  <a:schemeClr val="tx2"/>
                </a:solidFill>
              </a:rPr>
              <a:t> 틀</a:t>
            </a:r>
            <a:endParaRPr lang="en-US" sz="3200" dirty="0"/>
          </a:p>
        </p:txBody>
      </p:sp>
      <p:sp>
        <p:nvSpPr>
          <p:cNvPr id="5" name="card"/>
          <p:cNvSpPr/>
          <p:nvPr/>
        </p:nvSpPr>
        <p:spPr>
          <a:xfrm>
            <a:off x="2240280" y="1783080"/>
            <a:ext cx="3042209" cy="868680"/>
          </a:xfrm>
          <a:prstGeom prst="roundRect">
            <a:avLst>
              <a:gd name="adj" fmla="val 12632"/>
            </a:avLst>
          </a:prstGeom>
          <a:solidFill>
            <a:schemeClr val="tx2"/>
          </a:solidFill>
          <a:ln w="12700">
            <a:solidFill>
              <a:schemeClr val="tx2"/>
            </a:solidFill>
            <a:prstDash val="solid"/>
          </a:ln>
        </p:spPr>
      </p:sp>
      <p:sp>
        <p:nvSpPr>
          <p:cNvPr id="6" name="Text 4"/>
          <p:cNvSpPr txBox="1"/>
          <p:nvPr/>
        </p:nvSpPr>
        <p:spPr>
          <a:xfrm>
            <a:off x="2423160" y="1856232"/>
            <a:ext cx="2676449" cy="384048"/>
          </a:xfrm>
          <a:prstGeom prst="rect">
            <a:avLst/>
          </a:prstGeom>
          <a:noFill/>
          <a:ln/>
        </p:spPr>
        <p:txBody>
          <a:bodyPr wrap="square" lIns="0" tIns="0" rIns="0" bIns="0" rtlCol="0" anchor="t"/>
          <a:lstStyle/>
          <a:p>
            <a:pPr marL="0" indent="0" algn="ctr">
              <a:buNone/>
            </a:pPr>
            <a:r>
              <a:rPr lang="en-US" sz="2400" b="1" dirty="0">
                <a:solidFill>
                  <a:schemeClr val="bg1"/>
                </a:solidFill>
              </a:rPr>
              <a:t>개인</a:t>
            </a:r>
            <a:endParaRPr lang="en-US" sz="2400" dirty="0"/>
          </a:p>
        </p:txBody>
      </p:sp>
      <p:sp>
        <p:nvSpPr>
          <p:cNvPr id="7" name="Text 5"/>
          <p:cNvSpPr txBox="1"/>
          <p:nvPr/>
        </p:nvSpPr>
        <p:spPr>
          <a:xfrm>
            <a:off x="2423160" y="2240280"/>
            <a:ext cx="2676449" cy="320040"/>
          </a:xfrm>
          <a:prstGeom prst="rect">
            <a:avLst/>
          </a:prstGeom>
          <a:noFill/>
          <a:ln/>
        </p:spPr>
        <p:txBody>
          <a:bodyPr wrap="square" lIns="0" tIns="0" rIns="0" bIns="0" rtlCol="0" anchor="t"/>
          <a:lstStyle/>
          <a:p>
            <a:pPr marL="0" indent="0" algn="ctr">
              <a:buNone/>
            </a:pPr>
            <a:r>
              <a:rPr lang="en-US" sz="2000" dirty="0" err="1">
                <a:solidFill>
                  <a:schemeClr val="accent6"/>
                </a:solidFill>
              </a:rPr>
              <a:t>예속</a:t>
            </a:r>
            <a:r>
              <a:rPr lang="en-US" sz="2000" dirty="0">
                <a:solidFill>
                  <a:schemeClr val="accent6"/>
                </a:solidFill>
              </a:rPr>
              <a:t>  vs. </a:t>
            </a:r>
            <a:r>
              <a:rPr lang="en-US" sz="2000" dirty="0" err="1">
                <a:solidFill>
                  <a:schemeClr val="accent6"/>
                </a:solidFill>
              </a:rPr>
              <a:t>주재</a:t>
            </a:r>
            <a:endParaRPr lang="en-US" sz="2000" dirty="0"/>
          </a:p>
        </p:txBody>
      </p:sp>
      <p:sp>
        <p:nvSpPr>
          <p:cNvPr id="8" name="card"/>
          <p:cNvSpPr/>
          <p:nvPr/>
        </p:nvSpPr>
        <p:spPr>
          <a:xfrm>
            <a:off x="2240280" y="2743200"/>
            <a:ext cx="3042209" cy="1051560"/>
          </a:xfrm>
          <a:prstGeom prst="roundRect">
            <a:avLst>
              <a:gd name="adj" fmla="val 10435"/>
            </a:avLst>
          </a:prstGeom>
          <a:solidFill>
            <a:schemeClr val="bg2"/>
          </a:solidFill>
          <a:ln w="12700">
            <a:solidFill>
              <a:schemeClr val="bg2"/>
            </a:solidFill>
            <a:prstDash val="solid"/>
          </a:ln>
        </p:spPr>
      </p:sp>
      <p:sp>
        <p:nvSpPr>
          <p:cNvPr id="9" name="Text 7"/>
          <p:cNvSpPr txBox="1"/>
          <p:nvPr/>
        </p:nvSpPr>
        <p:spPr>
          <a:xfrm>
            <a:off x="2423160" y="2743200"/>
            <a:ext cx="2676449" cy="1051560"/>
          </a:xfrm>
          <a:prstGeom prst="rect">
            <a:avLst/>
          </a:prstGeom>
          <a:noFill/>
          <a:ln/>
        </p:spPr>
        <p:txBody>
          <a:bodyPr wrap="square" lIns="0" tIns="0" rIns="0" bIns="0" rtlCol="0" anchor="ctr"/>
          <a:lstStyle/>
          <a:p>
            <a:pPr marL="0" indent="0" algn="ctr">
              <a:buNone/>
            </a:pPr>
            <a:r>
              <a:rPr lang="en-US" sz="2200" dirty="0">
                <a:solidFill>
                  <a:schemeClr val="tx1"/>
                </a:solidFill>
              </a:rPr>
              <a:t>일 · 소득 · 건강 · 안전</a:t>
            </a:r>
            <a:endParaRPr lang="en-US" sz="2200" dirty="0"/>
          </a:p>
        </p:txBody>
      </p:sp>
      <p:sp>
        <p:nvSpPr>
          <p:cNvPr id="10" name="card"/>
          <p:cNvSpPr/>
          <p:nvPr/>
        </p:nvSpPr>
        <p:spPr>
          <a:xfrm>
            <a:off x="2240280" y="3886200"/>
            <a:ext cx="3042209" cy="1051560"/>
          </a:xfrm>
          <a:prstGeom prst="roundRect">
            <a:avLst>
              <a:gd name="adj" fmla="val 10435"/>
            </a:avLst>
          </a:prstGeom>
          <a:solidFill>
            <a:schemeClr val="bg2"/>
          </a:solidFill>
          <a:ln w="12700">
            <a:solidFill>
              <a:schemeClr val="bg2"/>
            </a:solidFill>
            <a:prstDash val="solid"/>
          </a:ln>
        </p:spPr>
      </p:sp>
      <p:sp>
        <p:nvSpPr>
          <p:cNvPr id="11" name="Text 9"/>
          <p:cNvSpPr txBox="1"/>
          <p:nvPr/>
        </p:nvSpPr>
        <p:spPr>
          <a:xfrm>
            <a:off x="2397213" y="3886200"/>
            <a:ext cx="2813609" cy="1051560"/>
          </a:xfrm>
          <a:prstGeom prst="rect">
            <a:avLst/>
          </a:prstGeom>
          <a:noFill/>
          <a:ln/>
        </p:spPr>
        <p:txBody>
          <a:bodyPr wrap="square" lIns="0" tIns="0" rIns="0" bIns="0" rtlCol="0" anchor="ctr"/>
          <a:lstStyle/>
          <a:p>
            <a:pPr algn="ctr"/>
            <a:r>
              <a:rPr lang="en-US" sz="2200" dirty="0" err="1">
                <a:solidFill>
                  <a:schemeClr val="tx1"/>
                </a:solidFill>
              </a:rPr>
              <a:t>주의</a:t>
            </a:r>
            <a:r>
              <a:rPr lang="en-US" sz="2200" dirty="0">
                <a:solidFill>
                  <a:schemeClr val="tx1"/>
                </a:solidFill>
              </a:rPr>
              <a:t> </a:t>
            </a:r>
            <a:r>
              <a:rPr lang="en-US" altLang="ko-KR" sz="2200" dirty="0"/>
              <a:t>· </a:t>
            </a:r>
            <a:r>
              <a:rPr lang="ko-KR" altLang="en-US" sz="2200" dirty="0"/>
              <a:t>사고</a:t>
            </a:r>
            <a:r>
              <a:rPr lang="en-US" altLang="ko-KR" sz="2200" dirty="0"/>
              <a:t>· </a:t>
            </a:r>
            <a:r>
              <a:rPr lang="ko-KR" altLang="en-US" sz="2200" dirty="0"/>
              <a:t>판단</a:t>
            </a:r>
            <a:r>
              <a:rPr lang="en-US" sz="2200" dirty="0">
                <a:solidFill>
                  <a:schemeClr val="tx1"/>
                </a:solidFill>
              </a:rPr>
              <a:t>· 관계</a:t>
            </a:r>
            <a:endParaRPr lang="en-US" sz="2200" dirty="0"/>
          </a:p>
        </p:txBody>
      </p:sp>
      <p:sp>
        <p:nvSpPr>
          <p:cNvPr id="12" name="card"/>
          <p:cNvSpPr/>
          <p:nvPr/>
        </p:nvSpPr>
        <p:spPr>
          <a:xfrm>
            <a:off x="5419649" y="1783080"/>
            <a:ext cx="3042209" cy="868680"/>
          </a:xfrm>
          <a:prstGeom prst="roundRect">
            <a:avLst>
              <a:gd name="adj" fmla="val 12632"/>
            </a:avLst>
          </a:prstGeom>
          <a:solidFill>
            <a:schemeClr val="tx2"/>
          </a:solidFill>
          <a:ln w="12700">
            <a:solidFill>
              <a:schemeClr val="tx2"/>
            </a:solidFill>
            <a:prstDash val="solid"/>
          </a:ln>
        </p:spPr>
      </p:sp>
      <p:sp>
        <p:nvSpPr>
          <p:cNvPr id="13" name="Text 11"/>
          <p:cNvSpPr txBox="1"/>
          <p:nvPr/>
        </p:nvSpPr>
        <p:spPr>
          <a:xfrm>
            <a:off x="5602529" y="1856232"/>
            <a:ext cx="2676449" cy="384048"/>
          </a:xfrm>
          <a:prstGeom prst="rect">
            <a:avLst/>
          </a:prstGeom>
          <a:noFill/>
          <a:ln/>
        </p:spPr>
        <p:txBody>
          <a:bodyPr wrap="square" lIns="0" tIns="0" rIns="0" bIns="0" rtlCol="0" anchor="t"/>
          <a:lstStyle/>
          <a:p>
            <a:pPr marL="0" indent="0" algn="ctr">
              <a:buNone/>
            </a:pPr>
            <a:r>
              <a:rPr lang="en-US" sz="2400" b="1" dirty="0">
                <a:solidFill>
                  <a:schemeClr val="bg1"/>
                </a:solidFill>
              </a:rPr>
              <a:t>사회</a:t>
            </a:r>
            <a:endParaRPr lang="en-US" sz="2400" dirty="0"/>
          </a:p>
        </p:txBody>
      </p:sp>
      <p:sp>
        <p:nvSpPr>
          <p:cNvPr id="14" name="Text 12"/>
          <p:cNvSpPr txBox="1"/>
          <p:nvPr/>
        </p:nvSpPr>
        <p:spPr>
          <a:xfrm>
            <a:off x="5602529" y="2240280"/>
            <a:ext cx="2676449" cy="320040"/>
          </a:xfrm>
          <a:prstGeom prst="rect">
            <a:avLst/>
          </a:prstGeom>
          <a:noFill/>
          <a:ln/>
        </p:spPr>
        <p:txBody>
          <a:bodyPr wrap="square" lIns="0" tIns="0" rIns="0" bIns="0" rtlCol="0" anchor="t"/>
          <a:lstStyle/>
          <a:p>
            <a:pPr algn="ctr"/>
            <a:r>
              <a:rPr lang="en-US" sz="2000" dirty="0" err="1">
                <a:solidFill>
                  <a:schemeClr val="accent6"/>
                </a:solidFill>
              </a:rPr>
              <a:t>독식</a:t>
            </a:r>
            <a:r>
              <a:rPr lang="en-US" sz="2000" dirty="0">
                <a:solidFill>
                  <a:schemeClr val="accent6"/>
                </a:solidFill>
              </a:rPr>
              <a:t> </a:t>
            </a:r>
            <a:r>
              <a:rPr lang="en-US" altLang="ko-KR" sz="2000" dirty="0">
                <a:solidFill>
                  <a:schemeClr val="accent6"/>
                </a:solidFill>
              </a:rPr>
              <a:t>vs.</a:t>
            </a:r>
            <a:r>
              <a:rPr lang="en-US" sz="2000" dirty="0">
                <a:solidFill>
                  <a:schemeClr val="accent6"/>
                </a:solidFill>
              </a:rPr>
              <a:t> </a:t>
            </a:r>
            <a:r>
              <a:rPr lang="en-US" sz="2000" dirty="0" err="1">
                <a:solidFill>
                  <a:schemeClr val="accent6"/>
                </a:solidFill>
              </a:rPr>
              <a:t>공도</a:t>
            </a:r>
            <a:endParaRPr lang="en-US" sz="2000" dirty="0"/>
          </a:p>
        </p:txBody>
      </p:sp>
      <p:sp>
        <p:nvSpPr>
          <p:cNvPr id="15" name="card"/>
          <p:cNvSpPr/>
          <p:nvPr/>
        </p:nvSpPr>
        <p:spPr>
          <a:xfrm>
            <a:off x="5419649" y="2743200"/>
            <a:ext cx="3042209" cy="1051560"/>
          </a:xfrm>
          <a:prstGeom prst="roundRect">
            <a:avLst>
              <a:gd name="adj" fmla="val 10435"/>
            </a:avLst>
          </a:prstGeom>
          <a:solidFill>
            <a:schemeClr val="bg2"/>
          </a:solidFill>
          <a:ln w="12700">
            <a:solidFill>
              <a:schemeClr val="bg2"/>
            </a:solidFill>
            <a:prstDash val="solid"/>
          </a:ln>
        </p:spPr>
      </p:sp>
      <p:sp>
        <p:nvSpPr>
          <p:cNvPr id="16" name="Text 14"/>
          <p:cNvSpPr txBox="1"/>
          <p:nvPr/>
        </p:nvSpPr>
        <p:spPr>
          <a:xfrm>
            <a:off x="5602529" y="2743200"/>
            <a:ext cx="2676449" cy="1051560"/>
          </a:xfrm>
          <a:prstGeom prst="rect">
            <a:avLst/>
          </a:prstGeom>
          <a:noFill/>
          <a:ln/>
        </p:spPr>
        <p:txBody>
          <a:bodyPr wrap="square" lIns="0" tIns="0" rIns="0" bIns="0" rtlCol="0" anchor="ctr"/>
          <a:lstStyle/>
          <a:p>
            <a:pPr marL="0" indent="0" algn="ctr">
              <a:buNone/>
            </a:pPr>
            <a:r>
              <a:rPr lang="en-US" sz="2200" dirty="0">
                <a:solidFill>
                  <a:schemeClr val="tx1"/>
                </a:solidFill>
              </a:rPr>
              <a:t>노동 · 분배 · 권리</a:t>
            </a:r>
            <a:endParaRPr lang="en-US" sz="2200" dirty="0"/>
          </a:p>
        </p:txBody>
      </p:sp>
      <p:sp>
        <p:nvSpPr>
          <p:cNvPr id="17" name="card"/>
          <p:cNvSpPr/>
          <p:nvPr/>
        </p:nvSpPr>
        <p:spPr>
          <a:xfrm>
            <a:off x="5419649" y="3886200"/>
            <a:ext cx="3042209" cy="1051560"/>
          </a:xfrm>
          <a:prstGeom prst="roundRect">
            <a:avLst>
              <a:gd name="adj" fmla="val 10435"/>
            </a:avLst>
          </a:prstGeom>
          <a:solidFill>
            <a:schemeClr val="bg2"/>
          </a:solidFill>
          <a:ln w="12700">
            <a:solidFill>
              <a:schemeClr val="bg2"/>
            </a:solidFill>
            <a:prstDash val="solid"/>
          </a:ln>
        </p:spPr>
      </p:sp>
      <p:sp>
        <p:nvSpPr>
          <p:cNvPr id="18" name="Text 16"/>
          <p:cNvSpPr txBox="1"/>
          <p:nvPr/>
        </p:nvSpPr>
        <p:spPr>
          <a:xfrm>
            <a:off x="5602529" y="3886200"/>
            <a:ext cx="2676449" cy="1051560"/>
          </a:xfrm>
          <a:prstGeom prst="rect">
            <a:avLst/>
          </a:prstGeom>
          <a:noFill/>
          <a:ln/>
        </p:spPr>
        <p:txBody>
          <a:bodyPr wrap="square" lIns="0" tIns="0" rIns="0" bIns="0" rtlCol="0" anchor="ctr"/>
          <a:lstStyle/>
          <a:p>
            <a:pPr marL="0" indent="0" algn="ctr">
              <a:buNone/>
            </a:pPr>
            <a:r>
              <a:rPr lang="en-US" sz="2200" dirty="0">
                <a:solidFill>
                  <a:schemeClr val="tx1"/>
                </a:solidFill>
              </a:rPr>
              <a:t>공동의 판단 · 신뢰</a:t>
            </a:r>
            <a:endParaRPr lang="en-US" sz="2200" dirty="0"/>
          </a:p>
        </p:txBody>
      </p:sp>
      <p:sp>
        <p:nvSpPr>
          <p:cNvPr id="19" name="card"/>
          <p:cNvSpPr/>
          <p:nvPr/>
        </p:nvSpPr>
        <p:spPr>
          <a:xfrm>
            <a:off x="8599018" y="1783080"/>
            <a:ext cx="3042209" cy="868680"/>
          </a:xfrm>
          <a:prstGeom prst="roundRect">
            <a:avLst>
              <a:gd name="adj" fmla="val 12632"/>
            </a:avLst>
          </a:prstGeom>
          <a:solidFill>
            <a:schemeClr val="tx2"/>
          </a:solidFill>
          <a:ln w="12700">
            <a:solidFill>
              <a:schemeClr val="tx2"/>
            </a:solidFill>
            <a:prstDash val="solid"/>
          </a:ln>
        </p:spPr>
      </p:sp>
      <p:sp>
        <p:nvSpPr>
          <p:cNvPr id="20" name="Text 18"/>
          <p:cNvSpPr txBox="1"/>
          <p:nvPr/>
        </p:nvSpPr>
        <p:spPr>
          <a:xfrm>
            <a:off x="8781898" y="1856232"/>
            <a:ext cx="2676449" cy="384048"/>
          </a:xfrm>
          <a:prstGeom prst="rect">
            <a:avLst/>
          </a:prstGeom>
          <a:noFill/>
          <a:ln/>
        </p:spPr>
        <p:txBody>
          <a:bodyPr wrap="square" lIns="0" tIns="0" rIns="0" bIns="0" rtlCol="0" anchor="t"/>
          <a:lstStyle/>
          <a:p>
            <a:pPr marL="0" indent="0" algn="ctr">
              <a:buNone/>
            </a:pPr>
            <a:r>
              <a:rPr lang="en-US" sz="2400" b="1" dirty="0">
                <a:solidFill>
                  <a:schemeClr val="bg1"/>
                </a:solidFill>
              </a:rPr>
              <a:t>인류와 지구</a:t>
            </a:r>
            <a:endParaRPr lang="en-US" sz="2400" dirty="0"/>
          </a:p>
        </p:txBody>
      </p:sp>
      <p:sp>
        <p:nvSpPr>
          <p:cNvPr id="21" name="Text 19"/>
          <p:cNvSpPr txBox="1"/>
          <p:nvPr/>
        </p:nvSpPr>
        <p:spPr>
          <a:xfrm>
            <a:off x="8781898" y="2240280"/>
            <a:ext cx="2676449" cy="320040"/>
          </a:xfrm>
          <a:prstGeom prst="rect">
            <a:avLst/>
          </a:prstGeom>
          <a:noFill/>
          <a:ln/>
        </p:spPr>
        <p:txBody>
          <a:bodyPr wrap="square" lIns="0" tIns="0" rIns="0" bIns="0" rtlCol="0" anchor="t"/>
          <a:lstStyle/>
          <a:p>
            <a:pPr algn="ctr"/>
            <a:r>
              <a:rPr lang="en-US" sz="2000" dirty="0" err="1">
                <a:solidFill>
                  <a:schemeClr val="accent6"/>
                </a:solidFill>
              </a:rPr>
              <a:t>공멸</a:t>
            </a:r>
            <a:r>
              <a:rPr lang="en-US" sz="2000" dirty="0">
                <a:solidFill>
                  <a:schemeClr val="accent6"/>
                </a:solidFill>
              </a:rPr>
              <a:t> </a:t>
            </a:r>
            <a:r>
              <a:rPr lang="en-US" altLang="ko-KR" sz="2000" dirty="0">
                <a:solidFill>
                  <a:schemeClr val="accent6"/>
                </a:solidFill>
              </a:rPr>
              <a:t>vs.</a:t>
            </a:r>
            <a:r>
              <a:rPr lang="en-US" sz="2000" dirty="0">
                <a:solidFill>
                  <a:schemeClr val="accent6"/>
                </a:solidFill>
              </a:rPr>
              <a:t> </a:t>
            </a:r>
            <a:r>
              <a:rPr lang="en-US" sz="2000" dirty="0" err="1">
                <a:solidFill>
                  <a:schemeClr val="accent6"/>
                </a:solidFill>
              </a:rPr>
              <a:t>공생</a:t>
            </a:r>
            <a:endParaRPr lang="en-US" sz="2000" dirty="0"/>
          </a:p>
        </p:txBody>
      </p:sp>
      <p:sp>
        <p:nvSpPr>
          <p:cNvPr id="22" name="card"/>
          <p:cNvSpPr/>
          <p:nvPr/>
        </p:nvSpPr>
        <p:spPr>
          <a:xfrm>
            <a:off x="8599018" y="2743200"/>
            <a:ext cx="3042209" cy="1051560"/>
          </a:xfrm>
          <a:prstGeom prst="roundRect">
            <a:avLst>
              <a:gd name="adj" fmla="val 10435"/>
            </a:avLst>
          </a:prstGeom>
          <a:solidFill>
            <a:schemeClr val="bg2"/>
          </a:solidFill>
          <a:ln w="12700">
            <a:solidFill>
              <a:schemeClr val="bg2"/>
            </a:solidFill>
            <a:prstDash val="solid"/>
          </a:ln>
        </p:spPr>
      </p:sp>
      <p:sp>
        <p:nvSpPr>
          <p:cNvPr id="23" name="Text 21"/>
          <p:cNvSpPr txBox="1"/>
          <p:nvPr/>
        </p:nvSpPr>
        <p:spPr>
          <a:xfrm>
            <a:off x="8781898" y="2743200"/>
            <a:ext cx="2676449" cy="1051560"/>
          </a:xfrm>
          <a:prstGeom prst="rect">
            <a:avLst/>
          </a:prstGeom>
          <a:noFill/>
          <a:ln/>
        </p:spPr>
        <p:txBody>
          <a:bodyPr wrap="square" lIns="0" tIns="0" rIns="0" bIns="0" rtlCol="0" anchor="ctr"/>
          <a:lstStyle/>
          <a:p>
            <a:pPr marL="0" indent="0" algn="ctr">
              <a:buNone/>
            </a:pPr>
            <a:r>
              <a:rPr lang="en-US" sz="2200" dirty="0">
                <a:solidFill>
                  <a:schemeClr val="tx1"/>
                </a:solidFill>
              </a:rPr>
              <a:t>생태 · 격차 · 안보</a:t>
            </a:r>
            <a:endParaRPr lang="en-US" sz="2200" dirty="0"/>
          </a:p>
        </p:txBody>
      </p:sp>
      <p:sp>
        <p:nvSpPr>
          <p:cNvPr id="24" name="card"/>
          <p:cNvSpPr/>
          <p:nvPr/>
        </p:nvSpPr>
        <p:spPr>
          <a:xfrm>
            <a:off x="8599018" y="3886200"/>
            <a:ext cx="3042209" cy="1051560"/>
          </a:xfrm>
          <a:prstGeom prst="roundRect">
            <a:avLst>
              <a:gd name="adj" fmla="val 10435"/>
            </a:avLst>
          </a:prstGeom>
          <a:solidFill>
            <a:schemeClr val="bg2"/>
          </a:solidFill>
          <a:ln w="12700">
            <a:solidFill>
              <a:schemeClr val="bg2"/>
            </a:solidFill>
            <a:prstDash val="solid"/>
          </a:ln>
        </p:spPr>
      </p:sp>
      <p:sp>
        <p:nvSpPr>
          <p:cNvPr id="25" name="Text 23"/>
          <p:cNvSpPr txBox="1"/>
          <p:nvPr/>
        </p:nvSpPr>
        <p:spPr>
          <a:xfrm>
            <a:off x="8781898" y="3886200"/>
            <a:ext cx="2676449" cy="1051560"/>
          </a:xfrm>
          <a:prstGeom prst="rect">
            <a:avLst/>
          </a:prstGeom>
          <a:noFill/>
          <a:ln/>
        </p:spPr>
        <p:txBody>
          <a:bodyPr wrap="square" lIns="0" tIns="0" rIns="0" bIns="0" rtlCol="0" anchor="ctr"/>
          <a:lstStyle/>
          <a:p>
            <a:pPr marL="0" indent="0" algn="ctr">
              <a:buNone/>
            </a:pPr>
            <a:r>
              <a:rPr lang="en-US" sz="2200" dirty="0">
                <a:solidFill>
                  <a:schemeClr val="tx1"/>
                </a:solidFill>
              </a:rPr>
              <a:t>다양성 · 국제적 신뢰</a:t>
            </a:r>
            <a:endParaRPr lang="en-US" sz="2200" dirty="0"/>
          </a:p>
        </p:txBody>
      </p:sp>
      <p:sp>
        <p:nvSpPr>
          <p:cNvPr id="26" name="Text 24"/>
          <p:cNvSpPr txBox="1"/>
          <p:nvPr/>
        </p:nvSpPr>
        <p:spPr>
          <a:xfrm>
            <a:off x="548640" y="1783080"/>
            <a:ext cx="1554480" cy="868680"/>
          </a:xfrm>
          <a:prstGeom prst="rect">
            <a:avLst/>
          </a:prstGeom>
          <a:noFill/>
          <a:ln/>
        </p:spPr>
        <p:txBody>
          <a:bodyPr wrap="square" lIns="0" tIns="0" rIns="0" bIns="0" rtlCol="0" anchor="ctr"/>
          <a:lstStyle/>
          <a:p>
            <a:pPr marL="0" indent="0">
              <a:buNone/>
            </a:pPr>
            <a:endParaRPr lang="en-US" sz="2000" dirty="0"/>
          </a:p>
        </p:txBody>
      </p:sp>
      <p:sp>
        <p:nvSpPr>
          <p:cNvPr id="27" name="Text 25"/>
          <p:cNvSpPr txBox="1"/>
          <p:nvPr/>
        </p:nvSpPr>
        <p:spPr>
          <a:xfrm>
            <a:off x="548640" y="2743200"/>
            <a:ext cx="1554480" cy="1051560"/>
          </a:xfrm>
          <a:prstGeom prst="rect">
            <a:avLst/>
          </a:prstGeom>
          <a:noFill/>
          <a:ln/>
        </p:spPr>
        <p:txBody>
          <a:bodyPr wrap="square" lIns="0" tIns="0" rIns="0" bIns="0" rtlCol="0" anchor="ctr"/>
          <a:lstStyle/>
          <a:p>
            <a:pPr marL="0" indent="0">
              <a:buNone/>
            </a:pPr>
            <a:r>
              <a:rPr lang="en-US" sz="2200" b="1" dirty="0">
                <a:solidFill>
                  <a:schemeClr val="tx2"/>
                </a:solidFill>
              </a:rPr>
              <a:t>물질·경제</a:t>
            </a:r>
            <a:endParaRPr lang="en-US" sz="2200" dirty="0"/>
          </a:p>
        </p:txBody>
      </p:sp>
      <p:sp>
        <p:nvSpPr>
          <p:cNvPr id="28" name="Text 26"/>
          <p:cNvSpPr txBox="1"/>
          <p:nvPr/>
        </p:nvSpPr>
        <p:spPr>
          <a:xfrm>
            <a:off x="548640" y="3886200"/>
            <a:ext cx="1554480" cy="1051560"/>
          </a:xfrm>
          <a:prstGeom prst="rect">
            <a:avLst/>
          </a:prstGeom>
          <a:noFill/>
          <a:ln/>
        </p:spPr>
        <p:txBody>
          <a:bodyPr wrap="square" lIns="0" tIns="0" rIns="0" bIns="0" rtlCol="0" anchor="ctr"/>
          <a:lstStyle/>
          <a:p>
            <a:pPr marL="0" indent="0">
              <a:buNone/>
            </a:pPr>
            <a:r>
              <a:rPr lang="en-US" sz="2200" b="1" dirty="0">
                <a:solidFill>
                  <a:schemeClr val="tx2"/>
                </a:solidFill>
              </a:rPr>
              <a:t>정신문화</a:t>
            </a:r>
            <a:endParaRPr lang="en-US" sz="2200" dirty="0"/>
          </a:p>
        </p:txBody>
      </p:sp>
      <p:sp>
        <p:nvSpPr>
          <p:cNvPr id="29" name="conditions"/>
          <p:cNvSpPr/>
          <p:nvPr/>
        </p:nvSpPr>
        <p:spPr>
          <a:xfrm>
            <a:off x="548640" y="5166360"/>
            <a:ext cx="11094415" cy="914400"/>
          </a:xfrm>
          <a:prstGeom prst="roundRect">
            <a:avLst>
              <a:gd name="adj" fmla="val 12000"/>
            </a:avLst>
          </a:prstGeom>
          <a:ln w="15875">
            <a:solidFill>
              <a:schemeClr val="accent1"/>
            </a:solidFill>
            <a:prstDash val="dash"/>
          </a:ln>
        </p:spPr>
      </p:sp>
      <p:sp>
        <p:nvSpPr>
          <p:cNvPr id="30" name="Text 28"/>
          <p:cNvSpPr txBox="1"/>
          <p:nvPr/>
        </p:nvSpPr>
        <p:spPr>
          <a:xfrm>
            <a:off x="822960" y="5166360"/>
            <a:ext cx="10545775" cy="914400"/>
          </a:xfrm>
          <a:prstGeom prst="rect">
            <a:avLst/>
          </a:prstGeom>
          <a:noFill/>
          <a:ln/>
        </p:spPr>
        <p:txBody>
          <a:bodyPr wrap="square" lIns="0" tIns="0" rIns="0" bIns="0" rtlCol="0" anchor="ctr"/>
          <a:lstStyle/>
          <a:p>
            <a:pPr marL="0" indent="0">
              <a:buNone/>
            </a:pPr>
            <a:r>
              <a:rPr lang="en-US" sz="2000" b="1" dirty="0">
                <a:solidFill>
                  <a:schemeClr val="accent1"/>
                </a:solidFill>
              </a:rPr>
              <a:t>위험을 키우는 두 조건   </a:t>
            </a:r>
            <a:r>
              <a:rPr lang="en-US" sz="2000" dirty="0">
                <a:solidFill>
                  <a:schemeClr val="tx1"/>
                </a:solidFill>
              </a:rPr>
              <a:t>기술·운영 조건(능력·권한·연결·감독)   </a:t>
            </a:r>
          </a:p>
          <a:p>
            <a:pPr marL="0" indent="0">
              <a:buNone/>
            </a:pPr>
            <a:r>
              <a:rPr lang="en-US" sz="2000" dirty="0"/>
              <a:t>                                              </a:t>
            </a:r>
            <a:r>
              <a:rPr lang="en-US" sz="2000" dirty="0">
                <a:solidFill>
                  <a:schemeClr val="tx1"/>
                </a:solidFill>
              </a:rPr>
              <a:t>+   제도·경제 조건(경쟁·집중·비용 전가·책임 공백)</a:t>
            </a:r>
            <a:endParaRPr lang="en-US" sz="2000" dirty="0"/>
          </a:p>
        </p:txBody>
      </p:sp>
      <p:sp>
        <p:nvSpPr>
          <p:cNvPr id="31"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3</a:t>
            </a:fld>
            <a:endParaRPr lang="en-US"/>
          </a:p>
        </p:txBody>
      </p:sp>
      <p:sp>
        <p:nvSpPr>
          <p:cNvPr id="33" name="텍스트 개체 틀 32">
            <a:extLst>
              <a:ext uri="{FF2B5EF4-FFF2-40B4-BE49-F238E27FC236}">
                <a16:creationId xmlns:a16="http://schemas.microsoft.com/office/drawing/2014/main" id="{5C1FEA1B-14F8-3D39-1A3A-BA61575753ED}"/>
              </a:ext>
            </a:extLst>
          </p:cNvPr>
          <p:cNvSpPr>
            <a:spLocks noGrp="1"/>
          </p:cNvSpPr>
          <p:nvPr>
            <p:ph type="body" idx="103"/>
          </p:nvPr>
        </p:nvSpPr>
        <p:spPr/>
        <p:txBody>
          <a:bodyPr/>
          <a:lstStyle/>
          <a:p>
            <a:endParaRPr lang="ko-KR"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Ⅱ. 개인</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물질과 정신, 두 측면의 기회와 위기</a:t>
            </a:r>
            <a:endParaRPr lang="en-US" sz="3200" dirty="0"/>
          </a:p>
        </p:txBody>
      </p:sp>
      <p:sp>
        <p:nvSpPr>
          <p:cNvPr id="5" name="card"/>
          <p:cNvSpPr/>
          <p:nvPr/>
        </p:nvSpPr>
        <p:spPr>
          <a:xfrm>
            <a:off x="548640" y="1783080"/>
            <a:ext cx="3383280" cy="4343400"/>
          </a:xfrm>
          <a:prstGeom prst="roundRect">
            <a:avLst>
              <a:gd name="adj" fmla="val 3243"/>
            </a:avLst>
          </a:prstGeom>
          <a:solidFill>
            <a:schemeClr val="bg2"/>
          </a:solidFill>
          <a:ln w="12700">
            <a:solidFill>
              <a:schemeClr val="bg2"/>
            </a:solidFill>
            <a:prstDash val="solid"/>
          </a:ln>
        </p:spPr>
      </p:sp>
      <p:sp>
        <p:nvSpPr>
          <p:cNvPr id="6" name="Text 4"/>
          <p:cNvSpPr txBox="1"/>
          <p:nvPr/>
        </p:nvSpPr>
        <p:spPr>
          <a:xfrm>
            <a:off x="822960" y="2011680"/>
            <a:ext cx="2834640" cy="365760"/>
          </a:xfrm>
          <a:prstGeom prst="rect">
            <a:avLst/>
          </a:prstGeom>
          <a:noFill/>
          <a:ln/>
        </p:spPr>
        <p:txBody>
          <a:bodyPr wrap="square" lIns="0" tIns="0" rIns="0" bIns="0" rtlCol="0" anchor="t"/>
          <a:lstStyle/>
          <a:p>
            <a:pPr marL="0" indent="0">
              <a:buNone/>
            </a:pPr>
            <a:r>
              <a:rPr lang="en-US" sz="2400" b="1" dirty="0">
                <a:solidFill>
                  <a:schemeClr val="accent2"/>
                </a:solidFill>
              </a:rPr>
              <a:t>기회</a:t>
            </a:r>
            <a:endParaRPr lang="en-US" sz="2400" dirty="0"/>
          </a:p>
        </p:txBody>
      </p:sp>
      <p:sp>
        <p:nvSpPr>
          <p:cNvPr id="7" name="Text 5"/>
          <p:cNvSpPr txBox="1"/>
          <p:nvPr/>
        </p:nvSpPr>
        <p:spPr>
          <a:xfrm>
            <a:off x="822960" y="2514600"/>
            <a:ext cx="2880360" cy="3383280"/>
          </a:xfrm>
          <a:prstGeom prst="rect">
            <a:avLst/>
          </a:prstGeom>
          <a:noFill/>
          <a:ln/>
        </p:spPr>
        <p:txBody>
          <a:bodyPr wrap="square" lIns="0" tIns="0" rIns="0" bIns="0" rtlCol="0" anchor="t"/>
          <a:lstStyle/>
          <a:p>
            <a:pPr marL="177800" indent="-177800">
              <a:spcAft>
                <a:spcPts val="600"/>
              </a:spcAft>
              <a:buSzPct val="100000"/>
              <a:buChar char="•"/>
            </a:pPr>
            <a:r>
              <a:rPr lang="en-US" sz="2000" dirty="0">
                <a:solidFill>
                  <a:schemeClr val="tx1"/>
                </a:solidFill>
              </a:rPr>
              <a:t>업무·학습·번역의 효율</a:t>
            </a:r>
            <a:endParaRPr lang="en-US" sz="2000" dirty="0"/>
          </a:p>
          <a:p>
            <a:pPr marL="177800" indent="-177800">
              <a:spcAft>
                <a:spcPts val="600"/>
              </a:spcAft>
              <a:buSzPct val="100000"/>
              <a:buChar char="•"/>
            </a:pPr>
            <a:r>
              <a:rPr lang="en-US" sz="2000" dirty="0">
                <a:solidFill>
                  <a:schemeClr val="tx1"/>
                </a:solidFill>
              </a:rPr>
              <a:t>반복·위험 노동의 대체</a:t>
            </a:r>
            <a:endParaRPr lang="en-US" sz="2000" dirty="0"/>
          </a:p>
          <a:p>
            <a:pPr marL="177800" indent="-177800">
              <a:spcAft>
                <a:spcPts val="600"/>
              </a:spcAft>
              <a:buSzPct val="100000"/>
              <a:buChar char="•"/>
            </a:pPr>
            <a:r>
              <a:rPr lang="en-US" sz="2000" dirty="0">
                <a:solidFill>
                  <a:schemeClr val="tx1"/>
                </a:solidFill>
              </a:rPr>
              <a:t>진료 </a:t>
            </a:r>
            <a:r>
              <a:rPr lang="en-US" sz="2000" dirty="0" err="1">
                <a:solidFill>
                  <a:schemeClr val="tx1"/>
                </a:solidFill>
              </a:rPr>
              <a:t>접근성과</a:t>
            </a:r>
            <a:r>
              <a:rPr lang="en-US" sz="2000" dirty="0">
                <a:solidFill>
                  <a:schemeClr val="tx1"/>
                </a:solidFill>
              </a:rPr>
              <a:t> </a:t>
            </a:r>
          </a:p>
          <a:p>
            <a:pPr>
              <a:spcAft>
                <a:spcPts val="600"/>
              </a:spcAft>
              <a:buSzPct val="100000"/>
            </a:pPr>
            <a:r>
              <a:rPr lang="en-US" sz="2000" dirty="0"/>
              <a:t>   </a:t>
            </a:r>
            <a:r>
              <a:rPr lang="en-US" sz="2000" dirty="0" err="1">
                <a:solidFill>
                  <a:schemeClr val="tx1"/>
                </a:solidFill>
              </a:rPr>
              <a:t>맞춤형</a:t>
            </a:r>
            <a:r>
              <a:rPr lang="en-US" sz="2000" dirty="0">
                <a:solidFill>
                  <a:schemeClr val="tx1"/>
                </a:solidFill>
              </a:rPr>
              <a:t> 진료</a:t>
            </a:r>
            <a:endParaRPr lang="en-US" sz="2000" dirty="0"/>
          </a:p>
          <a:p>
            <a:pPr marL="177800" indent="-177800">
              <a:spcAft>
                <a:spcPts val="600"/>
              </a:spcAft>
              <a:buSzPct val="100000"/>
              <a:buChar char="•"/>
            </a:pPr>
            <a:r>
              <a:rPr lang="en-US" sz="2000" dirty="0">
                <a:solidFill>
                  <a:schemeClr val="tx1"/>
                </a:solidFill>
              </a:rPr>
              <a:t>맞춤형 </a:t>
            </a:r>
            <a:r>
              <a:rPr lang="en-US" sz="2000" dirty="0" err="1">
                <a:solidFill>
                  <a:schemeClr val="tx1"/>
                </a:solidFill>
              </a:rPr>
              <a:t>배움과</a:t>
            </a:r>
            <a:r>
              <a:rPr lang="en-US" sz="2000" dirty="0">
                <a:solidFill>
                  <a:schemeClr val="tx1"/>
                </a:solidFill>
              </a:rPr>
              <a:t> </a:t>
            </a:r>
          </a:p>
          <a:p>
            <a:pPr>
              <a:spcAft>
                <a:spcPts val="600"/>
              </a:spcAft>
              <a:buSzPct val="100000"/>
            </a:pPr>
            <a:r>
              <a:rPr lang="en-US" sz="2000" dirty="0"/>
              <a:t>   </a:t>
            </a:r>
            <a:r>
              <a:rPr lang="en-US" sz="2000" dirty="0" err="1">
                <a:solidFill>
                  <a:schemeClr val="tx1"/>
                </a:solidFill>
              </a:rPr>
              <a:t>창작</a:t>
            </a:r>
            <a:r>
              <a:rPr lang="en-US" sz="2000" dirty="0">
                <a:solidFill>
                  <a:schemeClr val="tx1"/>
                </a:solidFill>
              </a:rPr>
              <a:t> 보조</a:t>
            </a:r>
            <a:endParaRPr lang="en-US" sz="2000" dirty="0"/>
          </a:p>
          <a:p>
            <a:pPr marL="177800" indent="-177800">
              <a:spcAft>
                <a:spcPts val="600"/>
              </a:spcAft>
              <a:buSzPct val="100000"/>
              <a:buChar char="•"/>
            </a:pPr>
            <a:r>
              <a:rPr lang="en-US" sz="2000" dirty="0">
                <a:solidFill>
                  <a:schemeClr val="tx1"/>
                </a:solidFill>
              </a:rPr>
              <a:t>언어·장애의 벽을 넘는 소통</a:t>
            </a:r>
            <a:endParaRPr lang="en-US" sz="2000" dirty="0"/>
          </a:p>
        </p:txBody>
      </p:sp>
      <p:sp>
        <p:nvSpPr>
          <p:cNvPr id="12" name="card"/>
          <p:cNvSpPr/>
          <p:nvPr/>
        </p:nvSpPr>
        <p:spPr>
          <a:xfrm>
            <a:off x="7498080" y="1783080"/>
            <a:ext cx="4144975" cy="4343400"/>
          </a:xfrm>
          <a:prstGeom prst="roundRect">
            <a:avLst>
              <a:gd name="adj" fmla="val 2647"/>
            </a:avLst>
          </a:prstGeom>
          <a:solidFill>
            <a:schemeClr val="bg2"/>
          </a:solidFill>
          <a:ln w="12700">
            <a:solidFill>
              <a:schemeClr val="bg2"/>
            </a:solidFill>
            <a:prstDash val="solid"/>
          </a:ln>
        </p:spPr>
      </p:sp>
      <p:sp>
        <p:nvSpPr>
          <p:cNvPr id="14" name="badge"/>
          <p:cNvSpPr/>
          <p:nvPr/>
        </p:nvSpPr>
        <p:spPr>
          <a:xfrm>
            <a:off x="7772400" y="2606040"/>
            <a:ext cx="457200" cy="457200"/>
          </a:xfrm>
          <a:prstGeom prst="ellipse">
            <a:avLst/>
          </a:prstGeom>
          <a:solidFill>
            <a:schemeClr val="accent4"/>
          </a:solidFill>
          <a:ln w="12700">
            <a:solidFill>
              <a:schemeClr val="accent4"/>
            </a:solidFill>
            <a:prstDash val="solid"/>
          </a:ln>
        </p:spPr>
      </p:sp>
      <p:sp>
        <p:nvSpPr>
          <p:cNvPr id="15" name="Text 13"/>
          <p:cNvSpPr txBox="1"/>
          <p:nvPr/>
        </p:nvSpPr>
        <p:spPr>
          <a:xfrm>
            <a:off x="7772400" y="2606040"/>
            <a:ext cx="457200" cy="457200"/>
          </a:xfrm>
          <a:prstGeom prst="rect">
            <a:avLst/>
          </a:prstGeom>
          <a:noFill/>
          <a:ln/>
        </p:spPr>
        <p:txBody>
          <a:bodyPr wrap="square" lIns="0" tIns="0" rIns="0" bIns="0" rtlCol="0" anchor="ctr"/>
          <a:lstStyle/>
          <a:p>
            <a:pPr marL="0" indent="0" algn="ctr">
              <a:buNone/>
            </a:pPr>
            <a:r>
              <a:rPr lang="en-US" sz="2000" b="1" dirty="0">
                <a:solidFill>
                  <a:schemeClr val="bg1"/>
                </a:solidFill>
              </a:rPr>
              <a:t>1</a:t>
            </a:r>
            <a:endParaRPr lang="en-US" sz="2000" dirty="0"/>
          </a:p>
        </p:txBody>
      </p:sp>
      <p:sp>
        <p:nvSpPr>
          <p:cNvPr id="16" name="Text 14"/>
          <p:cNvSpPr txBox="1"/>
          <p:nvPr/>
        </p:nvSpPr>
        <p:spPr>
          <a:xfrm>
            <a:off x="8366760" y="2560320"/>
            <a:ext cx="3001975" cy="320040"/>
          </a:xfrm>
          <a:prstGeom prst="rect">
            <a:avLst/>
          </a:prstGeom>
          <a:noFill/>
          <a:ln/>
        </p:spPr>
        <p:txBody>
          <a:bodyPr wrap="square" lIns="0" tIns="0" rIns="0" bIns="0" rtlCol="0" anchor="t"/>
          <a:lstStyle/>
          <a:p>
            <a:pPr marL="0" indent="0">
              <a:buNone/>
            </a:pPr>
            <a:r>
              <a:rPr lang="en-US" sz="2000" b="1" dirty="0">
                <a:solidFill>
                  <a:schemeClr val="tx1"/>
                </a:solidFill>
              </a:rPr>
              <a:t>시선과 정서의 포획</a:t>
            </a:r>
            <a:endParaRPr lang="en-US" sz="2000" dirty="0"/>
          </a:p>
        </p:txBody>
      </p:sp>
      <p:sp>
        <p:nvSpPr>
          <p:cNvPr id="17" name="Text 15"/>
          <p:cNvSpPr txBox="1"/>
          <p:nvPr/>
        </p:nvSpPr>
        <p:spPr>
          <a:xfrm>
            <a:off x="8366760" y="2944368"/>
            <a:ext cx="3001975" cy="731520"/>
          </a:xfrm>
          <a:prstGeom prst="rect">
            <a:avLst/>
          </a:prstGeom>
          <a:noFill/>
          <a:ln/>
        </p:spPr>
        <p:txBody>
          <a:bodyPr wrap="square" lIns="0" tIns="0" rIns="0" bIns="0" rtlCol="0" anchor="t"/>
          <a:lstStyle/>
          <a:p>
            <a:pPr marL="0" indent="0">
              <a:buNone/>
            </a:pPr>
            <a:r>
              <a:rPr lang="en-US" sz="1800" dirty="0">
                <a:solidFill>
                  <a:schemeClr val="accent5"/>
                </a:solidFill>
              </a:rPr>
              <a:t>맞춤형 </a:t>
            </a:r>
            <a:r>
              <a:rPr lang="en-US" sz="1800" dirty="0" err="1">
                <a:solidFill>
                  <a:schemeClr val="accent5"/>
                </a:solidFill>
              </a:rPr>
              <a:t>자극이</a:t>
            </a:r>
            <a:r>
              <a:rPr lang="en-US" sz="1800" dirty="0">
                <a:solidFill>
                  <a:schemeClr val="accent5"/>
                </a:solidFill>
              </a:rPr>
              <a:t> </a:t>
            </a:r>
          </a:p>
          <a:p>
            <a:pPr marL="0" indent="0">
              <a:buNone/>
            </a:pPr>
            <a:r>
              <a:rPr lang="en-US" sz="1800" dirty="0" err="1">
                <a:solidFill>
                  <a:schemeClr val="accent5"/>
                </a:solidFill>
              </a:rPr>
              <a:t>불안과</a:t>
            </a:r>
            <a:r>
              <a:rPr lang="en-US" sz="1800" dirty="0">
                <a:solidFill>
                  <a:schemeClr val="accent5"/>
                </a:solidFill>
              </a:rPr>
              <a:t> 욕망을 겨냥</a:t>
            </a:r>
            <a:endParaRPr lang="en-US" sz="1800" dirty="0"/>
          </a:p>
        </p:txBody>
      </p:sp>
      <p:sp>
        <p:nvSpPr>
          <p:cNvPr id="18" name="badge"/>
          <p:cNvSpPr/>
          <p:nvPr/>
        </p:nvSpPr>
        <p:spPr>
          <a:xfrm>
            <a:off x="7772400" y="3794760"/>
            <a:ext cx="457200" cy="457200"/>
          </a:xfrm>
          <a:prstGeom prst="ellipse">
            <a:avLst/>
          </a:prstGeom>
          <a:solidFill>
            <a:schemeClr val="accent4"/>
          </a:solidFill>
          <a:ln w="12700">
            <a:solidFill>
              <a:schemeClr val="accent4"/>
            </a:solidFill>
            <a:prstDash val="solid"/>
          </a:ln>
        </p:spPr>
      </p:sp>
      <p:sp>
        <p:nvSpPr>
          <p:cNvPr id="19" name="Text 17"/>
          <p:cNvSpPr txBox="1"/>
          <p:nvPr/>
        </p:nvSpPr>
        <p:spPr>
          <a:xfrm>
            <a:off x="7772400" y="3794760"/>
            <a:ext cx="457200" cy="457200"/>
          </a:xfrm>
          <a:prstGeom prst="rect">
            <a:avLst/>
          </a:prstGeom>
          <a:noFill/>
          <a:ln/>
        </p:spPr>
        <p:txBody>
          <a:bodyPr wrap="square" lIns="0" tIns="0" rIns="0" bIns="0" rtlCol="0" anchor="ctr"/>
          <a:lstStyle/>
          <a:p>
            <a:pPr marL="0" indent="0" algn="ctr">
              <a:buNone/>
            </a:pPr>
            <a:r>
              <a:rPr lang="en-US" sz="2000" b="1" dirty="0">
                <a:solidFill>
                  <a:schemeClr val="bg1"/>
                </a:solidFill>
              </a:rPr>
              <a:t>2</a:t>
            </a:r>
            <a:endParaRPr lang="en-US" sz="2000" dirty="0"/>
          </a:p>
        </p:txBody>
      </p:sp>
      <p:sp>
        <p:nvSpPr>
          <p:cNvPr id="20" name="Text 18"/>
          <p:cNvSpPr txBox="1"/>
          <p:nvPr/>
        </p:nvSpPr>
        <p:spPr>
          <a:xfrm>
            <a:off x="8366760" y="3749040"/>
            <a:ext cx="3001975" cy="320040"/>
          </a:xfrm>
          <a:prstGeom prst="rect">
            <a:avLst/>
          </a:prstGeom>
          <a:noFill/>
          <a:ln/>
        </p:spPr>
        <p:txBody>
          <a:bodyPr wrap="square" lIns="0" tIns="0" rIns="0" bIns="0" rtlCol="0" anchor="t"/>
          <a:lstStyle/>
          <a:p>
            <a:pPr marL="0" indent="0">
              <a:buNone/>
            </a:pPr>
            <a:r>
              <a:rPr lang="en-US" sz="2000" b="1" dirty="0">
                <a:solidFill>
                  <a:schemeClr val="tx1"/>
                </a:solidFill>
              </a:rPr>
              <a:t>사</a:t>
            </a:r>
            <a:r>
              <a:rPr lang="ko-KR" altLang="en-US" sz="2000" b="1" dirty="0">
                <a:solidFill>
                  <a:schemeClr val="tx1"/>
                </a:solidFill>
              </a:rPr>
              <a:t>유</a:t>
            </a:r>
            <a:r>
              <a:rPr lang="en-US" sz="2000" b="1" dirty="0">
                <a:solidFill>
                  <a:schemeClr val="tx1"/>
                </a:solidFill>
              </a:rPr>
              <a:t>와 </a:t>
            </a:r>
            <a:r>
              <a:rPr lang="en-US" sz="2000" b="1" dirty="0" err="1">
                <a:solidFill>
                  <a:schemeClr val="tx1"/>
                </a:solidFill>
              </a:rPr>
              <a:t>판단</a:t>
            </a:r>
            <a:r>
              <a:rPr lang="en-US" sz="2000" b="1" dirty="0">
                <a:solidFill>
                  <a:schemeClr val="tx1"/>
                </a:solidFill>
              </a:rPr>
              <a:t>, </a:t>
            </a:r>
            <a:r>
              <a:rPr lang="ko-KR" altLang="en-US" sz="2000" b="1" dirty="0">
                <a:solidFill>
                  <a:schemeClr val="tx1"/>
                </a:solidFill>
              </a:rPr>
              <a:t>결정</a:t>
            </a:r>
            <a:r>
              <a:rPr lang="en-US" sz="2000" b="1" dirty="0">
                <a:solidFill>
                  <a:schemeClr val="tx1"/>
                </a:solidFill>
              </a:rPr>
              <a:t>의 위임</a:t>
            </a:r>
            <a:endParaRPr lang="en-US" sz="2000" dirty="0"/>
          </a:p>
        </p:txBody>
      </p:sp>
      <p:sp>
        <p:nvSpPr>
          <p:cNvPr id="21" name="Text 19"/>
          <p:cNvSpPr txBox="1"/>
          <p:nvPr/>
        </p:nvSpPr>
        <p:spPr>
          <a:xfrm>
            <a:off x="8366760" y="4133088"/>
            <a:ext cx="3001975" cy="731520"/>
          </a:xfrm>
          <a:prstGeom prst="rect">
            <a:avLst/>
          </a:prstGeom>
          <a:noFill/>
          <a:ln/>
        </p:spPr>
        <p:txBody>
          <a:bodyPr wrap="square" lIns="0" tIns="0" rIns="0" bIns="0" rtlCol="0" anchor="t"/>
          <a:lstStyle/>
          <a:p>
            <a:pPr marL="0" indent="0">
              <a:buNone/>
            </a:pPr>
            <a:r>
              <a:rPr lang="en-US" sz="1800" dirty="0">
                <a:solidFill>
                  <a:schemeClr val="accent5"/>
                </a:solidFill>
              </a:rPr>
              <a:t>맡길수록 스스로 생각하는 </a:t>
            </a:r>
            <a:r>
              <a:rPr lang="en-US" sz="1800" dirty="0" err="1">
                <a:solidFill>
                  <a:schemeClr val="accent5"/>
                </a:solidFill>
              </a:rPr>
              <a:t>힘이</a:t>
            </a:r>
            <a:r>
              <a:rPr lang="en-US" sz="1800" dirty="0">
                <a:solidFill>
                  <a:schemeClr val="accent5"/>
                </a:solidFill>
              </a:rPr>
              <a:t> </a:t>
            </a:r>
            <a:r>
              <a:rPr lang="en-US" sz="1800" dirty="0" err="1">
                <a:solidFill>
                  <a:schemeClr val="accent5"/>
                </a:solidFill>
              </a:rPr>
              <a:t>약해</a:t>
            </a:r>
            <a:r>
              <a:rPr lang="ko-KR" altLang="en-US" sz="1800" dirty="0">
                <a:solidFill>
                  <a:schemeClr val="accent5"/>
                </a:solidFill>
              </a:rPr>
              <a:t>질</a:t>
            </a:r>
            <a:r>
              <a:rPr lang="en-US" sz="1800" dirty="0">
                <a:solidFill>
                  <a:schemeClr val="accent5"/>
                </a:solidFill>
              </a:rPr>
              <a:t> </a:t>
            </a:r>
            <a:r>
              <a:rPr lang="ko-KR" altLang="en-US" sz="1800" dirty="0">
                <a:solidFill>
                  <a:schemeClr val="accent5"/>
                </a:solidFill>
              </a:rPr>
              <a:t>수 있</a:t>
            </a:r>
            <a:r>
              <a:rPr lang="en-US" sz="1800" dirty="0">
                <a:solidFill>
                  <a:schemeClr val="accent5"/>
                </a:solidFill>
              </a:rPr>
              <a:t>다</a:t>
            </a:r>
            <a:endParaRPr lang="en-US" sz="1800" dirty="0"/>
          </a:p>
        </p:txBody>
      </p:sp>
      <p:sp>
        <p:nvSpPr>
          <p:cNvPr id="22" name="badge"/>
          <p:cNvSpPr/>
          <p:nvPr/>
        </p:nvSpPr>
        <p:spPr>
          <a:xfrm>
            <a:off x="7772400" y="4983480"/>
            <a:ext cx="457200" cy="457200"/>
          </a:xfrm>
          <a:prstGeom prst="ellipse">
            <a:avLst/>
          </a:prstGeom>
          <a:solidFill>
            <a:schemeClr val="accent4"/>
          </a:solidFill>
          <a:ln w="12700">
            <a:solidFill>
              <a:schemeClr val="accent4"/>
            </a:solidFill>
            <a:prstDash val="solid"/>
          </a:ln>
        </p:spPr>
      </p:sp>
      <p:sp>
        <p:nvSpPr>
          <p:cNvPr id="23" name="Text 21"/>
          <p:cNvSpPr txBox="1"/>
          <p:nvPr/>
        </p:nvSpPr>
        <p:spPr>
          <a:xfrm>
            <a:off x="7772400" y="4983480"/>
            <a:ext cx="457200" cy="457200"/>
          </a:xfrm>
          <a:prstGeom prst="rect">
            <a:avLst/>
          </a:prstGeom>
          <a:noFill/>
          <a:ln/>
        </p:spPr>
        <p:txBody>
          <a:bodyPr wrap="square" lIns="0" tIns="0" rIns="0" bIns="0" rtlCol="0" anchor="ctr"/>
          <a:lstStyle/>
          <a:p>
            <a:pPr marL="0" indent="0" algn="ctr">
              <a:buNone/>
            </a:pPr>
            <a:r>
              <a:rPr lang="en-US" sz="2000" b="1" dirty="0">
                <a:solidFill>
                  <a:schemeClr val="bg1"/>
                </a:solidFill>
              </a:rPr>
              <a:t>3</a:t>
            </a:r>
            <a:endParaRPr lang="en-US" sz="2000" dirty="0"/>
          </a:p>
        </p:txBody>
      </p:sp>
      <p:sp>
        <p:nvSpPr>
          <p:cNvPr id="24" name="Text 22"/>
          <p:cNvSpPr txBox="1"/>
          <p:nvPr/>
        </p:nvSpPr>
        <p:spPr>
          <a:xfrm>
            <a:off x="8366760" y="4937760"/>
            <a:ext cx="3001975" cy="320040"/>
          </a:xfrm>
          <a:prstGeom prst="rect">
            <a:avLst/>
          </a:prstGeom>
          <a:noFill/>
          <a:ln/>
        </p:spPr>
        <p:txBody>
          <a:bodyPr wrap="square" lIns="0" tIns="0" rIns="0" bIns="0" rtlCol="0" anchor="t"/>
          <a:lstStyle/>
          <a:p>
            <a:pPr marL="0" indent="0">
              <a:buNone/>
            </a:pPr>
            <a:r>
              <a:rPr lang="en-US" sz="2000" b="1" dirty="0">
                <a:solidFill>
                  <a:schemeClr val="tx1"/>
                </a:solidFill>
              </a:rPr>
              <a:t>정서적 의존</a:t>
            </a:r>
            <a:endParaRPr lang="en-US" sz="2000" dirty="0"/>
          </a:p>
        </p:txBody>
      </p:sp>
      <p:sp>
        <p:nvSpPr>
          <p:cNvPr id="25" name="Text 23"/>
          <p:cNvSpPr txBox="1"/>
          <p:nvPr/>
        </p:nvSpPr>
        <p:spPr>
          <a:xfrm>
            <a:off x="8366760" y="5321808"/>
            <a:ext cx="3001975" cy="731520"/>
          </a:xfrm>
          <a:prstGeom prst="rect">
            <a:avLst/>
          </a:prstGeom>
          <a:noFill/>
          <a:ln/>
        </p:spPr>
        <p:txBody>
          <a:bodyPr wrap="square" lIns="0" tIns="0" rIns="0" bIns="0" rtlCol="0" anchor="t"/>
          <a:lstStyle/>
          <a:p>
            <a:pPr marL="0" indent="0">
              <a:buNone/>
            </a:pPr>
            <a:r>
              <a:rPr lang="en-US" sz="1800" dirty="0">
                <a:solidFill>
                  <a:schemeClr val="accent5"/>
                </a:solidFill>
              </a:rPr>
              <a:t>늘 맞춰 주는 </a:t>
            </a:r>
            <a:r>
              <a:rPr lang="en-US" sz="1800" dirty="0" err="1">
                <a:solidFill>
                  <a:schemeClr val="accent5"/>
                </a:solidFill>
              </a:rPr>
              <a:t>AI와의</a:t>
            </a:r>
            <a:r>
              <a:rPr lang="en-US" sz="1800" dirty="0">
                <a:solidFill>
                  <a:schemeClr val="accent5"/>
                </a:solidFill>
              </a:rPr>
              <a:t> </a:t>
            </a:r>
          </a:p>
          <a:p>
            <a:pPr marL="0" indent="0">
              <a:buNone/>
            </a:pPr>
            <a:r>
              <a:rPr lang="en-US" sz="1800" dirty="0">
                <a:solidFill>
                  <a:schemeClr val="accent5"/>
                </a:solidFill>
              </a:rPr>
              <a:t>‘감정 편식’</a:t>
            </a:r>
            <a:endParaRPr lang="en-US" sz="1800" dirty="0"/>
          </a:p>
        </p:txBody>
      </p:sp>
      <p:sp>
        <p:nvSpPr>
          <p:cNvPr id="26"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4</a:t>
            </a:fld>
            <a:endParaRPr lang="en-US"/>
          </a:p>
        </p:txBody>
      </p:sp>
      <p:sp>
        <p:nvSpPr>
          <p:cNvPr id="28" name="텍스트 개체 틀 27">
            <a:extLst>
              <a:ext uri="{FF2B5EF4-FFF2-40B4-BE49-F238E27FC236}">
                <a16:creationId xmlns:a16="http://schemas.microsoft.com/office/drawing/2014/main" id="{92D350C6-54AA-16F1-3A11-621C0EF0F0BC}"/>
              </a:ext>
            </a:extLst>
          </p:cNvPr>
          <p:cNvSpPr>
            <a:spLocks noGrp="1"/>
          </p:cNvSpPr>
          <p:nvPr>
            <p:ph type="body" idx="103"/>
          </p:nvPr>
        </p:nvSpPr>
        <p:spPr/>
        <p:txBody>
          <a:bodyPr/>
          <a:lstStyle/>
          <a:p>
            <a:endParaRPr lang="ko-KR" altLang="en-US"/>
          </a:p>
        </p:txBody>
      </p:sp>
      <p:sp>
        <p:nvSpPr>
          <p:cNvPr id="4" name="Text 6">
            <a:extLst>
              <a:ext uri="{FF2B5EF4-FFF2-40B4-BE49-F238E27FC236}">
                <a16:creationId xmlns:a16="http://schemas.microsoft.com/office/drawing/2014/main" id="{FE3F3BF3-C334-1E89-B457-484799E51E52}"/>
              </a:ext>
            </a:extLst>
          </p:cNvPr>
          <p:cNvSpPr txBox="1"/>
          <p:nvPr/>
        </p:nvSpPr>
        <p:spPr>
          <a:xfrm>
            <a:off x="4160520" y="2011680"/>
            <a:ext cx="2743200" cy="365760"/>
          </a:xfrm>
          <a:prstGeom prst="rect">
            <a:avLst/>
          </a:prstGeom>
          <a:noFill/>
          <a:ln/>
        </p:spPr>
        <p:txBody>
          <a:bodyPr wrap="square" lIns="0" tIns="0" rIns="0" bIns="0" rtlCol="0" anchor="t"/>
          <a:lstStyle/>
          <a:p>
            <a:pPr marL="0" indent="0">
              <a:buNone/>
            </a:pPr>
            <a:r>
              <a:rPr lang="en-US" sz="2400" b="1" dirty="0">
                <a:solidFill>
                  <a:schemeClr val="accent3"/>
                </a:solidFill>
              </a:rPr>
              <a:t>위기</a:t>
            </a:r>
            <a:endParaRPr lang="en-US" sz="2400" dirty="0"/>
          </a:p>
        </p:txBody>
      </p:sp>
      <p:sp>
        <p:nvSpPr>
          <p:cNvPr id="13" name="Text 7">
            <a:extLst>
              <a:ext uri="{FF2B5EF4-FFF2-40B4-BE49-F238E27FC236}">
                <a16:creationId xmlns:a16="http://schemas.microsoft.com/office/drawing/2014/main" id="{EC36CAD9-36BF-4309-1B29-68E7652D931D}"/>
              </a:ext>
            </a:extLst>
          </p:cNvPr>
          <p:cNvSpPr txBox="1"/>
          <p:nvPr/>
        </p:nvSpPr>
        <p:spPr>
          <a:xfrm>
            <a:off x="4160520" y="2468880"/>
            <a:ext cx="3063240" cy="822960"/>
          </a:xfrm>
          <a:prstGeom prst="rect">
            <a:avLst/>
          </a:prstGeom>
          <a:noFill/>
          <a:ln/>
        </p:spPr>
        <p:txBody>
          <a:bodyPr wrap="square" lIns="0" tIns="0" rIns="0" bIns="0" rtlCol="0" anchor="t"/>
          <a:lstStyle/>
          <a:p>
            <a:pPr marL="0" indent="0">
              <a:buNone/>
            </a:pPr>
            <a:r>
              <a:rPr lang="en-US" sz="2300" b="1" dirty="0">
                <a:solidFill>
                  <a:schemeClr val="accent3"/>
                </a:solidFill>
              </a:rPr>
              <a:t>청년 일자리가 가장 먼저 줄고 있다</a:t>
            </a:r>
            <a:endParaRPr lang="en-US" sz="2300" dirty="0"/>
          </a:p>
        </p:txBody>
      </p:sp>
      <p:sp>
        <p:nvSpPr>
          <p:cNvPr id="27" name="Text 8">
            <a:extLst>
              <a:ext uri="{FF2B5EF4-FFF2-40B4-BE49-F238E27FC236}">
                <a16:creationId xmlns:a16="http://schemas.microsoft.com/office/drawing/2014/main" id="{539FD00E-FDF4-9803-0382-B89A23A4629C}"/>
              </a:ext>
            </a:extLst>
          </p:cNvPr>
          <p:cNvSpPr txBox="1"/>
          <p:nvPr/>
        </p:nvSpPr>
        <p:spPr>
          <a:xfrm>
            <a:off x="4160520" y="3355848"/>
            <a:ext cx="3108960" cy="640080"/>
          </a:xfrm>
          <a:prstGeom prst="rect">
            <a:avLst/>
          </a:prstGeom>
          <a:noFill/>
          <a:ln/>
        </p:spPr>
        <p:txBody>
          <a:bodyPr wrap="square" lIns="0" tIns="0" rIns="0" bIns="0" rtlCol="0" anchor="t"/>
          <a:lstStyle/>
          <a:p>
            <a:pPr marL="0" indent="0">
              <a:buNone/>
            </a:pPr>
            <a:r>
              <a:rPr lang="en-US" sz="1600" dirty="0">
                <a:solidFill>
                  <a:schemeClr val="accent5"/>
                </a:solidFill>
              </a:rPr>
              <a:t>AI 노출 직종 20대 초반 고용 감소</a:t>
            </a:r>
            <a:endParaRPr lang="en-US" sz="1600" dirty="0"/>
          </a:p>
          <a:p>
            <a:pPr marL="0" indent="0">
              <a:buNone/>
            </a:pPr>
            <a:r>
              <a:rPr lang="en-US" sz="1600" dirty="0">
                <a:solidFill>
                  <a:schemeClr val="accent5"/>
                </a:solidFill>
              </a:rPr>
              <a:t>스탠퍼드 디지털경제연구소, 2026</a:t>
            </a:r>
            <a:endParaRPr lang="en-US" sz="1600" dirty="0"/>
          </a:p>
        </p:txBody>
      </p:sp>
      <p:sp>
        <p:nvSpPr>
          <p:cNvPr id="29" name="Text 9">
            <a:extLst>
              <a:ext uri="{FF2B5EF4-FFF2-40B4-BE49-F238E27FC236}">
                <a16:creationId xmlns:a16="http://schemas.microsoft.com/office/drawing/2014/main" id="{9EF5283B-0126-AF4E-2918-23E178266E70}"/>
              </a:ext>
            </a:extLst>
          </p:cNvPr>
          <p:cNvSpPr txBox="1"/>
          <p:nvPr/>
        </p:nvSpPr>
        <p:spPr>
          <a:xfrm>
            <a:off x="4160520" y="4160520"/>
            <a:ext cx="3063240" cy="1874520"/>
          </a:xfrm>
          <a:prstGeom prst="rect">
            <a:avLst/>
          </a:prstGeom>
          <a:noFill/>
          <a:ln/>
        </p:spPr>
        <p:txBody>
          <a:bodyPr wrap="square" lIns="0" tIns="0" rIns="0" bIns="0" rtlCol="0" anchor="t"/>
          <a:lstStyle/>
          <a:p>
            <a:pPr marL="177800" indent="-177800">
              <a:spcAft>
                <a:spcPts val="600"/>
              </a:spcAft>
              <a:buSzPct val="100000"/>
              <a:buChar char="•"/>
            </a:pPr>
            <a:r>
              <a:rPr lang="en-US" sz="2000" dirty="0">
                <a:solidFill>
                  <a:schemeClr val="tx1"/>
                </a:solidFill>
              </a:rPr>
              <a:t>신입 대신 AI — 10년 뒤 숙련의 공백</a:t>
            </a:r>
            <a:endParaRPr lang="en-US" sz="2000" dirty="0"/>
          </a:p>
          <a:p>
            <a:pPr marL="177800" indent="-177800">
              <a:spcAft>
                <a:spcPts val="600"/>
              </a:spcAft>
              <a:buSzPct val="100000"/>
              <a:buChar char="•"/>
            </a:pPr>
            <a:r>
              <a:rPr lang="en-US" sz="2000" dirty="0">
                <a:solidFill>
                  <a:schemeClr val="tx1"/>
                </a:solidFill>
              </a:rPr>
              <a:t>건강·금융 정보의 오류</a:t>
            </a:r>
            <a:endParaRPr lang="en-US" sz="2000" dirty="0"/>
          </a:p>
          <a:p>
            <a:pPr marL="177800" indent="-177800">
              <a:spcAft>
                <a:spcPts val="600"/>
              </a:spcAft>
              <a:buSzPct val="100000"/>
              <a:buChar char="•"/>
            </a:pPr>
            <a:r>
              <a:rPr lang="en-US" sz="2000" dirty="0">
                <a:solidFill>
                  <a:schemeClr val="tx1"/>
                </a:solidFill>
              </a:rPr>
              <a:t>개인정보 침해와 합성 음성·영상 범죄</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Ⅱ. 개인</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실존적 위기</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r>
              <a:rPr lang="en-US" sz="2000" dirty="0">
                <a:solidFill>
                  <a:schemeClr val="accent5"/>
                </a:solidFill>
              </a:rPr>
              <a:t>근대가 세운 버팀목이 한꺼번에 흔들린다</a:t>
            </a:r>
            <a:endParaRPr lang="en-US" sz="2000" dirty="0"/>
          </a:p>
        </p:txBody>
      </p:sp>
      <p:sp>
        <p:nvSpPr>
          <p:cNvPr id="5" name="card"/>
          <p:cNvSpPr/>
          <p:nvPr/>
        </p:nvSpPr>
        <p:spPr>
          <a:xfrm>
            <a:off x="548640" y="1828800"/>
            <a:ext cx="2602154" cy="1828800"/>
          </a:xfrm>
          <a:prstGeom prst="roundRect">
            <a:avLst>
              <a:gd name="adj" fmla="val 6000"/>
            </a:avLst>
          </a:prstGeom>
          <a:solidFill>
            <a:schemeClr val="bg2"/>
          </a:solidFill>
          <a:ln w="12700">
            <a:solidFill>
              <a:schemeClr val="bg2"/>
            </a:solidFill>
            <a:prstDash val="solid"/>
          </a:ln>
        </p:spPr>
      </p:sp>
      <p:sp>
        <p:nvSpPr>
          <p:cNvPr id="6" name="ilwon-ring"/>
          <p:cNvSpPr/>
          <p:nvPr/>
        </p:nvSpPr>
        <p:spPr>
          <a:xfrm>
            <a:off x="1575397" y="2011680"/>
            <a:ext cx="548640" cy="548640"/>
          </a:xfrm>
          <a:prstGeom prst="ellipse">
            <a:avLst/>
          </a:prstGeom>
          <a:ln w="19050">
            <a:solidFill>
              <a:schemeClr val="accent1"/>
            </a:solidFill>
            <a:prstDash val="solid"/>
          </a:ln>
        </p:spPr>
      </p:sp>
      <p:sp>
        <p:nvSpPr>
          <p:cNvPr id="7" name="Text 5"/>
          <p:cNvSpPr txBox="1"/>
          <p:nvPr/>
        </p:nvSpPr>
        <p:spPr>
          <a:xfrm>
            <a:off x="1575397" y="2011680"/>
            <a:ext cx="548640" cy="548640"/>
          </a:xfrm>
          <a:prstGeom prst="rect">
            <a:avLst/>
          </a:prstGeom>
          <a:noFill/>
          <a:ln/>
        </p:spPr>
        <p:txBody>
          <a:bodyPr wrap="square" lIns="0" tIns="0" rIns="0" bIns="0" rtlCol="0" anchor="ctr"/>
          <a:lstStyle/>
          <a:p>
            <a:pPr marL="0" indent="0" algn="ctr">
              <a:buNone/>
            </a:pPr>
            <a:r>
              <a:rPr lang="en-US" sz="2200" b="1" dirty="0">
                <a:solidFill>
                  <a:schemeClr val="accent1"/>
                </a:solidFill>
              </a:rPr>
              <a:t>1</a:t>
            </a:r>
            <a:endParaRPr lang="en-US" sz="2200" dirty="0"/>
          </a:p>
        </p:txBody>
      </p:sp>
      <p:sp>
        <p:nvSpPr>
          <p:cNvPr id="8" name="Text 6"/>
          <p:cNvSpPr txBox="1"/>
          <p:nvPr/>
        </p:nvSpPr>
        <p:spPr>
          <a:xfrm>
            <a:off x="139700" y="2697480"/>
            <a:ext cx="3239694" cy="868680"/>
          </a:xfrm>
          <a:prstGeom prst="rect">
            <a:avLst/>
          </a:prstGeom>
          <a:noFill/>
          <a:ln/>
        </p:spPr>
        <p:txBody>
          <a:bodyPr wrap="square" lIns="0" tIns="0" rIns="0" bIns="0" rtlCol="0" anchor="ctr"/>
          <a:lstStyle/>
          <a:p>
            <a:pPr marL="0" indent="0" algn="ctr">
              <a:buNone/>
            </a:pPr>
            <a:r>
              <a:rPr lang="en-US" sz="2200" b="1" dirty="0" err="1">
                <a:solidFill>
                  <a:schemeClr val="tx1"/>
                </a:solidFill>
              </a:rPr>
              <a:t>인간만이</a:t>
            </a:r>
            <a:r>
              <a:rPr lang="en-US" sz="2200" b="1" dirty="0">
                <a:solidFill>
                  <a:schemeClr val="tx1"/>
                </a:solidFill>
              </a:rPr>
              <a:t> </a:t>
            </a:r>
          </a:p>
          <a:p>
            <a:pPr marL="0" indent="0" algn="ctr">
              <a:buNone/>
            </a:pPr>
            <a:r>
              <a:rPr lang="en-US" sz="2200" b="1" dirty="0" err="1">
                <a:solidFill>
                  <a:schemeClr val="tx1"/>
                </a:solidFill>
              </a:rPr>
              <a:t>이성을</a:t>
            </a:r>
            <a:r>
              <a:rPr lang="en-US" sz="2200" b="1" dirty="0">
                <a:solidFill>
                  <a:schemeClr val="tx1"/>
                </a:solidFill>
              </a:rPr>
              <a:t> </a:t>
            </a:r>
            <a:r>
              <a:rPr lang="en-US" sz="2200" b="1" dirty="0" err="1">
                <a:solidFill>
                  <a:schemeClr val="tx1"/>
                </a:solidFill>
              </a:rPr>
              <a:t>지닌</a:t>
            </a:r>
            <a:r>
              <a:rPr lang="en-US" sz="2200" b="1" dirty="0">
                <a:solidFill>
                  <a:schemeClr val="tx1"/>
                </a:solidFill>
              </a:rPr>
              <a:t> 주체</a:t>
            </a:r>
            <a:endParaRPr lang="en-US" sz="2200" dirty="0"/>
          </a:p>
        </p:txBody>
      </p:sp>
      <p:sp>
        <p:nvSpPr>
          <p:cNvPr id="9" name="card"/>
          <p:cNvSpPr/>
          <p:nvPr/>
        </p:nvSpPr>
        <p:spPr>
          <a:xfrm>
            <a:off x="3379394" y="1828800"/>
            <a:ext cx="2602154" cy="1828800"/>
          </a:xfrm>
          <a:prstGeom prst="roundRect">
            <a:avLst>
              <a:gd name="adj" fmla="val 6000"/>
            </a:avLst>
          </a:prstGeom>
          <a:solidFill>
            <a:schemeClr val="bg2"/>
          </a:solidFill>
          <a:ln w="12700">
            <a:solidFill>
              <a:schemeClr val="bg2"/>
            </a:solidFill>
            <a:prstDash val="solid"/>
          </a:ln>
        </p:spPr>
      </p:sp>
      <p:sp>
        <p:nvSpPr>
          <p:cNvPr id="10" name="ilwon-ring"/>
          <p:cNvSpPr/>
          <p:nvPr/>
        </p:nvSpPr>
        <p:spPr>
          <a:xfrm>
            <a:off x="4406151" y="2011680"/>
            <a:ext cx="548640" cy="548640"/>
          </a:xfrm>
          <a:prstGeom prst="ellipse">
            <a:avLst/>
          </a:prstGeom>
          <a:ln w="19050">
            <a:solidFill>
              <a:schemeClr val="accent1"/>
            </a:solidFill>
            <a:prstDash val="solid"/>
          </a:ln>
        </p:spPr>
      </p:sp>
      <p:sp>
        <p:nvSpPr>
          <p:cNvPr id="11" name="Text 9"/>
          <p:cNvSpPr txBox="1"/>
          <p:nvPr/>
        </p:nvSpPr>
        <p:spPr>
          <a:xfrm>
            <a:off x="4406151" y="2011680"/>
            <a:ext cx="548640" cy="548640"/>
          </a:xfrm>
          <a:prstGeom prst="rect">
            <a:avLst/>
          </a:prstGeom>
          <a:noFill/>
          <a:ln/>
        </p:spPr>
        <p:txBody>
          <a:bodyPr wrap="square" lIns="0" tIns="0" rIns="0" bIns="0" rtlCol="0" anchor="ctr"/>
          <a:lstStyle/>
          <a:p>
            <a:pPr marL="0" indent="0" algn="ctr">
              <a:buNone/>
            </a:pPr>
            <a:r>
              <a:rPr lang="en-US" sz="2200" b="1" dirty="0">
                <a:solidFill>
                  <a:schemeClr val="accent1"/>
                </a:solidFill>
              </a:rPr>
              <a:t>2</a:t>
            </a:r>
            <a:endParaRPr lang="en-US" sz="2200" dirty="0"/>
          </a:p>
        </p:txBody>
      </p:sp>
      <p:sp>
        <p:nvSpPr>
          <p:cNvPr id="12" name="Text 10"/>
          <p:cNvSpPr txBox="1"/>
          <p:nvPr/>
        </p:nvSpPr>
        <p:spPr>
          <a:xfrm>
            <a:off x="3562274" y="2697480"/>
            <a:ext cx="2236394" cy="868680"/>
          </a:xfrm>
          <a:prstGeom prst="rect">
            <a:avLst/>
          </a:prstGeom>
          <a:noFill/>
          <a:ln/>
        </p:spPr>
        <p:txBody>
          <a:bodyPr wrap="square" lIns="0" tIns="0" rIns="0" bIns="0" rtlCol="0" anchor="ctr"/>
          <a:lstStyle/>
          <a:p>
            <a:pPr marL="0" indent="0" algn="ctr">
              <a:buNone/>
            </a:pPr>
            <a:r>
              <a:rPr lang="en-US" sz="2200" b="1" dirty="0" err="1">
                <a:solidFill>
                  <a:schemeClr val="tx1"/>
                </a:solidFill>
              </a:rPr>
              <a:t>기술은</a:t>
            </a:r>
            <a:r>
              <a:rPr lang="en-US" sz="2200" b="1" dirty="0">
                <a:solidFill>
                  <a:schemeClr val="tx1"/>
                </a:solidFill>
              </a:rPr>
              <a:t> </a:t>
            </a:r>
          </a:p>
          <a:p>
            <a:pPr marL="0" indent="0" algn="ctr">
              <a:buNone/>
            </a:pPr>
            <a:r>
              <a:rPr lang="en-US" sz="2200" b="1" dirty="0" err="1">
                <a:solidFill>
                  <a:schemeClr val="tx1"/>
                </a:solidFill>
              </a:rPr>
              <a:t>인간이</a:t>
            </a:r>
            <a:r>
              <a:rPr lang="en-US" sz="2200" b="1" dirty="0">
                <a:solidFill>
                  <a:schemeClr val="tx1"/>
                </a:solidFill>
              </a:rPr>
              <a:t> </a:t>
            </a:r>
            <a:r>
              <a:rPr lang="en-US" sz="2200" b="1" dirty="0" err="1">
                <a:solidFill>
                  <a:schemeClr val="tx1"/>
                </a:solidFill>
              </a:rPr>
              <a:t>쓰는</a:t>
            </a:r>
            <a:r>
              <a:rPr lang="en-US" sz="2200" b="1" dirty="0">
                <a:solidFill>
                  <a:schemeClr val="tx1"/>
                </a:solidFill>
              </a:rPr>
              <a:t> 도구</a:t>
            </a:r>
            <a:endParaRPr lang="en-US" sz="2200" dirty="0"/>
          </a:p>
        </p:txBody>
      </p:sp>
      <p:sp>
        <p:nvSpPr>
          <p:cNvPr id="13" name="card"/>
          <p:cNvSpPr/>
          <p:nvPr/>
        </p:nvSpPr>
        <p:spPr>
          <a:xfrm>
            <a:off x="6210148" y="1828800"/>
            <a:ext cx="2602154" cy="1828800"/>
          </a:xfrm>
          <a:prstGeom prst="roundRect">
            <a:avLst>
              <a:gd name="adj" fmla="val 6000"/>
            </a:avLst>
          </a:prstGeom>
          <a:solidFill>
            <a:schemeClr val="bg2"/>
          </a:solidFill>
          <a:ln w="12700">
            <a:solidFill>
              <a:schemeClr val="bg2"/>
            </a:solidFill>
            <a:prstDash val="solid"/>
          </a:ln>
        </p:spPr>
      </p:sp>
      <p:sp>
        <p:nvSpPr>
          <p:cNvPr id="14" name="ilwon-ring"/>
          <p:cNvSpPr/>
          <p:nvPr/>
        </p:nvSpPr>
        <p:spPr>
          <a:xfrm>
            <a:off x="7236905" y="2011680"/>
            <a:ext cx="548640" cy="548640"/>
          </a:xfrm>
          <a:prstGeom prst="ellipse">
            <a:avLst/>
          </a:prstGeom>
          <a:ln w="19050">
            <a:solidFill>
              <a:schemeClr val="accent1"/>
            </a:solidFill>
            <a:prstDash val="solid"/>
          </a:ln>
        </p:spPr>
      </p:sp>
      <p:sp>
        <p:nvSpPr>
          <p:cNvPr id="15" name="Text 13"/>
          <p:cNvSpPr txBox="1"/>
          <p:nvPr/>
        </p:nvSpPr>
        <p:spPr>
          <a:xfrm>
            <a:off x="7236905" y="2011680"/>
            <a:ext cx="548640" cy="548640"/>
          </a:xfrm>
          <a:prstGeom prst="rect">
            <a:avLst/>
          </a:prstGeom>
          <a:noFill/>
          <a:ln/>
        </p:spPr>
        <p:txBody>
          <a:bodyPr wrap="square" lIns="0" tIns="0" rIns="0" bIns="0" rtlCol="0" anchor="ctr"/>
          <a:lstStyle/>
          <a:p>
            <a:pPr marL="0" indent="0" algn="ctr">
              <a:buNone/>
            </a:pPr>
            <a:r>
              <a:rPr lang="en-US" sz="2200" b="1" dirty="0">
                <a:solidFill>
                  <a:schemeClr val="accent1"/>
                </a:solidFill>
              </a:rPr>
              <a:t>3</a:t>
            </a:r>
            <a:endParaRPr lang="en-US" sz="2200" dirty="0"/>
          </a:p>
        </p:txBody>
      </p:sp>
      <p:sp>
        <p:nvSpPr>
          <p:cNvPr id="16" name="Text 14"/>
          <p:cNvSpPr txBox="1"/>
          <p:nvPr/>
        </p:nvSpPr>
        <p:spPr>
          <a:xfrm>
            <a:off x="6393028" y="2697480"/>
            <a:ext cx="2236394" cy="868680"/>
          </a:xfrm>
          <a:prstGeom prst="rect">
            <a:avLst/>
          </a:prstGeom>
          <a:noFill/>
          <a:ln/>
        </p:spPr>
        <p:txBody>
          <a:bodyPr wrap="square" lIns="0" tIns="0" rIns="0" bIns="0" rtlCol="0" anchor="ctr"/>
          <a:lstStyle/>
          <a:p>
            <a:pPr marL="0" indent="0" algn="ctr">
              <a:buNone/>
            </a:pPr>
            <a:r>
              <a:rPr lang="en-US" sz="2200" b="1" dirty="0">
                <a:solidFill>
                  <a:schemeClr val="tx1"/>
                </a:solidFill>
              </a:rPr>
              <a:t>일을 통한</a:t>
            </a:r>
            <a:endParaRPr lang="en-US" sz="2200" dirty="0"/>
          </a:p>
          <a:p>
            <a:pPr marL="0" indent="0" algn="ctr">
              <a:buNone/>
            </a:pPr>
            <a:r>
              <a:rPr lang="en-US" sz="2200" b="1" dirty="0">
                <a:solidFill>
                  <a:schemeClr val="tx1"/>
                </a:solidFill>
              </a:rPr>
              <a:t>자기실현</a:t>
            </a:r>
            <a:endParaRPr lang="en-US" sz="2200" dirty="0"/>
          </a:p>
        </p:txBody>
      </p:sp>
      <p:sp>
        <p:nvSpPr>
          <p:cNvPr id="17" name="card"/>
          <p:cNvSpPr/>
          <p:nvPr/>
        </p:nvSpPr>
        <p:spPr>
          <a:xfrm>
            <a:off x="9040901" y="1828800"/>
            <a:ext cx="2602154" cy="1828800"/>
          </a:xfrm>
          <a:prstGeom prst="roundRect">
            <a:avLst>
              <a:gd name="adj" fmla="val 6000"/>
            </a:avLst>
          </a:prstGeom>
          <a:solidFill>
            <a:schemeClr val="bg2"/>
          </a:solidFill>
          <a:ln w="12700">
            <a:solidFill>
              <a:schemeClr val="bg2"/>
            </a:solidFill>
            <a:prstDash val="solid"/>
          </a:ln>
        </p:spPr>
      </p:sp>
      <p:sp>
        <p:nvSpPr>
          <p:cNvPr id="18" name="ilwon-ring"/>
          <p:cNvSpPr/>
          <p:nvPr/>
        </p:nvSpPr>
        <p:spPr>
          <a:xfrm>
            <a:off x="10067658" y="2011680"/>
            <a:ext cx="548640" cy="548640"/>
          </a:xfrm>
          <a:prstGeom prst="ellipse">
            <a:avLst/>
          </a:prstGeom>
          <a:ln w="19050">
            <a:solidFill>
              <a:schemeClr val="accent1"/>
            </a:solidFill>
            <a:prstDash val="solid"/>
          </a:ln>
        </p:spPr>
      </p:sp>
      <p:sp>
        <p:nvSpPr>
          <p:cNvPr id="19" name="Text 17"/>
          <p:cNvSpPr txBox="1"/>
          <p:nvPr/>
        </p:nvSpPr>
        <p:spPr>
          <a:xfrm>
            <a:off x="10067658" y="2011680"/>
            <a:ext cx="548640" cy="548640"/>
          </a:xfrm>
          <a:prstGeom prst="rect">
            <a:avLst/>
          </a:prstGeom>
          <a:noFill/>
          <a:ln/>
        </p:spPr>
        <p:txBody>
          <a:bodyPr wrap="square" lIns="0" tIns="0" rIns="0" bIns="0" rtlCol="0" anchor="ctr"/>
          <a:lstStyle/>
          <a:p>
            <a:pPr marL="0" indent="0" algn="ctr">
              <a:buNone/>
            </a:pPr>
            <a:r>
              <a:rPr lang="en-US" sz="2200" b="1" dirty="0">
                <a:solidFill>
                  <a:schemeClr val="accent1"/>
                </a:solidFill>
              </a:rPr>
              <a:t>4</a:t>
            </a:r>
            <a:endParaRPr lang="en-US" sz="2200" dirty="0"/>
          </a:p>
        </p:txBody>
      </p:sp>
      <p:sp>
        <p:nvSpPr>
          <p:cNvPr id="20" name="Text 18"/>
          <p:cNvSpPr txBox="1"/>
          <p:nvPr/>
        </p:nvSpPr>
        <p:spPr>
          <a:xfrm>
            <a:off x="9223781" y="2697480"/>
            <a:ext cx="2236394" cy="868680"/>
          </a:xfrm>
          <a:prstGeom prst="rect">
            <a:avLst/>
          </a:prstGeom>
          <a:noFill/>
          <a:ln/>
        </p:spPr>
        <p:txBody>
          <a:bodyPr wrap="square" lIns="0" tIns="0" rIns="0" bIns="0" rtlCol="0" anchor="ctr"/>
          <a:lstStyle/>
          <a:p>
            <a:pPr marL="0" indent="0" algn="ctr">
              <a:buNone/>
            </a:pPr>
            <a:r>
              <a:rPr lang="en-US" sz="2200" b="1" dirty="0">
                <a:solidFill>
                  <a:schemeClr val="tx1"/>
                </a:solidFill>
              </a:rPr>
              <a:t>스스로 판단하는</a:t>
            </a:r>
            <a:endParaRPr lang="en-US" sz="2200" dirty="0"/>
          </a:p>
          <a:p>
            <a:pPr marL="0" indent="0" algn="ctr">
              <a:buNone/>
            </a:pPr>
            <a:r>
              <a:rPr lang="en-US" sz="2200" b="1" dirty="0">
                <a:solidFill>
                  <a:schemeClr val="tx1"/>
                </a:solidFill>
              </a:rPr>
              <a:t>자율적 개인</a:t>
            </a:r>
            <a:endParaRPr lang="en-US" sz="2200" dirty="0"/>
          </a:p>
        </p:txBody>
      </p:sp>
      <p:sp>
        <p:nvSpPr>
          <p:cNvPr id="22" name="card"/>
          <p:cNvSpPr/>
          <p:nvPr/>
        </p:nvSpPr>
        <p:spPr>
          <a:xfrm>
            <a:off x="548640" y="4572000"/>
            <a:ext cx="11094415" cy="1508760"/>
          </a:xfrm>
          <a:prstGeom prst="roundRect">
            <a:avLst>
              <a:gd name="adj" fmla="val 7273"/>
            </a:avLst>
          </a:prstGeom>
          <a:solidFill>
            <a:schemeClr val="tx2"/>
          </a:solidFill>
          <a:ln w="12700">
            <a:solidFill>
              <a:schemeClr val="tx2"/>
            </a:solidFill>
            <a:prstDash val="solid"/>
          </a:ln>
        </p:spPr>
      </p:sp>
      <p:sp>
        <p:nvSpPr>
          <p:cNvPr id="23" name="Text 21"/>
          <p:cNvSpPr txBox="1"/>
          <p:nvPr/>
        </p:nvSpPr>
        <p:spPr>
          <a:xfrm>
            <a:off x="914400" y="4572000"/>
            <a:ext cx="10362895" cy="1508760"/>
          </a:xfrm>
          <a:prstGeom prst="rect">
            <a:avLst/>
          </a:prstGeom>
          <a:noFill/>
          <a:ln/>
        </p:spPr>
        <p:txBody>
          <a:bodyPr wrap="square" lIns="0" tIns="0" rIns="0" bIns="0" rtlCol="0" anchor="ctr"/>
          <a:lstStyle/>
          <a:p>
            <a:pPr marL="0" indent="0">
              <a:buNone/>
            </a:pPr>
            <a:r>
              <a:rPr lang="en-US" sz="2600" b="1" dirty="0" err="1">
                <a:solidFill>
                  <a:schemeClr val="bg1"/>
                </a:solidFill>
              </a:rPr>
              <a:t>물음은</a:t>
            </a:r>
            <a:r>
              <a:rPr lang="en-US" sz="2600" b="1" dirty="0">
                <a:solidFill>
                  <a:schemeClr val="bg1"/>
                </a:solidFill>
              </a:rPr>
              <a:t> </a:t>
            </a:r>
            <a:r>
              <a:rPr lang="ko-KR" altLang="en-US" sz="2600" b="1" dirty="0">
                <a:solidFill>
                  <a:schemeClr val="bg1"/>
                </a:solidFill>
              </a:rPr>
              <a:t>절실해</a:t>
            </a:r>
            <a:r>
              <a:rPr lang="en-US" sz="2600" b="1" dirty="0" err="1">
                <a:solidFill>
                  <a:schemeClr val="bg1"/>
                </a:solidFill>
              </a:rPr>
              <a:t>는데</a:t>
            </a:r>
            <a:r>
              <a:rPr lang="en-US" sz="2600" b="1" dirty="0">
                <a:solidFill>
                  <a:schemeClr val="bg1"/>
                </a:solidFill>
              </a:rPr>
              <a:t>, 감당할 힘은 약해진다</a:t>
            </a:r>
            <a:endParaRPr lang="en-US" sz="2000" dirty="0"/>
          </a:p>
          <a:p>
            <a:pPr marL="0" indent="0">
              <a:buNone/>
            </a:pPr>
            <a:r>
              <a:rPr lang="en-US" sz="2000" dirty="0">
                <a:solidFill>
                  <a:schemeClr val="bg2"/>
                </a:solidFill>
              </a:rPr>
              <a:t>판단을 맡기는 습관과 끝없는 맞춤형 자극이 ‘무엇을 위해 사는가’라는 물음을 마주할 힘을 약하게 한다</a:t>
            </a:r>
            <a:endParaRPr lang="en-US" sz="20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Ⅲ. 사회</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r>
              <a:rPr lang="ko-KR" altLang="en-US" dirty="0"/>
              <a:t>사회 구조적 위기와 공동의 과제</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r>
              <a:rPr lang="ko-KR" altLang="en-US" dirty="0"/>
              <a:t>함께 해결해야 할 문제는 산적한데</a:t>
            </a:r>
            <a:r>
              <a:rPr lang="en-US" altLang="ko-KR" dirty="0"/>
              <a:t>, </a:t>
            </a:r>
            <a:r>
              <a:rPr lang="ko-KR" altLang="en-US" dirty="0"/>
              <a:t>이에 대응할 사회적 역량을 </a:t>
            </a:r>
            <a:r>
              <a:rPr lang="ko-KR" altLang="en-US" dirty="0" err="1"/>
              <a:t>약해짐</a:t>
            </a:r>
            <a:endParaRPr lang="en-US" sz="2000" dirty="0"/>
          </a:p>
        </p:txBody>
      </p:sp>
      <p:sp>
        <p:nvSpPr>
          <p:cNvPr id="5" name="card"/>
          <p:cNvSpPr/>
          <p:nvPr/>
        </p:nvSpPr>
        <p:spPr>
          <a:xfrm>
            <a:off x="548640" y="1783080"/>
            <a:ext cx="5410048" cy="4343400"/>
          </a:xfrm>
          <a:prstGeom prst="roundRect">
            <a:avLst>
              <a:gd name="adj" fmla="val 2526"/>
            </a:avLst>
          </a:prstGeom>
          <a:solidFill>
            <a:schemeClr val="bg2"/>
          </a:solidFill>
          <a:ln w="12700">
            <a:solidFill>
              <a:schemeClr val="bg2"/>
            </a:solidFill>
            <a:prstDash val="solid"/>
          </a:ln>
        </p:spPr>
      </p:sp>
      <p:sp>
        <p:nvSpPr>
          <p:cNvPr id="6" name="Text 4"/>
          <p:cNvSpPr txBox="1"/>
          <p:nvPr/>
        </p:nvSpPr>
        <p:spPr>
          <a:xfrm>
            <a:off x="868680" y="1965960"/>
            <a:ext cx="4769968" cy="365760"/>
          </a:xfrm>
          <a:prstGeom prst="rect">
            <a:avLst/>
          </a:prstGeom>
          <a:noFill/>
          <a:ln/>
        </p:spPr>
        <p:txBody>
          <a:bodyPr wrap="square" lIns="0" tIns="0" rIns="0" bIns="0" rtlCol="0" anchor="t"/>
          <a:lstStyle/>
          <a:p>
            <a:pPr marL="0" indent="0">
              <a:buNone/>
            </a:pPr>
            <a:r>
              <a:rPr lang="en-US" sz="2400" b="1" dirty="0">
                <a:solidFill>
                  <a:schemeClr val="accent1"/>
                </a:solidFill>
              </a:rPr>
              <a:t>물질·경제</a:t>
            </a:r>
            <a:endParaRPr lang="en-US" sz="2400" dirty="0"/>
          </a:p>
        </p:txBody>
      </p:sp>
      <p:sp>
        <p:nvSpPr>
          <p:cNvPr id="7" name="dot"/>
          <p:cNvSpPr/>
          <p:nvPr/>
        </p:nvSpPr>
        <p:spPr>
          <a:xfrm>
            <a:off x="868680" y="2587752"/>
            <a:ext cx="182880" cy="182880"/>
          </a:xfrm>
          <a:prstGeom prst="ellipse">
            <a:avLst/>
          </a:prstGeom>
          <a:solidFill>
            <a:schemeClr val="accent1"/>
          </a:solidFill>
          <a:ln w="12700">
            <a:solidFill>
              <a:schemeClr val="accent1"/>
            </a:solidFill>
            <a:prstDash val="solid"/>
          </a:ln>
        </p:spPr>
      </p:sp>
      <p:sp>
        <p:nvSpPr>
          <p:cNvPr id="8" name="Text 6"/>
          <p:cNvSpPr txBox="1"/>
          <p:nvPr/>
        </p:nvSpPr>
        <p:spPr>
          <a:xfrm>
            <a:off x="1188720" y="2514600"/>
            <a:ext cx="4449928" cy="329184"/>
          </a:xfrm>
          <a:prstGeom prst="rect">
            <a:avLst/>
          </a:prstGeom>
          <a:noFill/>
          <a:ln/>
        </p:spPr>
        <p:txBody>
          <a:bodyPr wrap="square" lIns="0" tIns="0" rIns="0" bIns="0" rtlCol="0" anchor="t"/>
          <a:lstStyle/>
          <a:p>
            <a:pPr marL="0" indent="0">
              <a:buNone/>
            </a:pPr>
            <a:r>
              <a:rPr lang="en-US" sz="2200" b="1" dirty="0">
                <a:solidFill>
                  <a:schemeClr val="tx1"/>
                </a:solidFill>
              </a:rPr>
              <a:t>노동의 재편</a:t>
            </a:r>
            <a:endParaRPr lang="en-US" sz="2200" dirty="0"/>
          </a:p>
        </p:txBody>
      </p:sp>
      <p:sp>
        <p:nvSpPr>
          <p:cNvPr id="9" name="Text 7"/>
          <p:cNvSpPr txBox="1"/>
          <p:nvPr/>
        </p:nvSpPr>
        <p:spPr>
          <a:xfrm>
            <a:off x="1188720" y="2880360"/>
            <a:ext cx="4449928" cy="731520"/>
          </a:xfrm>
          <a:prstGeom prst="rect">
            <a:avLst/>
          </a:prstGeom>
          <a:noFill/>
          <a:ln/>
        </p:spPr>
        <p:txBody>
          <a:bodyPr wrap="square" lIns="0" tIns="0" rIns="0" bIns="0" rtlCol="0" anchor="t"/>
          <a:lstStyle/>
          <a:p>
            <a:pPr marL="0" indent="0">
              <a:buNone/>
            </a:pPr>
            <a:r>
              <a:rPr lang="en-US" sz="2000" dirty="0">
                <a:solidFill>
                  <a:schemeClr val="accent5"/>
                </a:solidFill>
              </a:rPr>
              <a:t>전환의 비용은 청년·여성·중간숙련층에 먼저</a:t>
            </a:r>
            <a:endParaRPr lang="en-US" sz="2000" dirty="0"/>
          </a:p>
        </p:txBody>
      </p:sp>
      <p:sp>
        <p:nvSpPr>
          <p:cNvPr id="10" name="dot"/>
          <p:cNvSpPr/>
          <p:nvPr/>
        </p:nvSpPr>
        <p:spPr>
          <a:xfrm>
            <a:off x="868680" y="3776472"/>
            <a:ext cx="182880" cy="182880"/>
          </a:xfrm>
          <a:prstGeom prst="ellipse">
            <a:avLst/>
          </a:prstGeom>
          <a:solidFill>
            <a:schemeClr val="accent1"/>
          </a:solidFill>
          <a:ln w="12700">
            <a:solidFill>
              <a:schemeClr val="accent1"/>
            </a:solidFill>
            <a:prstDash val="solid"/>
          </a:ln>
        </p:spPr>
      </p:sp>
      <p:sp>
        <p:nvSpPr>
          <p:cNvPr id="11" name="Text 9"/>
          <p:cNvSpPr txBox="1"/>
          <p:nvPr/>
        </p:nvSpPr>
        <p:spPr>
          <a:xfrm>
            <a:off x="1188720" y="3703320"/>
            <a:ext cx="4449928" cy="329184"/>
          </a:xfrm>
          <a:prstGeom prst="rect">
            <a:avLst/>
          </a:prstGeom>
          <a:noFill/>
          <a:ln/>
        </p:spPr>
        <p:txBody>
          <a:bodyPr wrap="square" lIns="0" tIns="0" rIns="0" bIns="0" rtlCol="0" anchor="t"/>
          <a:lstStyle/>
          <a:p>
            <a:pPr marL="0" indent="0">
              <a:buNone/>
            </a:pPr>
            <a:r>
              <a:rPr lang="en-US" sz="2200" b="1" dirty="0">
                <a:solidFill>
                  <a:schemeClr val="tx1"/>
                </a:solidFill>
              </a:rPr>
              <a:t>성과의 쏠림</a:t>
            </a:r>
            <a:endParaRPr lang="en-US" sz="2200" dirty="0"/>
          </a:p>
        </p:txBody>
      </p:sp>
      <p:sp>
        <p:nvSpPr>
          <p:cNvPr id="12" name="Text 10"/>
          <p:cNvSpPr txBox="1"/>
          <p:nvPr/>
        </p:nvSpPr>
        <p:spPr>
          <a:xfrm>
            <a:off x="1188720" y="4069080"/>
            <a:ext cx="4449928" cy="731520"/>
          </a:xfrm>
          <a:prstGeom prst="rect">
            <a:avLst/>
          </a:prstGeom>
          <a:noFill/>
          <a:ln/>
        </p:spPr>
        <p:txBody>
          <a:bodyPr wrap="square" lIns="0" tIns="0" rIns="0" bIns="0" rtlCol="0" anchor="t"/>
          <a:lstStyle/>
          <a:p>
            <a:pPr marL="0" indent="0">
              <a:buNone/>
            </a:pPr>
            <a:r>
              <a:rPr lang="en-US" sz="2000" dirty="0">
                <a:solidFill>
                  <a:schemeClr val="accent5"/>
                </a:solidFill>
              </a:rPr>
              <a:t>연산 자원·데이터·모델을 쥔 소수에게 이익 집중</a:t>
            </a:r>
            <a:endParaRPr lang="en-US" sz="2000" dirty="0"/>
          </a:p>
        </p:txBody>
      </p:sp>
      <p:sp>
        <p:nvSpPr>
          <p:cNvPr id="13" name="dot"/>
          <p:cNvSpPr/>
          <p:nvPr/>
        </p:nvSpPr>
        <p:spPr>
          <a:xfrm>
            <a:off x="868680" y="4965192"/>
            <a:ext cx="182880" cy="182880"/>
          </a:xfrm>
          <a:prstGeom prst="ellipse">
            <a:avLst/>
          </a:prstGeom>
          <a:solidFill>
            <a:schemeClr val="accent1"/>
          </a:solidFill>
          <a:ln w="12700">
            <a:solidFill>
              <a:schemeClr val="accent1"/>
            </a:solidFill>
            <a:prstDash val="solid"/>
          </a:ln>
        </p:spPr>
      </p:sp>
      <p:sp>
        <p:nvSpPr>
          <p:cNvPr id="14" name="Text 12"/>
          <p:cNvSpPr txBox="1"/>
          <p:nvPr/>
        </p:nvSpPr>
        <p:spPr>
          <a:xfrm>
            <a:off x="1188720" y="4892040"/>
            <a:ext cx="4449928" cy="329184"/>
          </a:xfrm>
          <a:prstGeom prst="rect">
            <a:avLst/>
          </a:prstGeom>
          <a:noFill/>
          <a:ln/>
        </p:spPr>
        <p:txBody>
          <a:bodyPr wrap="square" lIns="0" tIns="0" rIns="0" bIns="0" rtlCol="0" anchor="t"/>
          <a:lstStyle/>
          <a:p>
            <a:pPr marL="0" indent="0">
              <a:buNone/>
            </a:pPr>
            <a:r>
              <a:rPr lang="en-US" sz="2200" b="1" dirty="0">
                <a:solidFill>
                  <a:schemeClr val="tx1"/>
                </a:solidFill>
              </a:rPr>
              <a:t>자동화된 차별과 감시</a:t>
            </a:r>
            <a:endParaRPr lang="en-US" sz="2200" dirty="0"/>
          </a:p>
        </p:txBody>
      </p:sp>
      <p:sp>
        <p:nvSpPr>
          <p:cNvPr id="15" name="Text 13"/>
          <p:cNvSpPr txBox="1"/>
          <p:nvPr/>
        </p:nvSpPr>
        <p:spPr>
          <a:xfrm>
            <a:off x="1188720" y="5257800"/>
            <a:ext cx="4449928" cy="731520"/>
          </a:xfrm>
          <a:prstGeom prst="rect">
            <a:avLst/>
          </a:prstGeom>
          <a:noFill/>
          <a:ln/>
        </p:spPr>
        <p:txBody>
          <a:bodyPr wrap="square" lIns="0" tIns="0" rIns="0" bIns="0" rtlCol="0" anchor="t"/>
          <a:lstStyle/>
          <a:p>
            <a:pPr marL="0" indent="0">
              <a:buNone/>
            </a:pPr>
            <a:r>
              <a:rPr lang="en-US" sz="2000" dirty="0">
                <a:solidFill>
                  <a:schemeClr val="accent5"/>
                </a:solidFill>
              </a:rPr>
              <a:t>과거 데이터의 차별을 더 빠르고 은밀하게 재생산</a:t>
            </a:r>
            <a:endParaRPr lang="en-US" sz="2000" dirty="0"/>
          </a:p>
        </p:txBody>
      </p:sp>
      <p:sp>
        <p:nvSpPr>
          <p:cNvPr id="16" name="card"/>
          <p:cNvSpPr/>
          <p:nvPr/>
        </p:nvSpPr>
        <p:spPr>
          <a:xfrm>
            <a:off x="6233008" y="1783080"/>
            <a:ext cx="5410048" cy="4343400"/>
          </a:xfrm>
          <a:prstGeom prst="roundRect">
            <a:avLst>
              <a:gd name="adj" fmla="val 2526"/>
            </a:avLst>
          </a:prstGeom>
          <a:solidFill>
            <a:schemeClr val="bg2"/>
          </a:solidFill>
          <a:ln w="12700">
            <a:solidFill>
              <a:schemeClr val="bg2"/>
            </a:solidFill>
            <a:prstDash val="solid"/>
          </a:ln>
        </p:spPr>
      </p:sp>
      <p:sp>
        <p:nvSpPr>
          <p:cNvPr id="17" name="Text 15"/>
          <p:cNvSpPr txBox="1"/>
          <p:nvPr/>
        </p:nvSpPr>
        <p:spPr>
          <a:xfrm>
            <a:off x="6553048" y="1965960"/>
            <a:ext cx="4769968" cy="365760"/>
          </a:xfrm>
          <a:prstGeom prst="rect">
            <a:avLst/>
          </a:prstGeom>
          <a:noFill/>
          <a:ln/>
        </p:spPr>
        <p:txBody>
          <a:bodyPr wrap="square" lIns="0" tIns="0" rIns="0" bIns="0" rtlCol="0" anchor="t"/>
          <a:lstStyle/>
          <a:p>
            <a:pPr marL="0" indent="0">
              <a:buNone/>
            </a:pPr>
            <a:r>
              <a:rPr lang="en-US" sz="2400" b="1" dirty="0">
                <a:solidFill>
                  <a:schemeClr val="accent4"/>
                </a:solidFill>
              </a:rPr>
              <a:t>정신문화</a:t>
            </a:r>
            <a:endParaRPr lang="en-US" sz="2400" dirty="0"/>
          </a:p>
        </p:txBody>
      </p:sp>
      <p:sp>
        <p:nvSpPr>
          <p:cNvPr id="18" name="dot"/>
          <p:cNvSpPr/>
          <p:nvPr/>
        </p:nvSpPr>
        <p:spPr>
          <a:xfrm>
            <a:off x="6553048" y="2587752"/>
            <a:ext cx="182880" cy="182880"/>
          </a:xfrm>
          <a:prstGeom prst="ellipse">
            <a:avLst/>
          </a:prstGeom>
          <a:solidFill>
            <a:schemeClr val="accent4"/>
          </a:solidFill>
          <a:ln w="12700">
            <a:solidFill>
              <a:schemeClr val="accent4"/>
            </a:solidFill>
            <a:prstDash val="solid"/>
          </a:ln>
        </p:spPr>
      </p:sp>
      <p:sp>
        <p:nvSpPr>
          <p:cNvPr id="19" name="Text 17"/>
          <p:cNvSpPr txBox="1"/>
          <p:nvPr/>
        </p:nvSpPr>
        <p:spPr>
          <a:xfrm>
            <a:off x="6873088" y="2514600"/>
            <a:ext cx="4449928" cy="329184"/>
          </a:xfrm>
          <a:prstGeom prst="rect">
            <a:avLst/>
          </a:prstGeom>
          <a:noFill/>
          <a:ln/>
        </p:spPr>
        <p:txBody>
          <a:bodyPr wrap="square" lIns="0" tIns="0" rIns="0" bIns="0" rtlCol="0" anchor="t"/>
          <a:lstStyle/>
          <a:p>
            <a:pPr marL="0" indent="0">
              <a:buNone/>
            </a:pPr>
            <a:r>
              <a:rPr lang="en-US" sz="2200" b="1" dirty="0">
                <a:solidFill>
                  <a:schemeClr val="tx1"/>
                </a:solidFill>
              </a:rPr>
              <a:t>진실의 붕괴</a:t>
            </a:r>
            <a:endParaRPr lang="en-US" sz="2200" dirty="0"/>
          </a:p>
        </p:txBody>
      </p:sp>
      <p:sp>
        <p:nvSpPr>
          <p:cNvPr id="20" name="Text 18"/>
          <p:cNvSpPr txBox="1"/>
          <p:nvPr/>
        </p:nvSpPr>
        <p:spPr>
          <a:xfrm>
            <a:off x="6873088" y="2880360"/>
            <a:ext cx="4449928" cy="731520"/>
          </a:xfrm>
          <a:prstGeom prst="rect">
            <a:avLst/>
          </a:prstGeom>
          <a:noFill/>
          <a:ln/>
        </p:spPr>
        <p:txBody>
          <a:bodyPr wrap="square" lIns="0" tIns="0" rIns="0" bIns="0" rtlCol="0" anchor="t"/>
          <a:lstStyle/>
          <a:p>
            <a:pPr marL="0" indent="0">
              <a:buNone/>
            </a:pPr>
            <a:r>
              <a:rPr lang="en-US" sz="2000" dirty="0">
                <a:solidFill>
                  <a:schemeClr val="accent5"/>
                </a:solidFill>
              </a:rPr>
              <a:t>거짓말쟁이의 배당금 — 거짓을 참으로, 참을 거짓으로</a:t>
            </a:r>
            <a:endParaRPr lang="en-US" sz="2000" dirty="0"/>
          </a:p>
        </p:txBody>
      </p:sp>
      <p:sp>
        <p:nvSpPr>
          <p:cNvPr id="21" name="dot"/>
          <p:cNvSpPr/>
          <p:nvPr/>
        </p:nvSpPr>
        <p:spPr>
          <a:xfrm>
            <a:off x="6553048" y="3776472"/>
            <a:ext cx="182880" cy="182880"/>
          </a:xfrm>
          <a:prstGeom prst="ellipse">
            <a:avLst/>
          </a:prstGeom>
          <a:solidFill>
            <a:schemeClr val="accent4"/>
          </a:solidFill>
          <a:ln w="12700">
            <a:solidFill>
              <a:schemeClr val="accent4"/>
            </a:solidFill>
            <a:prstDash val="solid"/>
          </a:ln>
        </p:spPr>
      </p:sp>
      <p:sp>
        <p:nvSpPr>
          <p:cNvPr id="22" name="Text 20"/>
          <p:cNvSpPr txBox="1"/>
          <p:nvPr/>
        </p:nvSpPr>
        <p:spPr>
          <a:xfrm>
            <a:off x="6873088" y="3703320"/>
            <a:ext cx="4449928" cy="329184"/>
          </a:xfrm>
          <a:prstGeom prst="rect">
            <a:avLst/>
          </a:prstGeom>
          <a:noFill/>
          <a:ln/>
        </p:spPr>
        <p:txBody>
          <a:bodyPr wrap="square" lIns="0" tIns="0" rIns="0" bIns="0" rtlCol="0" anchor="t"/>
          <a:lstStyle/>
          <a:p>
            <a:pPr marL="0" indent="0">
              <a:buNone/>
            </a:pPr>
            <a:r>
              <a:rPr lang="en-US" sz="2200" b="1" dirty="0">
                <a:solidFill>
                  <a:schemeClr val="tx1"/>
                </a:solidFill>
              </a:rPr>
              <a:t>분노와 혐오의 증폭</a:t>
            </a:r>
            <a:endParaRPr lang="en-US" sz="2200" dirty="0"/>
          </a:p>
        </p:txBody>
      </p:sp>
      <p:sp>
        <p:nvSpPr>
          <p:cNvPr id="23" name="Text 21"/>
          <p:cNvSpPr txBox="1"/>
          <p:nvPr/>
        </p:nvSpPr>
        <p:spPr>
          <a:xfrm>
            <a:off x="6873088" y="4069080"/>
            <a:ext cx="4449928" cy="731520"/>
          </a:xfrm>
          <a:prstGeom prst="rect">
            <a:avLst/>
          </a:prstGeom>
          <a:noFill/>
          <a:ln/>
        </p:spPr>
        <p:txBody>
          <a:bodyPr wrap="square" lIns="0" tIns="0" rIns="0" bIns="0" rtlCol="0" anchor="t"/>
          <a:lstStyle/>
          <a:p>
            <a:pPr marL="0" indent="0">
              <a:buNone/>
            </a:pPr>
            <a:r>
              <a:rPr lang="en-US" sz="2000" dirty="0">
                <a:solidFill>
                  <a:schemeClr val="accent5"/>
                </a:solidFill>
              </a:rPr>
              <a:t>반응을 끄는 정보가 앞서고, 불안은 희생양 찾기로</a:t>
            </a:r>
            <a:endParaRPr lang="en-US" sz="2000" dirty="0"/>
          </a:p>
        </p:txBody>
      </p:sp>
      <p:sp>
        <p:nvSpPr>
          <p:cNvPr id="24" name="dot"/>
          <p:cNvSpPr/>
          <p:nvPr/>
        </p:nvSpPr>
        <p:spPr>
          <a:xfrm>
            <a:off x="6553048" y="4965192"/>
            <a:ext cx="182880" cy="182880"/>
          </a:xfrm>
          <a:prstGeom prst="ellipse">
            <a:avLst/>
          </a:prstGeom>
          <a:solidFill>
            <a:schemeClr val="accent4"/>
          </a:solidFill>
          <a:ln w="12700">
            <a:solidFill>
              <a:schemeClr val="accent4"/>
            </a:solidFill>
            <a:prstDash val="solid"/>
          </a:ln>
        </p:spPr>
      </p:sp>
      <p:sp>
        <p:nvSpPr>
          <p:cNvPr id="25" name="Text 23"/>
          <p:cNvSpPr txBox="1"/>
          <p:nvPr/>
        </p:nvSpPr>
        <p:spPr>
          <a:xfrm>
            <a:off x="6873088" y="4892040"/>
            <a:ext cx="4449928" cy="329184"/>
          </a:xfrm>
          <a:prstGeom prst="rect">
            <a:avLst/>
          </a:prstGeom>
          <a:noFill/>
          <a:ln/>
        </p:spPr>
        <p:txBody>
          <a:bodyPr wrap="square" lIns="0" tIns="0" rIns="0" bIns="0" rtlCol="0" anchor="t"/>
          <a:lstStyle/>
          <a:p>
            <a:pPr marL="0" indent="0">
              <a:buNone/>
            </a:pPr>
            <a:r>
              <a:rPr lang="en-US" sz="2200" b="1" dirty="0">
                <a:solidFill>
                  <a:schemeClr val="tx1"/>
                </a:solidFill>
              </a:rPr>
              <a:t>관계의 약화와 책임의 공백</a:t>
            </a:r>
            <a:endParaRPr lang="en-US" sz="2200" dirty="0"/>
          </a:p>
        </p:txBody>
      </p:sp>
      <p:sp>
        <p:nvSpPr>
          <p:cNvPr id="26" name="Text 24"/>
          <p:cNvSpPr txBox="1"/>
          <p:nvPr/>
        </p:nvSpPr>
        <p:spPr>
          <a:xfrm>
            <a:off x="6873088" y="5257800"/>
            <a:ext cx="4449928" cy="731520"/>
          </a:xfrm>
          <a:prstGeom prst="rect">
            <a:avLst/>
          </a:prstGeom>
          <a:noFill/>
          <a:ln/>
        </p:spPr>
        <p:txBody>
          <a:bodyPr wrap="square" lIns="0" tIns="0" rIns="0" bIns="0" rtlCol="0" anchor="t"/>
          <a:lstStyle/>
          <a:p>
            <a:pPr marL="0" indent="0">
              <a:buNone/>
            </a:pPr>
            <a:r>
              <a:rPr lang="en-US" sz="2000" dirty="0">
                <a:solidFill>
                  <a:schemeClr val="accent5"/>
                </a:solidFill>
              </a:rPr>
              <a:t>사람이 마주하던 접점이 자동 응답으로</a:t>
            </a:r>
            <a:endParaRPr lang="en-US" sz="2000" dirty="0"/>
          </a:p>
        </p:txBody>
      </p:sp>
      <p:sp>
        <p:nvSpPr>
          <p:cNvPr id="27"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Ⅳ. </a:t>
            </a:r>
            <a:r>
              <a:rPr lang="en-US" sz="1600" b="1" dirty="0" err="1">
                <a:solidFill>
                  <a:schemeClr val="accent1"/>
                </a:solidFill>
              </a:rPr>
              <a:t>인류</a:t>
            </a:r>
            <a:r>
              <a:rPr lang="en-US" sz="1600" b="1" dirty="0">
                <a:solidFill>
                  <a:schemeClr val="accent1"/>
                </a:solidFill>
              </a:rPr>
              <a:t>/</a:t>
            </a:r>
            <a:r>
              <a:rPr lang="en-US" sz="1600" b="1" dirty="0" err="1">
                <a:solidFill>
                  <a:schemeClr val="accent1"/>
                </a:solidFill>
              </a:rPr>
              <a:t>지구</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ko-KR" altLang="en-US" dirty="0"/>
              <a:t>공</a:t>
            </a:r>
            <a:r>
              <a:rPr lang="en-US" sz="3200" b="1" dirty="0">
                <a:solidFill>
                  <a:schemeClr val="tx2"/>
                </a:solidFill>
              </a:rPr>
              <a:t>존 조건과 기술의 목적</a:t>
            </a:r>
            <a:endParaRPr lang="en-US" sz="3200" dirty="0"/>
          </a:p>
        </p:txBody>
      </p:sp>
      <p:sp>
        <p:nvSpPr>
          <p:cNvPr id="5" name="card"/>
          <p:cNvSpPr/>
          <p:nvPr/>
        </p:nvSpPr>
        <p:spPr>
          <a:xfrm>
            <a:off x="548640" y="1783080"/>
            <a:ext cx="5410048" cy="1325880"/>
          </a:xfrm>
          <a:prstGeom prst="roundRect">
            <a:avLst>
              <a:gd name="adj" fmla="val 8276"/>
            </a:avLst>
          </a:prstGeom>
          <a:solidFill>
            <a:schemeClr val="bg2"/>
          </a:solidFill>
          <a:ln w="12700">
            <a:solidFill>
              <a:schemeClr val="bg2"/>
            </a:solidFill>
            <a:prstDash val="solid"/>
          </a:ln>
        </p:spPr>
      </p:sp>
      <p:sp>
        <p:nvSpPr>
          <p:cNvPr id="6" name="badge"/>
          <p:cNvSpPr/>
          <p:nvPr/>
        </p:nvSpPr>
        <p:spPr>
          <a:xfrm>
            <a:off x="822960" y="2167128"/>
            <a:ext cx="548640" cy="548640"/>
          </a:xfrm>
          <a:prstGeom prst="ellipse">
            <a:avLst/>
          </a:prstGeom>
          <a:solidFill>
            <a:schemeClr val="accent2"/>
          </a:solidFill>
          <a:ln w="12700">
            <a:solidFill>
              <a:schemeClr val="accent2"/>
            </a:solidFill>
            <a:prstDash val="solid"/>
          </a:ln>
        </p:spPr>
      </p:sp>
      <p:sp>
        <p:nvSpPr>
          <p:cNvPr id="7" name="Text 5"/>
          <p:cNvSpPr txBox="1"/>
          <p:nvPr/>
        </p:nvSpPr>
        <p:spPr>
          <a:xfrm>
            <a:off x="822960" y="2167128"/>
            <a:ext cx="548640" cy="548640"/>
          </a:xfrm>
          <a:prstGeom prst="rect">
            <a:avLst/>
          </a:prstGeom>
          <a:noFill/>
          <a:ln/>
        </p:spPr>
        <p:txBody>
          <a:bodyPr wrap="square" lIns="0" tIns="0" rIns="0" bIns="0" rtlCol="0" anchor="ctr"/>
          <a:lstStyle/>
          <a:p>
            <a:pPr marL="0" indent="0" algn="ctr">
              <a:buNone/>
            </a:pPr>
            <a:r>
              <a:rPr lang="en-US" sz="2200" b="1" dirty="0">
                <a:solidFill>
                  <a:schemeClr val="bg1"/>
                </a:solidFill>
              </a:rPr>
              <a:t>1</a:t>
            </a:r>
            <a:endParaRPr lang="en-US" sz="2200" dirty="0"/>
          </a:p>
        </p:txBody>
      </p:sp>
      <p:sp>
        <p:nvSpPr>
          <p:cNvPr id="8" name="Text 6"/>
          <p:cNvSpPr txBox="1"/>
          <p:nvPr/>
        </p:nvSpPr>
        <p:spPr>
          <a:xfrm>
            <a:off x="1600200" y="1965960"/>
            <a:ext cx="4129888" cy="347472"/>
          </a:xfrm>
          <a:prstGeom prst="rect">
            <a:avLst/>
          </a:prstGeom>
          <a:noFill/>
          <a:ln/>
        </p:spPr>
        <p:txBody>
          <a:bodyPr wrap="square" lIns="0" tIns="0" rIns="0" bIns="0" rtlCol="0" anchor="t"/>
          <a:lstStyle/>
          <a:p>
            <a:pPr marL="0" indent="0">
              <a:buNone/>
            </a:pPr>
            <a:r>
              <a:rPr lang="en-US" sz="2200" b="1" dirty="0" err="1">
                <a:solidFill>
                  <a:schemeClr val="tx1"/>
                </a:solidFill>
              </a:rPr>
              <a:t>생태</a:t>
            </a:r>
            <a:r>
              <a:rPr lang="en-US" sz="2200" b="1" dirty="0">
                <a:solidFill>
                  <a:schemeClr val="tx1"/>
                </a:solidFill>
              </a:rPr>
              <a:t> </a:t>
            </a:r>
            <a:r>
              <a:rPr lang="en-US" sz="2200" b="1" dirty="0" err="1">
                <a:solidFill>
                  <a:schemeClr val="tx1"/>
                </a:solidFill>
              </a:rPr>
              <a:t>부담</a:t>
            </a:r>
            <a:r>
              <a:rPr lang="en-US" sz="2200" b="1" dirty="0">
                <a:solidFill>
                  <a:schemeClr val="tx1"/>
                </a:solidFill>
              </a:rPr>
              <a:t> </a:t>
            </a:r>
            <a:r>
              <a:rPr lang="ko-KR" altLang="en-US" sz="2200" b="1" dirty="0">
                <a:solidFill>
                  <a:schemeClr val="tx1"/>
                </a:solidFill>
              </a:rPr>
              <a:t>가중</a:t>
            </a:r>
            <a:endParaRPr lang="en-US" sz="2200" dirty="0"/>
          </a:p>
        </p:txBody>
      </p:sp>
      <p:sp>
        <p:nvSpPr>
          <p:cNvPr id="9" name="Text 7"/>
          <p:cNvSpPr txBox="1"/>
          <p:nvPr/>
        </p:nvSpPr>
        <p:spPr>
          <a:xfrm>
            <a:off x="1460500" y="2350008"/>
            <a:ext cx="4632808" cy="685800"/>
          </a:xfrm>
          <a:prstGeom prst="rect">
            <a:avLst/>
          </a:prstGeom>
          <a:noFill/>
          <a:ln/>
        </p:spPr>
        <p:txBody>
          <a:bodyPr wrap="square" lIns="0" tIns="0" rIns="0" bIns="0" rtlCol="0" anchor="t"/>
          <a:lstStyle/>
          <a:p>
            <a:pPr marL="0" indent="0">
              <a:buNone/>
            </a:pPr>
            <a:r>
              <a:rPr lang="en-US" dirty="0"/>
              <a:t>전력·냉각수·희소 </a:t>
            </a:r>
            <a:r>
              <a:rPr lang="en-US" dirty="0" err="1"/>
              <a:t>광물·전자폐기물</a:t>
            </a:r>
            <a:r>
              <a:rPr lang="en-US" dirty="0"/>
              <a:t> </a:t>
            </a:r>
            <a:r>
              <a:rPr lang="ko-KR" altLang="en-US" dirty="0"/>
              <a:t>소모</a:t>
            </a:r>
            <a:endParaRPr lang="en-US" altLang="ko-KR" dirty="0"/>
          </a:p>
          <a:p>
            <a:pPr marL="0" indent="0">
              <a:buNone/>
            </a:pPr>
            <a:r>
              <a:rPr lang="ko-KR" altLang="en-US" dirty="0"/>
              <a:t>기술의 효율이 높아질수록 자원 사용량 급증</a:t>
            </a:r>
            <a:endParaRPr lang="en-US" dirty="0"/>
          </a:p>
        </p:txBody>
      </p:sp>
      <p:sp>
        <p:nvSpPr>
          <p:cNvPr id="10" name="card"/>
          <p:cNvSpPr/>
          <p:nvPr/>
        </p:nvSpPr>
        <p:spPr>
          <a:xfrm>
            <a:off x="6233008" y="1783080"/>
            <a:ext cx="5410048" cy="1325880"/>
          </a:xfrm>
          <a:prstGeom prst="roundRect">
            <a:avLst>
              <a:gd name="adj" fmla="val 8276"/>
            </a:avLst>
          </a:prstGeom>
          <a:solidFill>
            <a:schemeClr val="bg2"/>
          </a:solidFill>
          <a:ln w="12700">
            <a:solidFill>
              <a:schemeClr val="bg2"/>
            </a:solidFill>
            <a:prstDash val="solid"/>
          </a:ln>
        </p:spPr>
      </p:sp>
      <p:sp>
        <p:nvSpPr>
          <p:cNvPr id="11" name="badge"/>
          <p:cNvSpPr/>
          <p:nvPr/>
        </p:nvSpPr>
        <p:spPr>
          <a:xfrm>
            <a:off x="6507328" y="2167128"/>
            <a:ext cx="548640" cy="548640"/>
          </a:xfrm>
          <a:prstGeom prst="ellipse">
            <a:avLst/>
          </a:prstGeom>
          <a:solidFill>
            <a:schemeClr val="accent1"/>
          </a:solidFill>
          <a:ln w="12700">
            <a:solidFill>
              <a:schemeClr val="accent1"/>
            </a:solidFill>
            <a:prstDash val="solid"/>
          </a:ln>
        </p:spPr>
      </p:sp>
      <p:sp>
        <p:nvSpPr>
          <p:cNvPr id="12" name="Text 10"/>
          <p:cNvSpPr txBox="1"/>
          <p:nvPr/>
        </p:nvSpPr>
        <p:spPr>
          <a:xfrm>
            <a:off x="6507328" y="2167128"/>
            <a:ext cx="548640" cy="548640"/>
          </a:xfrm>
          <a:prstGeom prst="rect">
            <a:avLst/>
          </a:prstGeom>
          <a:noFill/>
          <a:ln/>
        </p:spPr>
        <p:txBody>
          <a:bodyPr wrap="square" lIns="0" tIns="0" rIns="0" bIns="0" rtlCol="0" anchor="ctr"/>
          <a:lstStyle/>
          <a:p>
            <a:pPr marL="0" indent="0" algn="ctr">
              <a:buNone/>
            </a:pPr>
            <a:r>
              <a:rPr lang="en-US" sz="2200" b="1" dirty="0">
                <a:solidFill>
                  <a:schemeClr val="bg1"/>
                </a:solidFill>
              </a:rPr>
              <a:t>2</a:t>
            </a:r>
            <a:endParaRPr lang="en-US" sz="2200" dirty="0"/>
          </a:p>
        </p:txBody>
      </p:sp>
      <p:sp>
        <p:nvSpPr>
          <p:cNvPr id="13" name="Text 11"/>
          <p:cNvSpPr txBox="1"/>
          <p:nvPr/>
        </p:nvSpPr>
        <p:spPr>
          <a:xfrm>
            <a:off x="7284568" y="1965960"/>
            <a:ext cx="4129888" cy="347472"/>
          </a:xfrm>
          <a:prstGeom prst="rect">
            <a:avLst/>
          </a:prstGeom>
          <a:noFill/>
          <a:ln/>
        </p:spPr>
        <p:txBody>
          <a:bodyPr wrap="square" lIns="0" tIns="0" rIns="0" bIns="0" rtlCol="0" anchor="t"/>
          <a:lstStyle/>
          <a:p>
            <a:pPr marL="0" indent="0">
              <a:buNone/>
            </a:pPr>
            <a:r>
              <a:rPr lang="en-US" sz="2200" b="1" dirty="0">
                <a:solidFill>
                  <a:schemeClr val="tx1"/>
                </a:solidFill>
              </a:rPr>
              <a:t>나라 사이의 격차</a:t>
            </a:r>
            <a:endParaRPr lang="en-US" sz="2200" dirty="0"/>
          </a:p>
        </p:txBody>
      </p:sp>
      <p:sp>
        <p:nvSpPr>
          <p:cNvPr id="14" name="Text 12"/>
          <p:cNvSpPr txBox="1"/>
          <p:nvPr/>
        </p:nvSpPr>
        <p:spPr>
          <a:xfrm>
            <a:off x="7284568" y="2350008"/>
            <a:ext cx="4632808" cy="685800"/>
          </a:xfrm>
          <a:prstGeom prst="rect">
            <a:avLst/>
          </a:prstGeom>
          <a:noFill/>
          <a:ln/>
        </p:spPr>
        <p:txBody>
          <a:bodyPr wrap="square" lIns="0" tIns="0" rIns="0" bIns="0" rtlCol="0" anchor="t"/>
          <a:lstStyle/>
          <a:p>
            <a:pPr marL="0" indent="0">
              <a:buNone/>
            </a:pPr>
            <a:r>
              <a:rPr lang="en-US" sz="2000" dirty="0"/>
              <a:t>이익은 소수 </a:t>
            </a:r>
            <a:r>
              <a:rPr lang="en-US" sz="2000" dirty="0" err="1"/>
              <a:t>국가</a:t>
            </a:r>
            <a:r>
              <a:rPr lang="en-US" sz="2000" dirty="0"/>
              <a:t>· </a:t>
            </a:r>
            <a:r>
              <a:rPr lang="ko-KR" altLang="en-US" sz="2000" dirty="0"/>
              <a:t>빅테크 </a:t>
            </a:r>
            <a:r>
              <a:rPr lang="en-US" sz="2000" dirty="0" err="1"/>
              <a:t>기업에</a:t>
            </a:r>
            <a:r>
              <a:rPr lang="en-US" sz="2000" dirty="0"/>
              <a:t> </a:t>
            </a:r>
            <a:r>
              <a:rPr lang="ko-KR" altLang="en-US" sz="2000" dirty="0"/>
              <a:t>집중</a:t>
            </a:r>
            <a:endParaRPr lang="en-US" altLang="ko-KR" sz="2000" dirty="0"/>
          </a:p>
          <a:p>
            <a:pPr marL="0" indent="0">
              <a:buNone/>
            </a:pPr>
            <a:r>
              <a:rPr lang="en-US" sz="2000" dirty="0" err="1"/>
              <a:t>채굴·가공·폐기</a:t>
            </a:r>
            <a:r>
              <a:rPr lang="en-US" sz="2000" dirty="0"/>
              <a:t> </a:t>
            </a:r>
            <a:r>
              <a:rPr lang="en-US" sz="2000" dirty="0" err="1"/>
              <a:t>부담은</a:t>
            </a:r>
            <a:r>
              <a:rPr lang="en-US" sz="2000" dirty="0"/>
              <a:t> </a:t>
            </a:r>
            <a:r>
              <a:rPr lang="en-US" sz="2000" dirty="0" err="1"/>
              <a:t>취약국으로</a:t>
            </a:r>
            <a:r>
              <a:rPr lang="en-US" sz="2000" dirty="0"/>
              <a:t> </a:t>
            </a:r>
            <a:r>
              <a:rPr lang="ko-KR" altLang="en-US" sz="2000" dirty="0"/>
              <a:t>전가</a:t>
            </a:r>
            <a:endParaRPr lang="en-US" sz="2000" dirty="0"/>
          </a:p>
        </p:txBody>
      </p:sp>
      <p:sp>
        <p:nvSpPr>
          <p:cNvPr id="15" name="card"/>
          <p:cNvSpPr/>
          <p:nvPr/>
        </p:nvSpPr>
        <p:spPr>
          <a:xfrm>
            <a:off x="548640" y="3246120"/>
            <a:ext cx="5410048" cy="1325880"/>
          </a:xfrm>
          <a:prstGeom prst="roundRect">
            <a:avLst>
              <a:gd name="adj" fmla="val 8276"/>
            </a:avLst>
          </a:prstGeom>
          <a:solidFill>
            <a:schemeClr val="bg2"/>
          </a:solidFill>
          <a:ln w="12700">
            <a:solidFill>
              <a:schemeClr val="bg2"/>
            </a:solidFill>
            <a:prstDash val="solid"/>
          </a:ln>
        </p:spPr>
      </p:sp>
      <p:sp>
        <p:nvSpPr>
          <p:cNvPr id="16" name="badge"/>
          <p:cNvSpPr/>
          <p:nvPr/>
        </p:nvSpPr>
        <p:spPr>
          <a:xfrm>
            <a:off x="822960" y="3630168"/>
            <a:ext cx="548640" cy="548640"/>
          </a:xfrm>
          <a:prstGeom prst="ellipse">
            <a:avLst/>
          </a:prstGeom>
          <a:solidFill>
            <a:schemeClr val="accent3"/>
          </a:solidFill>
          <a:ln w="12700">
            <a:solidFill>
              <a:schemeClr val="accent3"/>
            </a:solidFill>
            <a:prstDash val="solid"/>
          </a:ln>
        </p:spPr>
      </p:sp>
      <p:sp>
        <p:nvSpPr>
          <p:cNvPr id="17" name="Text 15"/>
          <p:cNvSpPr txBox="1"/>
          <p:nvPr/>
        </p:nvSpPr>
        <p:spPr>
          <a:xfrm>
            <a:off x="822960" y="3630168"/>
            <a:ext cx="548640" cy="548640"/>
          </a:xfrm>
          <a:prstGeom prst="rect">
            <a:avLst/>
          </a:prstGeom>
          <a:noFill/>
          <a:ln/>
        </p:spPr>
        <p:txBody>
          <a:bodyPr wrap="square" lIns="0" tIns="0" rIns="0" bIns="0" rtlCol="0" anchor="ctr"/>
          <a:lstStyle/>
          <a:p>
            <a:pPr marL="0" indent="0" algn="ctr">
              <a:buNone/>
            </a:pPr>
            <a:r>
              <a:rPr lang="en-US" sz="2200" b="1" dirty="0">
                <a:solidFill>
                  <a:schemeClr val="bg1"/>
                </a:solidFill>
              </a:rPr>
              <a:t>3</a:t>
            </a:r>
            <a:endParaRPr lang="en-US" sz="2200" dirty="0"/>
          </a:p>
        </p:txBody>
      </p:sp>
      <p:sp>
        <p:nvSpPr>
          <p:cNvPr id="18" name="Text 16"/>
          <p:cNvSpPr txBox="1"/>
          <p:nvPr/>
        </p:nvSpPr>
        <p:spPr>
          <a:xfrm>
            <a:off x="1600200" y="3429000"/>
            <a:ext cx="4129888" cy="347472"/>
          </a:xfrm>
          <a:prstGeom prst="rect">
            <a:avLst/>
          </a:prstGeom>
          <a:noFill/>
          <a:ln/>
        </p:spPr>
        <p:txBody>
          <a:bodyPr wrap="square" lIns="0" tIns="0" rIns="0" bIns="0" rtlCol="0" anchor="t"/>
          <a:lstStyle/>
          <a:p>
            <a:pPr marL="0" indent="0">
              <a:buNone/>
            </a:pPr>
            <a:r>
              <a:rPr lang="en-US" sz="2200" b="1" dirty="0">
                <a:solidFill>
                  <a:schemeClr val="tx1"/>
                </a:solidFill>
              </a:rPr>
              <a:t>평화와 안보</a:t>
            </a:r>
            <a:endParaRPr lang="en-US" sz="2200" dirty="0"/>
          </a:p>
        </p:txBody>
      </p:sp>
      <p:sp>
        <p:nvSpPr>
          <p:cNvPr id="19" name="Text 17"/>
          <p:cNvSpPr txBox="1"/>
          <p:nvPr/>
        </p:nvSpPr>
        <p:spPr>
          <a:xfrm>
            <a:off x="1600200" y="3813048"/>
            <a:ext cx="4493108" cy="685800"/>
          </a:xfrm>
          <a:prstGeom prst="rect">
            <a:avLst/>
          </a:prstGeom>
          <a:noFill/>
          <a:ln/>
        </p:spPr>
        <p:txBody>
          <a:bodyPr wrap="square" lIns="0" tIns="0" rIns="0" bIns="0" rtlCol="0" anchor="t"/>
          <a:lstStyle/>
          <a:p>
            <a:pPr marL="0" indent="0">
              <a:buNone/>
            </a:pPr>
            <a:r>
              <a:rPr lang="en-US" dirty="0"/>
              <a:t>자동화된 </a:t>
            </a:r>
            <a:r>
              <a:rPr lang="en-US" dirty="0" err="1"/>
              <a:t>오판과</a:t>
            </a:r>
            <a:r>
              <a:rPr lang="en-US" dirty="0"/>
              <a:t> </a:t>
            </a:r>
            <a:r>
              <a:rPr lang="en-US" dirty="0" err="1"/>
              <a:t>확전</a:t>
            </a:r>
            <a:r>
              <a:rPr lang="en-US" dirty="0"/>
              <a:t> </a:t>
            </a:r>
            <a:r>
              <a:rPr lang="ko-KR" altLang="en-US" dirty="0"/>
              <a:t>위험</a:t>
            </a:r>
            <a:endParaRPr lang="en-US" altLang="ko-KR" dirty="0"/>
          </a:p>
          <a:p>
            <a:pPr marL="0" indent="0">
              <a:buNone/>
            </a:pPr>
            <a:r>
              <a:rPr lang="en-US" dirty="0" err="1"/>
              <a:t>생물·화학·사이버</a:t>
            </a:r>
            <a:r>
              <a:rPr lang="en-US" dirty="0"/>
              <a:t> </a:t>
            </a:r>
            <a:r>
              <a:rPr lang="ko-KR" altLang="en-US" dirty="0"/>
              <a:t>무기의 악용 및 </a:t>
            </a:r>
            <a:endParaRPr lang="en-US" altLang="ko-KR" dirty="0"/>
          </a:p>
          <a:p>
            <a:pPr marL="0" indent="0">
              <a:buNone/>
            </a:pPr>
            <a:r>
              <a:rPr lang="ko-KR" altLang="en-US" dirty="0"/>
              <a:t>통제 불능 시스템</a:t>
            </a:r>
            <a:endParaRPr lang="en-US" dirty="0"/>
          </a:p>
        </p:txBody>
      </p:sp>
      <p:sp>
        <p:nvSpPr>
          <p:cNvPr id="20" name="card"/>
          <p:cNvSpPr/>
          <p:nvPr/>
        </p:nvSpPr>
        <p:spPr>
          <a:xfrm>
            <a:off x="6233008" y="3246120"/>
            <a:ext cx="5410048" cy="1325880"/>
          </a:xfrm>
          <a:prstGeom prst="roundRect">
            <a:avLst>
              <a:gd name="adj" fmla="val 8276"/>
            </a:avLst>
          </a:prstGeom>
          <a:solidFill>
            <a:schemeClr val="bg2"/>
          </a:solidFill>
          <a:ln w="12700">
            <a:solidFill>
              <a:schemeClr val="bg2"/>
            </a:solidFill>
            <a:prstDash val="solid"/>
          </a:ln>
        </p:spPr>
      </p:sp>
      <p:sp>
        <p:nvSpPr>
          <p:cNvPr id="21" name="badge"/>
          <p:cNvSpPr/>
          <p:nvPr/>
        </p:nvSpPr>
        <p:spPr>
          <a:xfrm>
            <a:off x="6507328" y="3630168"/>
            <a:ext cx="548640" cy="548640"/>
          </a:xfrm>
          <a:prstGeom prst="ellipse">
            <a:avLst/>
          </a:prstGeom>
          <a:solidFill>
            <a:schemeClr val="accent4"/>
          </a:solidFill>
          <a:ln w="12700">
            <a:solidFill>
              <a:schemeClr val="accent4"/>
            </a:solidFill>
            <a:prstDash val="solid"/>
          </a:ln>
        </p:spPr>
      </p:sp>
      <p:sp>
        <p:nvSpPr>
          <p:cNvPr id="22" name="Text 20"/>
          <p:cNvSpPr txBox="1"/>
          <p:nvPr/>
        </p:nvSpPr>
        <p:spPr>
          <a:xfrm>
            <a:off x="6507328" y="3630168"/>
            <a:ext cx="548640" cy="548640"/>
          </a:xfrm>
          <a:prstGeom prst="rect">
            <a:avLst/>
          </a:prstGeom>
          <a:noFill/>
          <a:ln/>
        </p:spPr>
        <p:txBody>
          <a:bodyPr wrap="square" lIns="0" tIns="0" rIns="0" bIns="0" rtlCol="0" anchor="ctr"/>
          <a:lstStyle/>
          <a:p>
            <a:pPr marL="0" indent="0" algn="ctr">
              <a:buNone/>
            </a:pPr>
            <a:r>
              <a:rPr lang="en-US" sz="2200" b="1" dirty="0">
                <a:solidFill>
                  <a:schemeClr val="bg1"/>
                </a:solidFill>
              </a:rPr>
              <a:t>4</a:t>
            </a:r>
            <a:endParaRPr lang="en-US" sz="2200" dirty="0"/>
          </a:p>
        </p:txBody>
      </p:sp>
      <p:sp>
        <p:nvSpPr>
          <p:cNvPr id="23" name="Text 21"/>
          <p:cNvSpPr txBox="1"/>
          <p:nvPr/>
        </p:nvSpPr>
        <p:spPr>
          <a:xfrm>
            <a:off x="7284568" y="3429000"/>
            <a:ext cx="4129888" cy="347472"/>
          </a:xfrm>
          <a:prstGeom prst="rect">
            <a:avLst/>
          </a:prstGeom>
          <a:noFill/>
          <a:ln/>
        </p:spPr>
        <p:txBody>
          <a:bodyPr wrap="square" lIns="0" tIns="0" rIns="0" bIns="0" rtlCol="0" anchor="t"/>
          <a:lstStyle/>
          <a:p>
            <a:pPr marL="0" indent="0">
              <a:buNone/>
            </a:pPr>
            <a:r>
              <a:rPr lang="en-US" sz="2200" b="1" dirty="0">
                <a:solidFill>
                  <a:schemeClr val="tx1"/>
                </a:solidFill>
              </a:rPr>
              <a:t>문명의 획일화와 불신</a:t>
            </a:r>
            <a:endParaRPr lang="en-US" sz="2200" dirty="0"/>
          </a:p>
        </p:txBody>
      </p:sp>
      <p:sp>
        <p:nvSpPr>
          <p:cNvPr id="24" name="Text 22"/>
          <p:cNvSpPr txBox="1"/>
          <p:nvPr/>
        </p:nvSpPr>
        <p:spPr>
          <a:xfrm>
            <a:off x="7284568" y="3813048"/>
            <a:ext cx="4907432" cy="685800"/>
          </a:xfrm>
          <a:prstGeom prst="rect">
            <a:avLst/>
          </a:prstGeom>
          <a:noFill/>
          <a:ln/>
        </p:spPr>
        <p:txBody>
          <a:bodyPr wrap="square" lIns="0" tIns="0" rIns="0" bIns="0" rtlCol="0" anchor="t"/>
          <a:lstStyle/>
          <a:p>
            <a:pPr marL="0" indent="0">
              <a:buNone/>
            </a:pPr>
            <a:r>
              <a:rPr lang="en-US" dirty="0"/>
              <a:t>소수 </a:t>
            </a:r>
            <a:r>
              <a:rPr lang="en-US" dirty="0" err="1"/>
              <a:t>모델이</a:t>
            </a:r>
            <a:r>
              <a:rPr lang="en-US" dirty="0"/>
              <a:t> </a:t>
            </a:r>
            <a:r>
              <a:rPr lang="ko-KR" altLang="en-US" dirty="0"/>
              <a:t>전 </a:t>
            </a:r>
            <a:r>
              <a:rPr lang="en-US" dirty="0" err="1"/>
              <a:t>세계의</a:t>
            </a:r>
            <a:r>
              <a:rPr lang="en-US" dirty="0"/>
              <a:t> </a:t>
            </a:r>
            <a:r>
              <a:rPr lang="en-US" dirty="0" err="1"/>
              <a:t>표준이</a:t>
            </a:r>
            <a:r>
              <a:rPr lang="en-US" dirty="0"/>
              <a:t> </a:t>
            </a:r>
            <a:r>
              <a:rPr lang="en-US" dirty="0" err="1"/>
              <a:t>되고</a:t>
            </a:r>
            <a:r>
              <a:rPr lang="en-US" dirty="0"/>
              <a:t> </a:t>
            </a:r>
            <a:r>
              <a:rPr lang="ko-KR" altLang="en-US" dirty="0"/>
              <a:t>문화적 종속</a:t>
            </a:r>
            <a:endParaRPr lang="en-US" altLang="ko-KR" dirty="0"/>
          </a:p>
          <a:p>
            <a:pPr marL="0" indent="0">
              <a:buNone/>
            </a:pPr>
            <a:r>
              <a:rPr lang="en-US" dirty="0" err="1"/>
              <a:t>합성</a:t>
            </a:r>
            <a:r>
              <a:rPr lang="en-US" dirty="0"/>
              <a:t> </a:t>
            </a:r>
            <a:r>
              <a:rPr lang="en-US" dirty="0" err="1"/>
              <a:t>선전</a:t>
            </a:r>
            <a:r>
              <a:rPr lang="ko-KR" altLang="en-US" dirty="0"/>
              <a:t>과 가짜 뉴스가 키우는 </a:t>
            </a:r>
            <a:r>
              <a:rPr lang="en-US" dirty="0" err="1"/>
              <a:t>국제적</a:t>
            </a:r>
            <a:r>
              <a:rPr lang="en-US" dirty="0"/>
              <a:t> </a:t>
            </a:r>
            <a:r>
              <a:rPr lang="en-US" dirty="0" err="1"/>
              <a:t>불신</a:t>
            </a:r>
            <a:endParaRPr lang="en-US" dirty="0"/>
          </a:p>
        </p:txBody>
      </p:sp>
      <p:sp>
        <p:nvSpPr>
          <p:cNvPr id="25" name="card"/>
          <p:cNvSpPr/>
          <p:nvPr/>
        </p:nvSpPr>
        <p:spPr>
          <a:xfrm>
            <a:off x="548640" y="4846320"/>
            <a:ext cx="11094415" cy="1280160"/>
          </a:xfrm>
          <a:prstGeom prst="roundRect">
            <a:avLst>
              <a:gd name="adj" fmla="val 8571"/>
            </a:avLst>
          </a:prstGeom>
          <a:solidFill>
            <a:schemeClr val="tx2"/>
          </a:solidFill>
          <a:ln w="12700">
            <a:solidFill>
              <a:schemeClr val="tx2"/>
            </a:solidFill>
            <a:prstDash val="solid"/>
          </a:ln>
        </p:spPr>
      </p:sp>
      <p:sp>
        <p:nvSpPr>
          <p:cNvPr id="26" name="Text 24"/>
          <p:cNvSpPr txBox="1"/>
          <p:nvPr/>
        </p:nvSpPr>
        <p:spPr>
          <a:xfrm>
            <a:off x="914400" y="4846320"/>
            <a:ext cx="10362895" cy="1280160"/>
          </a:xfrm>
          <a:prstGeom prst="rect">
            <a:avLst/>
          </a:prstGeom>
          <a:noFill/>
          <a:ln/>
        </p:spPr>
        <p:txBody>
          <a:bodyPr wrap="square" lIns="0" tIns="0" rIns="0" bIns="0" rtlCol="0" anchor="ctr"/>
          <a:lstStyle/>
          <a:p>
            <a:pPr marL="0" indent="0" algn="ctr">
              <a:buNone/>
            </a:pPr>
            <a:r>
              <a:rPr lang="en-US" sz="2400" dirty="0">
                <a:solidFill>
                  <a:schemeClr val="bg2"/>
                </a:solidFill>
              </a:rPr>
              <a:t>결정의 책임은 누가 지는가 · 인간의 존엄은 </a:t>
            </a:r>
            <a:r>
              <a:rPr lang="en-US" sz="2400" dirty="0" err="1">
                <a:solidFill>
                  <a:schemeClr val="bg2"/>
                </a:solidFill>
              </a:rPr>
              <a:t>무엇에</a:t>
            </a:r>
            <a:r>
              <a:rPr lang="en-US" sz="2400" dirty="0">
                <a:solidFill>
                  <a:schemeClr val="bg2"/>
                </a:solidFill>
              </a:rPr>
              <a:t> </a:t>
            </a:r>
            <a:r>
              <a:rPr lang="en-US" sz="2400" dirty="0" err="1">
                <a:solidFill>
                  <a:schemeClr val="bg2"/>
                </a:solidFill>
              </a:rPr>
              <a:t>근거하는가</a:t>
            </a:r>
            <a:endParaRPr lang="en-US" sz="2400" dirty="0"/>
          </a:p>
        </p:txBody>
      </p:sp>
      <p:sp>
        <p:nvSpPr>
          <p:cNvPr id="27"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7</a:t>
            </a:fld>
            <a:endParaRPr lang="en-US"/>
          </a:p>
        </p:txBody>
      </p:sp>
      <p:sp>
        <p:nvSpPr>
          <p:cNvPr id="29" name="텍스트 개체 틀 28">
            <a:extLst>
              <a:ext uri="{FF2B5EF4-FFF2-40B4-BE49-F238E27FC236}">
                <a16:creationId xmlns:a16="http://schemas.microsoft.com/office/drawing/2014/main" id="{70047A12-AF4D-8499-FD0C-564CAFD9A55C}"/>
              </a:ext>
            </a:extLst>
          </p:cNvPr>
          <p:cNvSpPr>
            <a:spLocks noGrp="1"/>
          </p:cNvSpPr>
          <p:nvPr>
            <p:ph type="body" idx="103"/>
          </p:nvPr>
        </p:nvSpPr>
        <p:spPr/>
        <p:txBody>
          <a:bodyPr/>
          <a:lstStyle/>
          <a:p>
            <a:endParaRPr lang="ko-KR"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Ⅴ. 조건과 갈림길</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위험의 두 증폭 조건과 두 갈래 길</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endParaRPr lang="en-US" sz="2000" dirty="0"/>
          </a:p>
        </p:txBody>
      </p:sp>
      <p:sp>
        <p:nvSpPr>
          <p:cNvPr id="5" name="card"/>
          <p:cNvSpPr/>
          <p:nvPr/>
        </p:nvSpPr>
        <p:spPr>
          <a:xfrm>
            <a:off x="548640" y="1783080"/>
            <a:ext cx="4846320" cy="2057400"/>
          </a:xfrm>
          <a:prstGeom prst="roundRect">
            <a:avLst>
              <a:gd name="adj" fmla="val 5333"/>
            </a:avLst>
          </a:prstGeom>
          <a:solidFill>
            <a:schemeClr val="bg2"/>
          </a:solidFill>
          <a:ln w="12700">
            <a:solidFill>
              <a:schemeClr val="bg2"/>
            </a:solidFill>
            <a:prstDash val="solid"/>
          </a:ln>
        </p:spPr>
      </p:sp>
      <p:sp>
        <p:nvSpPr>
          <p:cNvPr id="6" name="Text 4"/>
          <p:cNvSpPr txBox="1"/>
          <p:nvPr/>
        </p:nvSpPr>
        <p:spPr>
          <a:xfrm>
            <a:off x="822960" y="1938528"/>
            <a:ext cx="4297680" cy="347472"/>
          </a:xfrm>
          <a:prstGeom prst="rect">
            <a:avLst/>
          </a:prstGeom>
          <a:noFill/>
          <a:ln/>
        </p:spPr>
        <p:txBody>
          <a:bodyPr wrap="square" lIns="0" tIns="0" rIns="0" bIns="0" rtlCol="0" anchor="t"/>
          <a:lstStyle/>
          <a:p>
            <a:pPr marL="0" indent="0">
              <a:buNone/>
            </a:pPr>
            <a:r>
              <a:rPr lang="en-US" sz="2200" b="1" dirty="0">
                <a:solidFill>
                  <a:schemeClr val="accent1"/>
                </a:solidFill>
              </a:rPr>
              <a:t>기술·운영 조건</a:t>
            </a:r>
            <a:endParaRPr lang="en-US" sz="2200" dirty="0"/>
          </a:p>
        </p:txBody>
      </p:sp>
      <p:sp>
        <p:nvSpPr>
          <p:cNvPr id="7" name="Text 5"/>
          <p:cNvSpPr txBox="1"/>
          <p:nvPr/>
        </p:nvSpPr>
        <p:spPr>
          <a:xfrm>
            <a:off x="822960" y="2331720"/>
            <a:ext cx="4297680" cy="1417320"/>
          </a:xfrm>
          <a:prstGeom prst="rect">
            <a:avLst/>
          </a:prstGeom>
          <a:noFill/>
          <a:ln/>
        </p:spPr>
        <p:txBody>
          <a:bodyPr wrap="square" lIns="0" tIns="0" rIns="0" bIns="0" rtlCol="0" anchor="t"/>
          <a:lstStyle/>
          <a:p>
            <a:pPr marL="0" indent="0">
              <a:buNone/>
            </a:pPr>
            <a:r>
              <a:rPr lang="en-US" sz="2000" dirty="0">
                <a:solidFill>
                  <a:schemeClr val="tx1"/>
                </a:solidFill>
              </a:rPr>
              <a:t>능력 · 권한 · 외부 연결 · 실행 시간 · 감독과 중단</a:t>
            </a:r>
            <a:endParaRPr lang="en-US" sz="2000" dirty="0"/>
          </a:p>
          <a:p>
            <a:pPr marL="0" indent="0">
              <a:buNone/>
            </a:pPr>
            <a:endParaRPr lang="en-US" sz="2000" dirty="0"/>
          </a:p>
          <a:p>
            <a:pPr marL="0" indent="0">
              <a:buNone/>
            </a:pPr>
            <a:r>
              <a:rPr lang="en-US" sz="2000" dirty="0">
                <a:solidFill>
                  <a:schemeClr val="tx1"/>
                </a:solidFill>
              </a:rPr>
              <a:t>사례: 평가 중 AI의 외부 시스템 무단 접근 4건(2026.9)</a:t>
            </a:r>
            <a:endParaRPr lang="en-US" sz="2000" dirty="0"/>
          </a:p>
        </p:txBody>
      </p:sp>
      <p:sp>
        <p:nvSpPr>
          <p:cNvPr id="8" name="card"/>
          <p:cNvSpPr/>
          <p:nvPr/>
        </p:nvSpPr>
        <p:spPr>
          <a:xfrm>
            <a:off x="548640" y="4023360"/>
            <a:ext cx="4846320" cy="2103120"/>
          </a:xfrm>
          <a:prstGeom prst="roundRect">
            <a:avLst>
              <a:gd name="adj" fmla="val 5217"/>
            </a:avLst>
          </a:prstGeom>
          <a:solidFill>
            <a:schemeClr val="bg2"/>
          </a:solidFill>
          <a:ln w="12700">
            <a:solidFill>
              <a:schemeClr val="bg2"/>
            </a:solidFill>
            <a:prstDash val="solid"/>
          </a:ln>
        </p:spPr>
      </p:sp>
      <p:sp>
        <p:nvSpPr>
          <p:cNvPr id="9" name="Text 7"/>
          <p:cNvSpPr txBox="1"/>
          <p:nvPr/>
        </p:nvSpPr>
        <p:spPr>
          <a:xfrm>
            <a:off x="822960" y="4178808"/>
            <a:ext cx="4297680" cy="347472"/>
          </a:xfrm>
          <a:prstGeom prst="rect">
            <a:avLst/>
          </a:prstGeom>
          <a:noFill/>
          <a:ln/>
        </p:spPr>
        <p:txBody>
          <a:bodyPr wrap="square" lIns="0" tIns="0" rIns="0" bIns="0" rtlCol="0" anchor="t"/>
          <a:lstStyle/>
          <a:p>
            <a:pPr marL="0" indent="0">
              <a:buNone/>
            </a:pPr>
            <a:r>
              <a:rPr lang="en-US" sz="2200" b="1" dirty="0" err="1">
                <a:solidFill>
                  <a:schemeClr val="accent1"/>
                </a:solidFill>
              </a:rPr>
              <a:t>제도·경제</a:t>
            </a:r>
            <a:r>
              <a:rPr lang="ko-KR" altLang="en-US" sz="2200" b="1" dirty="0">
                <a:solidFill>
                  <a:schemeClr val="accent1"/>
                </a:solidFill>
              </a:rPr>
              <a:t>적</a:t>
            </a:r>
            <a:r>
              <a:rPr lang="en-US" sz="2200" b="1" dirty="0">
                <a:solidFill>
                  <a:schemeClr val="accent1"/>
                </a:solidFill>
              </a:rPr>
              <a:t> 조건</a:t>
            </a:r>
            <a:endParaRPr lang="en-US" sz="2200" dirty="0"/>
          </a:p>
        </p:txBody>
      </p:sp>
      <p:sp>
        <p:nvSpPr>
          <p:cNvPr id="10" name="Text 8"/>
          <p:cNvSpPr txBox="1"/>
          <p:nvPr/>
        </p:nvSpPr>
        <p:spPr>
          <a:xfrm>
            <a:off x="822960" y="4572000"/>
            <a:ext cx="4297680" cy="1417320"/>
          </a:xfrm>
          <a:prstGeom prst="rect">
            <a:avLst/>
          </a:prstGeom>
          <a:noFill/>
          <a:ln/>
        </p:spPr>
        <p:txBody>
          <a:bodyPr wrap="square" lIns="0" tIns="0" rIns="0" bIns="0" rtlCol="0" anchor="t"/>
          <a:lstStyle/>
          <a:p>
            <a:pPr marL="0" indent="0">
              <a:buNone/>
            </a:pPr>
            <a:r>
              <a:rPr lang="en-US" sz="2000" dirty="0">
                <a:solidFill>
                  <a:schemeClr val="tx1"/>
                </a:solidFill>
              </a:rPr>
              <a:t>선점 경쟁 · 전략 경쟁 · 비용 전가 · 책임 공백</a:t>
            </a:r>
            <a:endParaRPr lang="en-US" sz="2000" dirty="0"/>
          </a:p>
          <a:p>
            <a:pPr marL="0" indent="0">
              <a:buNone/>
            </a:pPr>
            <a:endParaRPr lang="en-US" sz="2000" dirty="0"/>
          </a:p>
          <a:p>
            <a:pPr marL="0" indent="0">
              <a:buNone/>
            </a:pPr>
            <a:r>
              <a:rPr lang="en-US" sz="2000" dirty="0">
                <a:solidFill>
                  <a:schemeClr val="tx1"/>
                </a:solidFill>
              </a:rPr>
              <a:t>먼저 멈추는 쪽이 손해를 보는 구조</a:t>
            </a:r>
            <a:endParaRPr lang="en-US" sz="2000" dirty="0"/>
          </a:p>
        </p:txBody>
      </p:sp>
      <p:sp>
        <p:nvSpPr>
          <p:cNvPr id="11" name="Text 9"/>
          <p:cNvSpPr txBox="1"/>
          <p:nvPr/>
        </p:nvSpPr>
        <p:spPr>
          <a:xfrm>
            <a:off x="5943600" y="1783080"/>
            <a:ext cx="5699455" cy="365760"/>
          </a:xfrm>
          <a:prstGeom prst="rect">
            <a:avLst/>
          </a:prstGeom>
          <a:noFill/>
          <a:ln/>
        </p:spPr>
        <p:txBody>
          <a:bodyPr wrap="square" lIns="0" tIns="0" rIns="0" bIns="0" rtlCol="0" anchor="t"/>
          <a:lstStyle/>
          <a:p>
            <a:pPr marL="0" indent="0">
              <a:buNone/>
            </a:pPr>
            <a:r>
              <a:rPr lang="en-US" sz="2000" b="1" dirty="0">
                <a:solidFill>
                  <a:schemeClr val="tx2"/>
                </a:solidFill>
              </a:rPr>
              <a:t>충격이 왔을 때, 브레이크는 어느 쪽을 향하는가</a:t>
            </a:r>
            <a:endParaRPr lang="en-US" sz="2000" dirty="0"/>
          </a:p>
        </p:txBody>
      </p:sp>
      <p:sp>
        <p:nvSpPr>
          <p:cNvPr id="12" name="card"/>
          <p:cNvSpPr/>
          <p:nvPr/>
        </p:nvSpPr>
        <p:spPr>
          <a:xfrm>
            <a:off x="5943600" y="2286000"/>
            <a:ext cx="2735428" cy="3840480"/>
          </a:xfrm>
          <a:prstGeom prst="roundRect">
            <a:avLst>
              <a:gd name="adj" fmla="val 4011"/>
            </a:avLst>
          </a:prstGeom>
          <a:solidFill>
            <a:srgbClr val="F6E9E6"/>
          </a:solidFill>
          <a:ln w="12700">
            <a:solidFill>
              <a:srgbClr val="F6E9E6"/>
            </a:solidFill>
            <a:prstDash val="solid"/>
          </a:ln>
        </p:spPr>
      </p:sp>
      <p:sp>
        <p:nvSpPr>
          <p:cNvPr id="13" name="Text 11"/>
          <p:cNvSpPr txBox="1"/>
          <p:nvPr/>
        </p:nvSpPr>
        <p:spPr>
          <a:xfrm>
            <a:off x="6172200" y="2468880"/>
            <a:ext cx="2278228" cy="365760"/>
          </a:xfrm>
          <a:prstGeom prst="rect">
            <a:avLst/>
          </a:prstGeom>
          <a:noFill/>
          <a:ln/>
        </p:spPr>
        <p:txBody>
          <a:bodyPr wrap="square" lIns="0" tIns="0" rIns="0" bIns="0" rtlCol="0" anchor="t"/>
          <a:lstStyle/>
          <a:p>
            <a:pPr marL="0" indent="0">
              <a:buNone/>
            </a:pPr>
            <a:r>
              <a:rPr lang="en-US" sz="2400" b="1" dirty="0" err="1">
                <a:solidFill>
                  <a:schemeClr val="accent3"/>
                </a:solidFill>
              </a:rPr>
              <a:t>표류</a:t>
            </a:r>
            <a:endParaRPr lang="en-US" sz="2400" dirty="0"/>
          </a:p>
        </p:txBody>
      </p:sp>
      <p:sp>
        <p:nvSpPr>
          <p:cNvPr id="14" name="Text 12"/>
          <p:cNvSpPr txBox="1"/>
          <p:nvPr/>
        </p:nvSpPr>
        <p:spPr>
          <a:xfrm>
            <a:off x="6172200" y="2971800"/>
            <a:ext cx="2323948" cy="3017520"/>
          </a:xfrm>
          <a:prstGeom prst="rect">
            <a:avLst/>
          </a:prstGeom>
          <a:noFill/>
          <a:ln/>
        </p:spPr>
        <p:txBody>
          <a:bodyPr wrap="square" lIns="0" tIns="0" rIns="0" bIns="0" rtlCol="0" anchor="t"/>
          <a:lstStyle/>
          <a:p>
            <a:pPr marL="177800" indent="-177800">
              <a:spcAft>
                <a:spcPts val="600"/>
              </a:spcAft>
              <a:buSzPct val="100000"/>
              <a:buChar char="•"/>
            </a:pPr>
            <a:r>
              <a:rPr lang="en-US" sz="2000" dirty="0" err="1">
                <a:solidFill>
                  <a:schemeClr val="tx1"/>
                </a:solidFill>
              </a:rPr>
              <a:t>판단과</a:t>
            </a:r>
            <a:r>
              <a:rPr lang="en-US" sz="2000" dirty="0">
                <a:solidFill>
                  <a:schemeClr val="tx1"/>
                </a:solidFill>
              </a:rPr>
              <a:t> </a:t>
            </a:r>
            <a:r>
              <a:rPr lang="en-US" sz="2000" dirty="0" err="1">
                <a:solidFill>
                  <a:schemeClr val="tx1"/>
                </a:solidFill>
              </a:rPr>
              <a:t>실행</a:t>
            </a:r>
            <a:r>
              <a:rPr lang="ko-KR" altLang="en-US" sz="2000" dirty="0">
                <a:solidFill>
                  <a:schemeClr val="tx1"/>
                </a:solidFill>
              </a:rPr>
              <a:t>의 전권을 </a:t>
            </a:r>
            <a:r>
              <a:rPr lang="en-US" sz="2000" dirty="0">
                <a:solidFill>
                  <a:schemeClr val="tx1"/>
                </a:solidFill>
              </a:rPr>
              <a:t> </a:t>
            </a:r>
            <a:r>
              <a:rPr lang="en-US" sz="2000" dirty="0" err="1">
                <a:solidFill>
                  <a:schemeClr val="tx1"/>
                </a:solidFill>
              </a:rPr>
              <a:t>AI에</a:t>
            </a:r>
            <a:r>
              <a:rPr lang="en-US" sz="2000" dirty="0">
                <a:solidFill>
                  <a:schemeClr val="tx1"/>
                </a:solidFill>
              </a:rPr>
              <a:t> 맡</a:t>
            </a:r>
            <a:r>
              <a:rPr lang="ko-KR" altLang="en-US" sz="2000" dirty="0"/>
              <a:t>기는 상황</a:t>
            </a:r>
            <a:endParaRPr lang="en-US" sz="2000" dirty="0"/>
          </a:p>
          <a:p>
            <a:pPr marL="177800" indent="-177800">
              <a:spcAft>
                <a:spcPts val="600"/>
              </a:spcAft>
              <a:buSzPct val="100000"/>
              <a:buChar char="•"/>
            </a:pPr>
            <a:r>
              <a:rPr lang="ko-KR" altLang="en-US" sz="2000" dirty="0">
                <a:solidFill>
                  <a:schemeClr val="tx1"/>
                </a:solidFill>
              </a:rPr>
              <a:t>기술 사용에 따른 </a:t>
            </a:r>
            <a:r>
              <a:rPr lang="en-US" sz="2000" dirty="0" err="1">
                <a:solidFill>
                  <a:schemeClr val="tx1"/>
                </a:solidFill>
              </a:rPr>
              <a:t>자원</a:t>
            </a:r>
            <a:r>
              <a:rPr lang="en-US" sz="2000" dirty="0">
                <a:solidFill>
                  <a:schemeClr val="tx1"/>
                </a:solidFill>
              </a:rPr>
              <a:t> 비용이 취약 </a:t>
            </a:r>
            <a:r>
              <a:rPr lang="en-US" sz="2000" dirty="0" err="1">
                <a:solidFill>
                  <a:schemeClr val="tx1"/>
                </a:solidFill>
              </a:rPr>
              <a:t>지역에</a:t>
            </a:r>
            <a:r>
              <a:rPr lang="en-US" sz="2000" dirty="0">
                <a:solidFill>
                  <a:schemeClr val="tx1"/>
                </a:solidFill>
              </a:rPr>
              <a:t> </a:t>
            </a:r>
            <a:r>
              <a:rPr lang="en-US" sz="2000" dirty="0" err="1">
                <a:solidFill>
                  <a:schemeClr val="tx1"/>
                </a:solidFill>
              </a:rPr>
              <a:t>전가</a:t>
            </a:r>
            <a:r>
              <a:rPr lang="ko-KR" altLang="en-US" sz="2000" dirty="0">
                <a:solidFill>
                  <a:schemeClr val="tx1"/>
                </a:solidFill>
              </a:rPr>
              <a:t>되는 구조</a:t>
            </a:r>
            <a:endParaRPr lang="en-US" sz="2000" dirty="0"/>
          </a:p>
          <a:p>
            <a:pPr marL="177800" indent="-177800">
              <a:spcAft>
                <a:spcPts val="600"/>
              </a:spcAft>
              <a:buSzPct val="100000"/>
              <a:buChar char="•"/>
            </a:pPr>
            <a:r>
              <a:rPr lang="en-US" sz="2000" dirty="0" err="1">
                <a:solidFill>
                  <a:schemeClr val="tx1"/>
                </a:solidFill>
              </a:rPr>
              <a:t>위기가</a:t>
            </a:r>
            <a:r>
              <a:rPr lang="en-US" sz="2000" dirty="0">
                <a:solidFill>
                  <a:schemeClr val="tx1"/>
                </a:solidFill>
              </a:rPr>
              <a:t> </a:t>
            </a:r>
            <a:r>
              <a:rPr lang="ko-KR" altLang="en-US" sz="2000" dirty="0"/>
              <a:t>사회적 분열과 안보 위협으로 증폭</a:t>
            </a:r>
            <a:endParaRPr lang="en-US" sz="2000" dirty="0"/>
          </a:p>
        </p:txBody>
      </p:sp>
      <p:sp>
        <p:nvSpPr>
          <p:cNvPr id="15" name="card"/>
          <p:cNvSpPr/>
          <p:nvPr/>
        </p:nvSpPr>
        <p:spPr>
          <a:xfrm>
            <a:off x="8907628" y="2286000"/>
            <a:ext cx="2735428" cy="3840480"/>
          </a:xfrm>
          <a:prstGeom prst="roundRect">
            <a:avLst>
              <a:gd name="adj" fmla="val 4011"/>
            </a:avLst>
          </a:prstGeom>
          <a:solidFill>
            <a:srgbClr val="E6F0EC"/>
          </a:solidFill>
          <a:ln w="12700">
            <a:solidFill>
              <a:srgbClr val="E6F0EC"/>
            </a:solidFill>
            <a:prstDash val="solid"/>
          </a:ln>
        </p:spPr>
      </p:sp>
      <p:sp>
        <p:nvSpPr>
          <p:cNvPr id="16" name="Text 14"/>
          <p:cNvSpPr txBox="1"/>
          <p:nvPr/>
        </p:nvSpPr>
        <p:spPr>
          <a:xfrm>
            <a:off x="9136228" y="2468880"/>
            <a:ext cx="2278228" cy="365760"/>
          </a:xfrm>
          <a:prstGeom prst="rect">
            <a:avLst/>
          </a:prstGeom>
          <a:noFill/>
          <a:ln/>
        </p:spPr>
        <p:txBody>
          <a:bodyPr wrap="square" lIns="0" tIns="0" rIns="0" bIns="0" rtlCol="0" anchor="t"/>
          <a:lstStyle/>
          <a:p>
            <a:pPr marL="0" indent="0">
              <a:buNone/>
            </a:pPr>
            <a:r>
              <a:rPr lang="en-US" sz="2400" b="1" dirty="0" err="1">
                <a:solidFill>
                  <a:schemeClr val="accent2"/>
                </a:solidFill>
              </a:rPr>
              <a:t>전환</a:t>
            </a:r>
            <a:endParaRPr lang="en-US" sz="2400" dirty="0"/>
          </a:p>
        </p:txBody>
      </p:sp>
      <p:sp>
        <p:nvSpPr>
          <p:cNvPr id="17" name="Text 15"/>
          <p:cNvSpPr txBox="1"/>
          <p:nvPr/>
        </p:nvSpPr>
        <p:spPr>
          <a:xfrm>
            <a:off x="9136228" y="2971800"/>
            <a:ext cx="2323948" cy="3017520"/>
          </a:xfrm>
          <a:prstGeom prst="rect">
            <a:avLst/>
          </a:prstGeom>
          <a:noFill/>
          <a:ln/>
        </p:spPr>
        <p:txBody>
          <a:bodyPr wrap="square" lIns="0" tIns="0" rIns="0" bIns="0" rtlCol="0" anchor="t"/>
          <a:lstStyle/>
          <a:p>
            <a:pPr marL="177800" indent="-177800">
              <a:spcAft>
                <a:spcPts val="600"/>
              </a:spcAft>
              <a:buSzPct val="100000"/>
              <a:buChar char="•"/>
            </a:pPr>
            <a:r>
              <a:rPr lang="en-US" sz="2000" dirty="0" err="1">
                <a:solidFill>
                  <a:schemeClr val="tx1"/>
                </a:solidFill>
              </a:rPr>
              <a:t>사람이</a:t>
            </a:r>
            <a:r>
              <a:rPr lang="en-US" sz="2000" dirty="0">
                <a:solidFill>
                  <a:schemeClr val="tx1"/>
                </a:solidFill>
              </a:rPr>
              <a:t> </a:t>
            </a:r>
            <a:r>
              <a:rPr lang="ko-KR" altLang="en-US" sz="2000" dirty="0">
                <a:solidFill>
                  <a:schemeClr val="tx1"/>
                </a:solidFill>
              </a:rPr>
              <a:t>최종 </a:t>
            </a:r>
            <a:r>
              <a:rPr lang="en-US" sz="2000" dirty="0" err="1">
                <a:solidFill>
                  <a:schemeClr val="tx1"/>
                </a:solidFill>
              </a:rPr>
              <a:t>판단과</a:t>
            </a:r>
            <a:r>
              <a:rPr lang="en-US" sz="2000" dirty="0">
                <a:solidFill>
                  <a:schemeClr val="tx1"/>
                </a:solidFill>
              </a:rPr>
              <a:t> 취사의 </a:t>
            </a:r>
            <a:r>
              <a:rPr lang="en-US" sz="2000" dirty="0" err="1">
                <a:solidFill>
                  <a:schemeClr val="tx1"/>
                </a:solidFill>
              </a:rPr>
              <a:t>주체로</a:t>
            </a:r>
            <a:r>
              <a:rPr lang="en-US" sz="2000" dirty="0">
                <a:solidFill>
                  <a:schemeClr val="tx1"/>
                </a:solidFill>
              </a:rPr>
              <a:t> </a:t>
            </a:r>
            <a:r>
              <a:rPr lang="en-US" sz="2000" dirty="0" err="1">
                <a:solidFill>
                  <a:schemeClr val="tx1"/>
                </a:solidFill>
              </a:rPr>
              <a:t>남는</a:t>
            </a:r>
            <a:r>
              <a:rPr lang="en-US" sz="2000" dirty="0">
                <a:solidFill>
                  <a:schemeClr val="tx1"/>
                </a:solidFill>
              </a:rPr>
              <a:t> </a:t>
            </a:r>
            <a:r>
              <a:rPr lang="ko-KR" altLang="en-US" sz="2000" dirty="0">
                <a:solidFill>
                  <a:schemeClr val="tx1"/>
                </a:solidFill>
              </a:rPr>
              <a:t>구조의 확보</a:t>
            </a:r>
            <a:endParaRPr lang="en-US" sz="2000" dirty="0"/>
          </a:p>
          <a:p>
            <a:pPr marL="177800" indent="-177800">
              <a:spcAft>
                <a:spcPts val="600"/>
              </a:spcAft>
              <a:buSzPct val="100000"/>
              <a:buChar char="•"/>
            </a:pPr>
            <a:r>
              <a:rPr lang="en-US" sz="2000" dirty="0" err="1">
                <a:solidFill>
                  <a:schemeClr val="tx1"/>
                </a:solidFill>
              </a:rPr>
              <a:t>고위험</a:t>
            </a:r>
            <a:r>
              <a:rPr lang="en-US" sz="2000" dirty="0">
                <a:solidFill>
                  <a:schemeClr val="tx1"/>
                </a:solidFill>
              </a:rPr>
              <a:t> </a:t>
            </a:r>
            <a:r>
              <a:rPr lang="en-US" sz="2000" dirty="0" err="1">
                <a:solidFill>
                  <a:schemeClr val="tx1"/>
                </a:solidFill>
              </a:rPr>
              <a:t>AI도입</a:t>
            </a:r>
            <a:r>
              <a:rPr lang="ko-KR" altLang="en-US" sz="2000" dirty="0"/>
              <a:t>시</a:t>
            </a:r>
            <a:r>
              <a:rPr lang="en-US" sz="2000" dirty="0">
                <a:solidFill>
                  <a:schemeClr val="tx1"/>
                </a:solidFill>
              </a:rPr>
              <a:t> 독립 </a:t>
            </a:r>
            <a:r>
              <a:rPr lang="en-US" sz="2000" dirty="0" err="1">
                <a:solidFill>
                  <a:schemeClr val="tx1"/>
                </a:solidFill>
              </a:rPr>
              <a:t>평가와</a:t>
            </a:r>
            <a:r>
              <a:rPr lang="en-US" sz="2000" dirty="0">
                <a:solidFill>
                  <a:schemeClr val="tx1"/>
                </a:solidFill>
              </a:rPr>
              <a:t> </a:t>
            </a:r>
            <a:r>
              <a:rPr lang="en-US" sz="2000" dirty="0" err="1">
                <a:solidFill>
                  <a:schemeClr val="tx1"/>
                </a:solidFill>
              </a:rPr>
              <a:t>재심</a:t>
            </a:r>
            <a:r>
              <a:rPr lang="en-US" sz="2000" dirty="0">
                <a:solidFill>
                  <a:schemeClr val="tx1"/>
                </a:solidFill>
              </a:rPr>
              <a:t> </a:t>
            </a:r>
            <a:r>
              <a:rPr lang="ko-KR" altLang="en-US" sz="2000" dirty="0">
                <a:solidFill>
                  <a:schemeClr val="tx1"/>
                </a:solidFill>
              </a:rPr>
              <a:t>과정 의무화</a:t>
            </a:r>
            <a:endParaRPr lang="en-US" sz="2000" dirty="0"/>
          </a:p>
          <a:p>
            <a:pPr marL="177800" indent="-177800">
              <a:spcAft>
                <a:spcPts val="600"/>
              </a:spcAft>
              <a:buSzPct val="100000"/>
              <a:buChar char="•"/>
            </a:pPr>
            <a:r>
              <a:rPr lang="en-US" sz="2000" dirty="0">
                <a:solidFill>
                  <a:schemeClr val="tx1"/>
                </a:solidFill>
              </a:rPr>
              <a:t>국제 </a:t>
            </a:r>
            <a:r>
              <a:rPr lang="en-US" sz="2000" dirty="0" err="1">
                <a:solidFill>
                  <a:schemeClr val="tx1"/>
                </a:solidFill>
              </a:rPr>
              <a:t>사고</a:t>
            </a:r>
            <a:r>
              <a:rPr lang="en-US" sz="2000" dirty="0">
                <a:solidFill>
                  <a:schemeClr val="tx1"/>
                </a:solidFill>
              </a:rPr>
              <a:t> </a:t>
            </a:r>
            <a:r>
              <a:rPr lang="ko-KR" altLang="en-US" sz="2000" dirty="0">
                <a:solidFill>
                  <a:schemeClr val="tx1"/>
                </a:solidFill>
              </a:rPr>
              <a:t>발생 </a:t>
            </a:r>
            <a:r>
              <a:rPr lang="en-US" sz="2000" dirty="0" err="1">
                <a:solidFill>
                  <a:schemeClr val="tx1"/>
                </a:solidFill>
              </a:rPr>
              <a:t>통보</a:t>
            </a:r>
            <a:r>
              <a:rPr lang="en-US" sz="2000" dirty="0">
                <a:solidFill>
                  <a:schemeClr val="tx1"/>
                </a:solidFill>
              </a:rPr>
              <a:t> </a:t>
            </a:r>
            <a:r>
              <a:rPr lang="ko-KR" altLang="en-US" sz="2000" dirty="0">
                <a:solidFill>
                  <a:schemeClr val="tx1"/>
                </a:solidFill>
              </a:rPr>
              <a:t>및</a:t>
            </a:r>
            <a:r>
              <a:rPr lang="en-US" sz="2000" dirty="0">
                <a:solidFill>
                  <a:schemeClr val="tx1"/>
                </a:solidFill>
              </a:rPr>
              <a:t> 환경 </a:t>
            </a:r>
            <a:r>
              <a:rPr lang="en-US" sz="2000" dirty="0" err="1">
                <a:solidFill>
                  <a:schemeClr val="tx1"/>
                </a:solidFill>
              </a:rPr>
              <a:t>비용</a:t>
            </a:r>
            <a:r>
              <a:rPr lang="en-US" sz="2000" dirty="0">
                <a:solidFill>
                  <a:schemeClr val="tx1"/>
                </a:solidFill>
              </a:rPr>
              <a:t> </a:t>
            </a:r>
            <a:r>
              <a:rPr lang="en-US" sz="2000" dirty="0" err="1">
                <a:solidFill>
                  <a:schemeClr val="tx1"/>
                </a:solidFill>
              </a:rPr>
              <a:t>공개</a:t>
            </a:r>
            <a:r>
              <a:rPr lang="en-US" sz="2000" dirty="0">
                <a:solidFill>
                  <a:schemeClr val="tx1"/>
                </a:solidFill>
              </a:rPr>
              <a:t> </a:t>
            </a:r>
            <a:r>
              <a:rPr lang="ko-KR" altLang="en-US" sz="2000" dirty="0">
                <a:solidFill>
                  <a:schemeClr val="tx1"/>
                </a:solidFill>
              </a:rPr>
              <a:t>체계 수립</a:t>
            </a:r>
            <a:endParaRPr lang="en-US" sz="2000" dirty="0"/>
          </a:p>
          <a:p>
            <a:pPr marL="177800" indent="-177800">
              <a:spcAft>
                <a:spcPts val="600"/>
              </a:spcAft>
              <a:buSzPct val="100000"/>
              <a:buChar char="•"/>
            </a:pPr>
            <a:r>
              <a:rPr lang="en-US" sz="2000" dirty="0" err="1">
                <a:solidFill>
                  <a:schemeClr val="tx1"/>
                </a:solidFill>
              </a:rPr>
              <a:t>위기</a:t>
            </a:r>
            <a:r>
              <a:rPr lang="ko-KR" altLang="en-US" sz="2000" dirty="0">
                <a:solidFill>
                  <a:schemeClr val="tx1"/>
                </a:solidFill>
              </a:rPr>
              <a:t>를 시스템 안전을 위한 </a:t>
            </a:r>
            <a:r>
              <a:rPr lang="en-US" sz="2000" dirty="0" err="1">
                <a:solidFill>
                  <a:schemeClr val="tx1"/>
                </a:solidFill>
              </a:rPr>
              <a:t>전환의</a:t>
            </a:r>
            <a:r>
              <a:rPr lang="en-US" sz="2000" dirty="0">
                <a:solidFill>
                  <a:schemeClr val="tx1"/>
                </a:solidFill>
              </a:rPr>
              <a:t> 계기로</a:t>
            </a:r>
            <a:endParaRPr lang="en-US" sz="20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Ⅵ-1</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경주 밖에서 할 수 있는 세 가지</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r>
              <a:rPr lang="en-US" sz="2000" dirty="0">
                <a:solidFill>
                  <a:schemeClr val="accent5"/>
                </a:solidFill>
              </a:rPr>
              <a:t>대안 · 책임 기준 · 정신적 역량 — </a:t>
            </a:r>
            <a:r>
              <a:rPr lang="en-US" sz="2000" dirty="0" err="1">
                <a:solidFill>
                  <a:schemeClr val="accent5"/>
                </a:solidFill>
              </a:rPr>
              <a:t>지렛대</a:t>
            </a:r>
            <a:r>
              <a:rPr lang="ko-KR" altLang="en-US" sz="2000" dirty="0">
                <a:solidFill>
                  <a:schemeClr val="accent5"/>
                </a:solidFill>
              </a:rPr>
              <a:t>가</a:t>
            </a:r>
            <a:r>
              <a:rPr lang="en-US" sz="2000" dirty="0">
                <a:solidFill>
                  <a:schemeClr val="accent5"/>
                </a:solidFill>
              </a:rPr>
              <a:t> 없</a:t>
            </a:r>
            <a:r>
              <a:rPr lang="ko-KR" altLang="en-US" sz="2000" dirty="0">
                <a:solidFill>
                  <a:schemeClr val="accent5"/>
                </a:solidFill>
              </a:rPr>
              <a:t>더라도 준비해야 할 일</a:t>
            </a:r>
            <a:endParaRPr lang="en-US" sz="2000" dirty="0"/>
          </a:p>
        </p:txBody>
      </p:sp>
      <p:sp>
        <p:nvSpPr>
          <p:cNvPr id="5" name="card"/>
          <p:cNvSpPr/>
          <p:nvPr/>
        </p:nvSpPr>
        <p:spPr>
          <a:xfrm>
            <a:off x="548640" y="1783080"/>
            <a:ext cx="3291840" cy="4343400"/>
          </a:xfrm>
          <a:prstGeom prst="roundRect">
            <a:avLst>
              <a:gd name="adj" fmla="val 3333"/>
            </a:avLst>
          </a:prstGeom>
          <a:solidFill>
            <a:schemeClr val="bg2"/>
          </a:solidFill>
          <a:ln w="12700">
            <a:solidFill>
              <a:schemeClr val="bg2"/>
            </a:solidFill>
            <a:prstDash val="solid"/>
          </a:ln>
        </p:spPr>
      </p:sp>
      <p:sp>
        <p:nvSpPr>
          <p:cNvPr id="6" name="badge"/>
          <p:cNvSpPr/>
          <p:nvPr/>
        </p:nvSpPr>
        <p:spPr>
          <a:xfrm>
            <a:off x="822960" y="2011680"/>
            <a:ext cx="548640" cy="548640"/>
          </a:xfrm>
          <a:prstGeom prst="ellipse">
            <a:avLst/>
          </a:prstGeom>
          <a:solidFill>
            <a:schemeClr val="accent1"/>
          </a:solidFill>
          <a:ln w="12700">
            <a:solidFill>
              <a:schemeClr val="accent1"/>
            </a:solidFill>
            <a:prstDash val="solid"/>
          </a:ln>
        </p:spPr>
      </p:sp>
      <p:sp>
        <p:nvSpPr>
          <p:cNvPr id="7" name="Text 5"/>
          <p:cNvSpPr txBox="1"/>
          <p:nvPr/>
        </p:nvSpPr>
        <p:spPr>
          <a:xfrm>
            <a:off x="822960" y="2011680"/>
            <a:ext cx="548640" cy="548640"/>
          </a:xfrm>
          <a:prstGeom prst="rect">
            <a:avLst/>
          </a:prstGeom>
          <a:noFill/>
          <a:ln/>
        </p:spPr>
        <p:txBody>
          <a:bodyPr wrap="square" lIns="0" tIns="0" rIns="0" bIns="0" rtlCol="0" anchor="ctr"/>
          <a:lstStyle/>
          <a:p>
            <a:pPr marL="0" indent="0" algn="ctr">
              <a:buNone/>
            </a:pPr>
            <a:r>
              <a:rPr lang="en-US" sz="2400" b="1" dirty="0">
                <a:solidFill>
                  <a:schemeClr val="bg1"/>
                </a:solidFill>
              </a:rPr>
              <a:t>가</a:t>
            </a:r>
            <a:endParaRPr lang="en-US" sz="2400" dirty="0"/>
          </a:p>
        </p:txBody>
      </p:sp>
      <p:sp>
        <p:nvSpPr>
          <p:cNvPr id="8" name="Text 6"/>
          <p:cNvSpPr txBox="1"/>
          <p:nvPr/>
        </p:nvSpPr>
        <p:spPr>
          <a:xfrm>
            <a:off x="822960" y="2697480"/>
            <a:ext cx="2743200" cy="777240"/>
          </a:xfrm>
          <a:prstGeom prst="rect">
            <a:avLst/>
          </a:prstGeom>
          <a:noFill/>
          <a:ln/>
        </p:spPr>
        <p:txBody>
          <a:bodyPr wrap="square" lIns="0" tIns="0" rIns="0" bIns="0" rtlCol="0" anchor="t"/>
          <a:lstStyle/>
          <a:p>
            <a:pPr marL="0" indent="0">
              <a:buNone/>
            </a:pPr>
            <a:r>
              <a:rPr lang="en-US" sz="2200" b="1" dirty="0">
                <a:solidFill>
                  <a:schemeClr val="tx1"/>
                </a:solidFill>
              </a:rPr>
              <a:t>위기 전 대안의 준비</a:t>
            </a:r>
            <a:endParaRPr lang="en-US" sz="2200" dirty="0"/>
          </a:p>
        </p:txBody>
      </p:sp>
      <p:sp>
        <p:nvSpPr>
          <p:cNvPr id="9" name="Text 7"/>
          <p:cNvSpPr txBox="1"/>
          <p:nvPr/>
        </p:nvSpPr>
        <p:spPr>
          <a:xfrm>
            <a:off x="822960" y="3566160"/>
            <a:ext cx="2743200" cy="2423160"/>
          </a:xfrm>
          <a:prstGeom prst="rect">
            <a:avLst/>
          </a:prstGeom>
          <a:noFill/>
          <a:ln/>
        </p:spPr>
        <p:txBody>
          <a:bodyPr wrap="square" lIns="0" tIns="0" rIns="0" bIns="0" rtlCol="0" anchor="t"/>
          <a:lstStyle/>
          <a:p>
            <a:pPr marL="0" indent="0">
              <a:buNone/>
            </a:pPr>
            <a:r>
              <a:rPr lang="en-US" sz="2000" dirty="0">
                <a:solidFill>
                  <a:schemeClr val="tx1"/>
                </a:solidFill>
              </a:rPr>
              <a:t>“위기 때의 행동은 주변에 놓인 생각에 달려 있다” — 프리드먼</a:t>
            </a:r>
            <a:endParaRPr lang="en-US" sz="2000" dirty="0"/>
          </a:p>
          <a:p>
            <a:pPr marL="0" indent="0">
              <a:buNone/>
            </a:pPr>
            <a:endParaRPr lang="en-US" sz="2000" dirty="0"/>
          </a:p>
          <a:p>
            <a:pPr marL="0" indent="0">
              <a:buNone/>
            </a:pPr>
            <a:r>
              <a:rPr lang="en-US" sz="2000" dirty="0">
                <a:solidFill>
                  <a:schemeClr val="tx1"/>
                </a:solidFill>
              </a:rPr>
              <a:t>안전 기준과 공정한 전환 방안을 지금 준비한다</a:t>
            </a:r>
            <a:endParaRPr lang="en-US" sz="2000" dirty="0"/>
          </a:p>
        </p:txBody>
      </p:sp>
      <p:sp>
        <p:nvSpPr>
          <p:cNvPr id="10" name="card"/>
          <p:cNvSpPr/>
          <p:nvPr/>
        </p:nvSpPr>
        <p:spPr>
          <a:xfrm>
            <a:off x="4114800" y="1783080"/>
            <a:ext cx="3291840" cy="4343400"/>
          </a:xfrm>
          <a:prstGeom prst="roundRect">
            <a:avLst>
              <a:gd name="adj" fmla="val 3333"/>
            </a:avLst>
          </a:prstGeom>
          <a:solidFill>
            <a:schemeClr val="bg2"/>
          </a:solidFill>
          <a:ln w="12700">
            <a:solidFill>
              <a:schemeClr val="bg2"/>
            </a:solidFill>
            <a:prstDash val="solid"/>
          </a:ln>
        </p:spPr>
      </p:sp>
      <p:sp>
        <p:nvSpPr>
          <p:cNvPr id="11" name="badge"/>
          <p:cNvSpPr/>
          <p:nvPr/>
        </p:nvSpPr>
        <p:spPr>
          <a:xfrm>
            <a:off x="4389120" y="2011680"/>
            <a:ext cx="548640" cy="548640"/>
          </a:xfrm>
          <a:prstGeom prst="ellipse">
            <a:avLst/>
          </a:prstGeom>
          <a:solidFill>
            <a:schemeClr val="accent4"/>
          </a:solidFill>
          <a:ln w="12700">
            <a:solidFill>
              <a:schemeClr val="accent4"/>
            </a:solidFill>
            <a:prstDash val="solid"/>
          </a:ln>
        </p:spPr>
      </p:sp>
      <p:sp>
        <p:nvSpPr>
          <p:cNvPr id="12" name="Text 10"/>
          <p:cNvSpPr txBox="1"/>
          <p:nvPr/>
        </p:nvSpPr>
        <p:spPr>
          <a:xfrm>
            <a:off x="4389120" y="2011680"/>
            <a:ext cx="548640" cy="548640"/>
          </a:xfrm>
          <a:prstGeom prst="rect">
            <a:avLst/>
          </a:prstGeom>
          <a:noFill/>
          <a:ln/>
        </p:spPr>
        <p:txBody>
          <a:bodyPr wrap="square" lIns="0" tIns="0" rIns="0" bIns="0" rtlCol="0" anchor="ctr"/>
          <a:lstStyle/>
          <a:p>
            <a:pPr marL="0" indent="0" algn="ctr">
              <a:buNone/>
            </a:pPr>
            <a:r>
              <a:rPr lang="en-US" sz="2400" b="1" dirty="0">
                <a:solidFill>
                  <a:schemeClr val="bg1"/>
                </a:solidFill>
              </a:rPr>
              <a:t>나</a:t>
            </a:r>
            <a:endParaRPr lang="en-US" sz="2400" dirty="0"/>
          </a:p>
        </p:txBody>
      </p:sp>
      <p:sp>
        <p:nvSpPr>
          <p:cNvPr id="13" name="Text 11"/>
          <p:cNvSpPr txBox="1"/>
          <p:nvPr/>
        </p:nvSpPr>
        <p:spPr>
          <a:xfrm>
            <a:off x="4389120" y="2697480"/>
            <a:ext cx="2743200" cy="777240"/>
          </a:xfrm>
          <a:prstGeom prst="rect">
            <a:avLst/>
          </a:prstGeom>
          <a:noFill/>
          <a:ln/>
        </p:spPr>
        <p:txBody>
          <a:bodyPr wrap="square" lIns="0" tIns="0" rIns="0" bIns="0" rtlCol="0" anchor="t"/>
          <a:lstStyle/>
          <a:p>
            <a:pPr marL="0" indent="0">
              <a:buNone/>
            </a:pPr>
            <a:r>
              <a:rPr lang="en-US" sz="2200" b="1" dirty="0">
                <a:solidFill>
                  <a:schemeClr val="tx1"/>
                </a:solidFill>
              </a:rPr>
              <a:t>도입과 사용의 책임 기준</a:t>
            </a:r>
            <a:endParaRPr lang="en-US" sz="2200" dirty="0"/>
          </a:p>
        </p:txBody>
      </p:sp>
      <p:sp>
        <p:nvSpPr>
          <p:cNvPr id="14" name="Text 12"/>
          <p:cNvSpPr txBox="1"/>
          <p:nvPr/>
        </p:nvSpPr>
        <p:spPr>
          <a:xfrm>
            <a:off x="4389120" y="3566160"/>
            <a:ext cx="2743200" cy="2423160"/>
          </a:xfrm>
          <a:prstGeom prst="rect">
            <a:avLst/>
          </a:prstGeom>
          <a:noFill/>
          <a:ln/>
        </p:spPr>
        <p:txBody>
          <a:bodyPr wrap="square" lIns="0" tIns="0" rIns="0" bIns="0" rtlCol="0" anchor="t"/>
          <a:lstStyle/>
          <a:p>
            <a:pPr marL="0" indent="0">
              <a:buNone/>
            </a:pPr>
            <a:r>
              <a:rPr lang="en-US" sz="2000" dirty="0">
                <a:solidFill>
                  <a:schemeClr val="tx1"/>
                </a:solidFill>
              </a:rPr>
              <a:t>개발자·도입기관·개인의 역할을 나눈다</a:t>
            </a:r>
            <a:endParaRPr lang="en-US" sz="2000" dirty="0"/>
          </a:p>
          <a:p>
            <a:pPr marL="0" indent="0">
              <a:buNone/>
            </a:pPr>
            <a:endParaRPr lang="en-US" sz="2000" dirty="0"/>
          </a:p>
          <a:p>
            <a:pPr marL="0" indent="0">
              <a:buNone/>
            </a:pPr>
            <a:r>
              <a:rPr lang="en-US" sz="2000" dirty="0">
                <a:solidFill>
                  <a:schemeClr val="tx1"/>
                </a:solidFill>
              </a:rPr>
              <a:t>공공의 구매 기준은 시장의 도입 조건을 바꾼다</a:t>
            </a:r>
            <a:endParaRPr lang="en-US" sz="2000" dirty="0"/>
          </a:p>
        </p:txBody>
      </p:sp>
      <p:sp>
        <p:nvSpPr>
          <p:cNvPr id="15" name="card"/>
          <p:cNvSpPr/>
          <p:nvPr/>
        </p:nvSpPr>
        <p:spPr>
          <a:xfrm>
            <a:off x="7680960" y="1783080"/>
            <a:ext cx="3962095" cy="4343400"/>
          </a:xfrm>
          <a:prstGeom prst="roundRect">
            <a:avLst>
              <a:gd name="adj" fmla="val 2769"/>
            </a:avLst>
          </a:prstGeom>
          <a:solidFill>
            <a:schemeClr val="tx2"/>
          </a:solidFill>
          <a:ln w="12700">
            <a:solidFill>
              <a:schemeClr val="tx2"/>
            </a:solidFill>
            <a:prstDash val="solid"/>
          </a:ln>
        </p:spPr>
      </p:sp>
      <p:sp>
        <p:nvSpPr>
          <p:cNvPr id="16" name="badge"/>
          <p:cNvSpPr/>
          <p:nvPr/>
        </p:nvSpPr>
        <p:spPr>
          <a:xfrm>
            <a:off x="7955280" y="2011680"/>
            <a:ext cx="548640" cy="548640"/>
          </a:xfrm>
          <a:prstGeom prst="ellipse">
            <a:avLst/>
          </a:prstGeom>
          <a:solidFill>
            <a:schemeClr val="accent2"/>
          </a:solidFill>
          <a:ln w="12700">
            <a:solidFill>
              <a:schemeClr val="accent2"/>
            </a:solidFill>
            <a:prstDash val="solid"/>
          </a:ln>
        </p:spPr>
      </p:sp>
      <p:sp>
        <p:nvSpPr>
          <p:cNvPr id="17" name="Text 15"/>
          <p:cNvSpPr txBox="1"/>
          <p:nvPr/>
        </p:nvSpPr>
        <p:spPr>
          <a:xfrm>
            <a:off x="7955280" y="2011680"/>
            <a:ext cx="548640" cy="548640"/>
          </a:xfrm>
          <a:prstGeom prst="rect">
            <a:avLst/>
          </a:prstGeom>
          <a:noFill/>
          <a:ln/>
        </p:spPr>
        <p:txBody>
          <a:bodyPr wrap="square" lIns="0" tIns="0" rIns="0" bIns="0" rtlCol="0" anchor="ctr"/>
          <a:lstStyle/>
          <a:p>
            <a:pPr marL="0" indent="0" algn="ctr">
              <a:buNone/>
            </a:pPr>
            <a:r>
              <a:rPr lang="en-US" sz="2400" b="1" dirty="0">
                <a:solidFill>
                  <a:schemeClr val="bg1"/>
                </a:solidFill>
              </a:rPr>
              <a:t>다</a:t>
            </a:r>
            <a:endParaRPr lang="en-US" sz="2400" dirty="0"/>
          </a:p>
        </p:txBody>
      </p:sp>
      <p:sp>
        <p:nvSpPr>
          <p:cNvPr id="18" name="Text 16"/>
          <p:cNvSpPr txBox="1"/>
          <p:nvPr/>
        </p:nvSpPr>
        <p:spPr>
          <a:xfrm>
            <a:off x="7955280" y="2697480"/>
            <a:ext cx="3413455" cy="411480"/>
          </a:xfrm>
          <a:prstGeom prst="rect">
            <a:avLst/>
          </a:prstGeom>
          <a:noFill/>
          <a:ln/>
        </p:spPr>
        <p:txBody>
          <a:bodyPr wrap="square" lIns="0" tIns="0" rIns="0" bIns="0" rtlCol="0" anchor="t"/>
          <a:lstStyle/>
          <a:p>
            <a:pPr marL="0" indent="0">
              <a:buNone/>
            </a:pPr>
            <a:r>
              <a:rPr lang="en-US" sz="2400" b="1" dirty="0">
                <a:solidFill>
                  <a:schemeClr val="bg1"/>
                </a:solidFill>
              </a:rPr>
              <a:t>정신적 역량의 확장</a:t>
            </a:r>
            <a:endParaRPr lang="en-US" sz="2400" dirty="0"/>
          </a:p>
        </p:txBody>
      </p:sp>
      <p:sp>
        <p:nvSpPr>
          <p:cNvPr id="19" name="Text 17"/>
          <p:cNvSpPr txBox="1"/>
          <p:nvPr/>
        </p:nvSpPr>
        <p:spPr>
          <a:xfrm>
            <a:off x="7955280" y="3200400"/>
            <a:ext cx="3413455" cy="822960"/>
          </a:xfrm>
          <a:prstGeom prst="rect">
            <a:avLst/>
          </a:prstGeom>
          <a:noFill/>
          <a:ln/>
        </p:spPr>
        <p:txBody>
          <a:bodyPr wrap="square" lIns="0" tIns="0" rIns="0" bIns="0" rtlCol="0" anchor="t"/>
          <a:lstStyle/>
          <a:p>
            <a:pPr marL="0" indent="0">
              <a:buNone/>
            </a:pPr>
            <a:endParaRPr lang="en-US" sz="2000" dirty="0"/>
          </a:p>
        </p:txBody>
      </p:sp>
      <p:sp>
        <p:nvSpPr>
          <p:cNvPr id="20" name="card"/>
          <p:cNvSpPr/>
          <p:nvPr/>
        </p:nvSpPr>
        <p:spPr>
          <a:xfrm>
            <a:off x="7955280" y="3276600"/>
            <a:ext cx="1638148" cy="2057400"/>
          </a:xfrm>
          <a:prstGeom prst="roundRect">
            <a:avLst>
              <a:gd name="adj" fmla="val 6698"/>
            </a:avLst>
          </a:prstGeom>
          <a:solidFill>
            <a:srgbClr val="33524D"/>
          </a:solidFill>
          <a:ln w="12700">
            <a:solidFill>
              <a:srgbClr val="33524D"/>
            </a:solidFill>
            <a:prstDash val="solid"/>
          </a:ln>
        </p:spPr>
      </p:sp>
      <p:sp>
        <p:nvSpPr>
          <p:cNvPr id="21" name="Text 19"/>
          <p:cNvSpPr txBox="1"/>
          <p:nvPr/>
        </p:nvSpPr>
        <p:spPr>
          <a:xfrm>
            <a:off x="8092440" y="3386328"/>
            <a:ext cx="1363828" cy="1600200"/>
          </a:xfrm>
          <a:prstGeom prst="rect">
            <a:avLst/>
          </a:prstGeom>
          <a:noFill/>
          <a:ln/>
        </p:spPr>
        <p:txBody>
          <a:bodyPr wrap="square" lIns="0" tIns="0" rIns="0" bIns="0" rtlCol="0" anchor="t"/>
          <a:lstStyle/>
          <a:p>
            <a:pPr marL="0" indent="0">
              <a:buNone/>
            </a:pPr>
            <a:r>
              <a:rPr lang="ko-KR" altLang="en-US" sz="2000" b="1" dirty="0">
                <a:solidFill>
                  <a:schemeClr val="accent6"/>
                </a:solidFill>
              </a:rPr>
              <a:t>생계와 안전</a:t>
            </a:r>
            <a:endParaRPr lang="en-US" sz="2000" dirty="0"/>
          </a:p>
          <a:p>
            <a:pPr marL="0" indent="0">
              <a:buNone/>
            </a:pPr>
            <a:endParaRPr lang="en-US" altLang="ko-KR" sz="2000" dirty="0">
              <a:solidFill>
                <a:schemeClr val="bg1"/>
              </a:solidFill>
            </a:endParaRPr>
          </a:p>
          <a:p>
            <a:pPr marL="0" indent="0">
              <a:buNone/>
            </a:pPr>
            <a:r>
              <a:rPr lang="ko-KR" altLang="en-US" sz="2000" dirty="0">
                <a:solidFill>
                  <a:schemeClr val="bg1"/>
                </a:solidFill>
              </a:rPr>
              <a:t>기본적인 생활 조건의 보장</a:t>
            </a:r>
            <a:endParaRPr lang="en-US" sz="2000" dirty="0"/>
          </a:p>
        </p:txBody>
      </p:sp>
      <p:sp>
        <p:nvSpPr>
          <p:cNvPr id="22" name="card"/>
          <p:cNvSpPr/>
          <p:nvPr/>
        </p:nvSpPr>
        <p:spPr>
          <a:xfrm>
            <a:off x="9730588" y="3276600"/>
            <a:ext cx="1638148" cy="2057400"/>
          </a:xfrm>
          <a:prstGeom prst="roundRect">
            <a:avLst>
              <a:gd name="adj" fmla="val 6698"/>
            </a:avLst>
          </a:prstGeom>
          <a:solidFill>
            <a:srgbClr val="33524D"/>
          </a:solidFill>
          <a:ln w="12700">
            <a:solidFill>
              <a:srgbClr val="33524D"/>
            </a:solidFill>
            <a:prstDash val="solid"/>
          </a:ln>
        </p:spPr>
      </p:sp>
      <p:sp>
        <p:nvSpPr>
          <p:cNvPr id="23" name="Text 21"/>
          <p:cNvSpPr txBox="1"/>
          <p:nvPr/>
        </p:nvSpPr>
        <p:spPr>
          <a:xfrm>
            <a:off x="9867748" y="3386328"/>
            <a:ext cx="1500988" cy="1600200"/>
          </a:xfrm>
          <a:prstGeom prst="rect">
            <a:avLst/>
          </a:prstGeom>
          <a:noFill/>
          <a:ln/>
        </p:spPr>
        <p:txBody>
          <a:bodyPr wrap="square" lIns="0" tIns="0" rIns="0" bIns="0" rtlCol="0" anchor="t"/>
          <a:lstStyle/>
          <a:p>
            <a:pPr marL="0" indent="0">
              <a:buNone/>
            </a:pPr>
            <a:r>
              <a:rPr lang="en-US" sz="2000" b="1" dirty="0">
                <a:solidFill>
                  <a:schemeClr val="accent6"/>
                </a:solidFill>
              </a:rPr>
              <a:t>마음공부</a:t>
            </a:r>
            <a:endParaRPr lang="en-US" sz="2000" dirty="0"/>
          </a:p>
          <a:p>
            <a:pPr marL="0" indent="0">
              <a:buNone/>
            </a:pPr>
            <a:r>
              <a:rPr lang="ko-KR" altLang="en-US" sz="2000" dirty="0">
                <a:solidFill>
                  <a:schemeClr val="bg1"/>
                </a:solidFill>
              </a:rPr>
              <a:t>요란함</a:t>
            </a:r>
            <a:endParaRPr lang="en-US" altLang="ko-KR" sz="2000" dirty="0">
              <a:solidFill>
                <a:schemeClr val="bg1"/>
              </a:solidFill>
            </a:endParaRPr>
          </a:p>
          <a:p>
            <a:pPr marL="0" indent="0">
              <a:buNone/>
            </a:pPr>
            <a:r>
              <a:rPr lang="ko-KR" altLang="en-US" sz="2000" dirty="0">
                <a:solidFill>
                  <a:schemeClr val="bg1"/>
                </a:solidFill>
              </a:rPr>
              <a:t>어리석음</a:t>
            </a:r>
            <a:endParaRPr lang="en-US" altLang="ko-KR" sz="2000" dirty="0">
              <a:solidFill>
                <a:schemeClr val="bg1"/>
              </a:solidFill>
            </a:endParaRPr>
          </a:p>
          <a:p>
            <a:pPr marL="0" indent="0">
              <a:buNone/>
            </a:pPr>
            <a:r>
              <a:rPr lang="ko-KR" altLang="en-US" sz="2000" dirty="0">
                <a:solidFill>
                  <a:schemeClr val="bg1"/>
                </a:solidFill>
              </a:rPr>
              <a:t>그름이 </a:t>
            </a:r>
            <a:endParaRPr lang="en-US" altLang="ko-KR" sz="2000" dirty="0">
              <a:solidFill>
                <a:schemeClr val="bg1"/>
              </a:solidFill>
            </a:endParaRPr>
          </a:p>
          <a:p>
            <a:pPr marL="0" indent="0">
              <a:buNone/>
            </a:pPr>
            <a:r>
              <a:rPr lang="ko-KR" altLang="en-US" sz="2000" dirty="0">
                <a:solidFill>
                  <a:schemeClr val="bg1"/>
                </a:solidFill>
              </a:rPr>
              <a:t>없게 </a:t>
            </a:r>
            <a:r>
              <a:rPr lang="ko-KR" altLang="en-US" sz="2000" dirty="0" err="1">
                <a:solidFill>
                  <a:schemeClr val="bg1"/>
                </a:solidFill>
              </a:rPr>
              <a:t>하는공부</a:t>
            </a:r>
            <a:endParaRPr lang="en-US" sz="20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Ⅵ-2</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바꿀 수 없는 인간의 가치</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r>
              <a:rPr lang="en-US" sz="2000" dirty="0">
                <a:solidFill>
                  <a:schemeClr val="accent5"/>
                </a:solidFill>
              </a:rPr>
              <a:t>사람의 가치는 무엇을 할 수 있느냐로 더해지거나 덜해지지 않는다</a:t>
            </a:r>
            <a:endParaRPr lang="en-US" sz="2000" dirty="0"/>
          </a:p>
        </p:txBody>
      </p:sp>
      <p:sp>
        <p:nvSpPr>
          <p:cNvPr id="5" name="ilwon-ring"/>
          <p:cNvSpPr/>
          <p:nvPr/>
        </p:nvSpPr>
        <p:spPr>
          <a:xfrm>
            <a:off x="548640" y="1828800"/>
            <a:ext cx="3291840" cy="3291840"/>
          </a:xfrm>
          <a:prstGeom prst="ellipse">
            <a:avLst/>
          </a:prstGeom>
          <a:ln w="31750">
            <a:solidFill>
              <a:schemeClr val="accent1"/>
            </a:solidFill>
            <a:prstDash val="solid"/>
          </a:ln>
        </p:spPr>
      </p:sp>
      <p:sp>
        <p:nvSpPr>
          <p:cNvPr id="6" name="Text 4"/>
          <p:cNvSpPr txBox="1"/>
          <p:nvPr/>
        </p:nvSpPr>
        <p:spPr>
          <a:xfrm>
            <a:off x="868680" y="2331720"/>
            <a:ext cx="2651760" cy="2286000"/>
          </a:xfrm>
          <a:prstGeom prst="rect">
            <a:avLst/>
          </a:prstGeom>
          <a:noFill/>
          <a:ln/>
        </p:spPr>
        <p:txBody>
          <a:bodyPr wrap="square" lIns="0" tIns="0" rIns="0" bIns="0" rtlCol="0" anchor="ctr"/>
          <a:lstStyle/>
          <a:p>
            <a:pPr marL="0" indent="0" algn="ctr">
              <a:buNone/>
            </a:pPr>
            <a:r>
              <a:rPr lang="en-US" sz="2200" b="1" dirty="0">
                <a:solidFill>
                  <a:schemeClr val="tx2"/>
                </a:solidFill>
              </a:rPr>
              <a:t>“일원은</a:t>
            </a:r>
            <a:endParaRPr lang="en-US" sz="2200" dirty="0"/>
          </a:p>
          <a:p>
            <a:pPr marL="0" indent="0" algn="ctr">
              <a:buNone/>
            </a:pPr>
            <a:r>
              <a:rPr lang="en-US" sz="2200" b="1" dirty="0">
                <a:solidFill>
                  <a:schemeClr val="tx2"/>
                </a:solidFill>
              </a:rPr>
              <a:t>우주 만유의 본원이며,</a:t>
            </a:r>
            <a:endParaRPr lang="en-US" sz="2200" dirty="0"/>
          </a:p>
          <a:p>
            <a:pPr marL="0" indent="0" algn="ctr">
              <a:buNone/>
            </a:pPr>
            <a:r>
              <a:rPr lang="en-US" sz="2200" b="1" dirty="0">
                <a:solidFill>
                  <a:schemeClr val="tx2"/>
                </a:solidFill>
              </a:rPr>
              <a:t>제불 제성의 심인이며,</a:t>
            </a:r>
            <a:endParaRPr lang="en-US" sz="2200" dirty="0"/>
          </a:p>
          <a:p>
            <a:pPr marL="0" indent="0" algn="ctr">
              <a:buNone/>
            </a:pPr>
            <a:r>
              <a:rPr lang="en-US" sz="2200" b="1" dirty="0">
                <a:solidFill>
                  <a:schemeClr val="tx2"/>
                </a:solidFill>
              </a:rPr>
              <a:t>일체 중생의 본성”</a:t>
            </a:r>
            <a:endParaRPr lang="en-US" sz="2200" dirty="0"/>
          </a:p>
        </p:txBody>
      </p:sp>
      <p:sp>
        <p:nvSpPr>
          <p:cNvPr id="7" name="Text 5"/>
          <p:cNvSpPr txBox="1"/>
          <p:nvPr/>
        </p:nvSpPr>
        <p:spPr>
          <a:xfrm>
            <a:off x="548640" y="5257800"/>
            <a:ext cx="3291840" cy="320040"/>
          </a:xfrm>
          <a:prstGeom prst="rect">
            <a:avLst/>
          </a:prstGeom>
          <a:noFill/>
          <a:ln/>
        </p:spPr>
        <p:txBody>
          <a:bodyPr wrap="square" lIns="0" tIns="0" rIns="0" bIns="0" rtlCol="0" anchor="t"/>
          <a:lstStyle/>
          <a:p>
            <a:pPr marL="0" indent="0" algn="ctr">
              <a:buNone/>
            </a:pPr>
            <a:r>
              <a:rPr lang="en-US" sz="1600" dirty="0">
                <a:solidFill>
                  <a:schemeClr val="accent5"/>
                </a:solidFill>
              </a:rPr>
              <a:t>『정전』 일원상의 진리</a:t>
            </a:r>
            <a:endParaRPr lang="en-US" sz="1600" dirty="0"/>
          </a:p>
        </p:txBody>
      </p:sp>
      <p:sp>
        <p:nvSpPr>
          <p:cNvPr id="8" name="card"/>
          <p:cNvSpPr/>
          <p:nvPr/>
        </p:nvSpPr>
        <p:spPr>
          <a:xfrm>
            <a:off x="4389120" y="1783080"/>
            <a:ext cx="7253935" cy="1325880"/>
          </a:xfrm>
          <a:prstGeom prst="roundRect">
            <a:avLst>
              <a:gd name="adj" fmla="val 8276"/>
            </a:avLst>
          </a:prstGeom>
          <a:solidFill>
            <a:schemeClr val="bg2"/>
          </a:solidFill>
          <a:ln w="12700">
            <a:solidFill>
              <a:schemeClr val="bg2"/>
            </a:solidFill>
            <a:prstDash val="solid"/>
          </a:ln>
        </p:spPr>
      </p:sp>
      <p:sp>
        <p:nvSpPr>
          <p:cNvPr id="9" name="badge"/>
          <p:cNvSpPr/>
          <p:nvPr/>
        </p:nvSpPr>
        <p:spPr>
          <a:xfrm>
            <a:off x="4663440" y="2167128"/>
            <a:ext cx="548640" cy="548640"/>
          </a:xfrm>
          <a:prstGeom prst="ellipse">
            <a:avLst/>
          </a:prstGeom>
          <a:solidFill>
            <a:schemeClr val="accent1"/>
          </a:solidFill>
          <a:ln w="12700">
            <a:solidFill>
              <a:schemeClr val="accent1"/>
            </a:solidFill>
            <a:prstDash val="solid"/>
          </a:ln>
        </p:spPr>
      </p:sp>
      <p:sp>
        <p:nvSpPr>
          <p:cNvPr id="10" name="Text 8"/>
          <p:cNvSpPr txBox="1"/>
          <p:nvPr/>
        </p:nvSpPr>
        <p:spPr>
          <a:xfrm>
            <a:off x="4663440" y="2167128"/>
            <a:ext cx="548640" cy="548640"/>
          </a:xfrm>
          <a:prstGeom prst="rect">
            <a:avLst/>
          </a:prstGeom>
          <a:noFill/>
          <a:ln/>
        </p:spPr>
        <p:txBody>
          <a:bodyPr wrap="square" lIns="0" tIns="0" rIns="0" bIns="0" rtlCol="0" anchor="ctr"/>
          <a:lstStyle/>
          <a:p>
            <a:pPr marL="0" indent="0" algn="ctr">
              <a:buNone/>
            </a:pPr>
            <a:r>
              <a:rPr lang="en-US" sz="2200" b="1" dirty="0">
                <a:solidFill>
                  <a:schemeClr val="bg1"/>
                </a:solidFill>
              </a:rPr>
              <a:t>1</a:t>
            </a:r>
            <a:endParaRPr lang="en-US" sz="2200" dirty="0"/>
          </a:p>
        </p:txBody>
      </p:sp>
      <p:sp>
        <p:nvSpPr>
          <p:cNvPr id="11" name="Text 9"/>
          <p:cNvSpPr txBox="1"/>
          <p:nvPr/>
        </p:nvSpPr>
        <p:spPr>
          <a:xfrm>
            <a:off x="5440680" y="1947672"/>
            <a:ext cx="4693615" cy="365760"/>
          </a:xfrm>
          <a:prstGeom prst="rect">
            <a:avLst/>
          </a:prstGeom>
          <a:noFill/>
          <a:ln/>
        </p:spPr>
        <p:txBody>
          <a:bodyPr wrap="square" lIns="0" tIns="0" rIns="0" bIns="0" rtlCol="0" anchor="t"/>
          <a:lstStyle/>
          <a:p>
            <a:pPr marL="0" indent="0">
              <a:buNone/>
            </a:pPr>
            <a:r>
              <a:rPr lang="en-US" sz="2200" b="1" dirty="0">
                <a:solidFill>
                  <a:schemeClr val="tx1"/>
                </a:solidFill>
              </a:rPr>
              <a:t>원만구족한 </a:t>
            </a:r>
            <a:r>
              <a:rPr lang="en-US" sz="2200" b="1" dirty="0" err="1">
                <a:solidFill>
                  <a:schemeClr val="tx1"/>
                </a:solidFill>
              </a:rPr>
              <a:t>성품을</a:t>
            </a:r>
            <a:r>
              <a:rPr lang="en-US" sz="2200" b="1" dirty="0">
                <a:solidFill>
                  <a:schemeClr val="tx1"/>
                </a:solidFill>
              </a:rPr>
              <a:t> </a:t>
            </a:r>
            <a:r>
              <a:rPr lang="ko-KR" altLang="en-US" sz="2200" b="1" dirty="0">
                <a:solidFill>
                  <a:schemeClr val="tx1"/>
                </a:solidFill>
              </a:rPr>
              <a:t>타고난</a:t>
            </a:r>
            <a:r>
              <a:rPr lang="en-US" sz="2200" b="1" dirty="0">
                <a:solidFill>
                  <a:schemeClr val="tx1"/>
                </a:solidFill>
              </a:rPr>
              <a:t> 존재</a:t>
            </a:r>
            <a:endParaRPr lang="en-US" sz="2200" dirty="0"/>
          </a:p>
        </p:txBody>
      </p:sp>
      <p:sp>
        <p:nvSpPr>
          <p:cNvPr id="12" name="Text 10"/>
          <p:cNvSpPr txBox="1"/>
          <p:nvPr/>
        </p:nvSpPr>
        <p:spPr>
          <a:xfrm>
            <a:off x="10134295" y="1947672"/>
            <a:ext cx="1280160" cy="365760"/>
          </a:xfrm>
          <a:prstGeom prst="rect">
            <a:avLst/>
          </a:prstGeom>
          <a:noFill/>
          <a:ln/>
        </p:spPr>
        <p:txBody>
          <a:bodyPr wrap="square" lIns="0" tIns="0" rIns="0" bIns="0" rtlCol="0" anchor="t"/>
          <a:lstStyle/>
          <a:p>
            <a:pPr marL="0" indent="0" algn="r">
              <a:buNone/>
            </a:pPr>
            <a:r>
              <a:rPr lang="ko-KR" altLang="en-US" sz="1800" dirty="0">
                <a:solidFill>
                  <a:schemeClr val="accent1"/>
                </a:solidFill>
              </a:rPr>
              <a:t>존재 가치</a:t>
            </a:r>
            <a:endParaRPr lang="en-US" sz="1800" dirty="0"/>
          </a:p>
        </p:txBody>
      </p:sp>
      <p:sp>
        <p:nvSpPr>
          <p:cNvPr id="13" name="Text 11"/>
          <p:cNvSpPr txBox="1"/>
          <p:nvPr/>
        </p:nvSpPr>
        <p:spPr>
          <a:xfrm>
            <a:off x="5440680" y="2350008"/>
            <a:ext cx="5928055" cy="685800"/>
          </a:xfrm>
          <a:prstGeom prst="rect">
            <a:avLst/>
          </a:prstGeom>
          <a:noFill/>
          <a:ln/>
        </p:spPr>
        <p:txBody>
          <a:bodyPr wrap="square" lIns="0" tIns="0" rIns="0" bIns="0" rtlCol="0" anchor="t"/>
          <a:lstStyle/>
          <a:p>
            <a:r>
              <a:rPr lang="ko-KR" altLang="en-US" sz="2000" dirty="0"/>
              <a:t>인간의 존엄과 가치는 그 어떤 능력이나 성과</a:t>
            </a:r>
            <a:r>
              <a:rPr lang="en-US" altLang="ko-KR" sz="2000" dirty="0"/>
              <a:t>, </a:t>
            </a:r>
            <a:r>
              <a:rPr lang="ko-KR" altLang="en-US" sz="2000" dirty="0"/>
              <a:t>시장가치로 평가될 수 없다</a:t>
            </a:r>
            <a:endParaRPr lang="en-US" sz="2000" dirty="0"/>
          </a:p>
        </p:txBody>
      </p:sp>
      <p:sp>
        <p:nvSpPr>
          <p:cNvPr id="14" name="card"/>
          <p:cNvSpPr/>
          <p:nvPr/>
        </p:nvSpPr>
        <p:spPr>
          <a:xfrm>
            <a:off x="4389120" y="3246120"/>
            <a:ext cx="7253935" cy="1325880"/>
          </a:xfrm>
          <a:prstGeom prst="roundRect">
            <a:avLst>
              <a:gd name="adj" fmla="val 8276"/>
            </a:avLst>
          </a:prstGeom>
          <a:solidFill>
            <a:schemeClr val="bg2"/>
          </a:solidFill>
          <a:ln w="12700">
            <a:solidFill>
              <a:schemeClr val="bg2"/>
            </a:solidFill>
            <a:prstDash val="solid"/>
          </a:ln>
        </p:spPr>
      </p:sp>
      <p:sp>
        <p:nvSpPr>
          <p:cNvPr id="15" name="badge"/>
          <p:cNvSpPr/>
          <p:nvPr/>
        </p:nvSpPr>
        <p:spPr>
          <a:xfrm>
            <a:off x="4663440" y="3630168"/>
            <a:ext cx="548640" cy="548640"/>
          </a:xfrm>
          <a:prstGeom prst="ellipse">
            <a:avLst/>
          </a:prstGeom>
          <a:solidFill>
            <a:schemeClr val="accent2"/>
          </a:solidFill>
          <a:ln w="12700">
            <a:solidFill>
              <a:schemeClr val="accent2"/>
            </a:solidFill>
            <a:prstDash val="solid"/>
          </a:ln>
        </p:spPr>
      </p:sp>
      <p:sp>
        <p:nvSpPr>
          <p:cNvPr id="16" name="Text 14"/>
          <p:cNvSpPr txBox="1"/>
          <p:nvPr/>
        </p:nvSpPr>
        <p:spPr>
          <a:xfrm>
            <a:off x="4663440" y="3630168"/>
            <a:ext cx="548640" cy="548640"/>
          </a:xfrm>
          <a:prstGeom prst="rect">
            <a:avLst/>
          </a:prstGeom>
          <a:noFill/>
          <a:ln/>
        </p:spPr>
        <p:txBody>
          <a:bodyPr wrap="square" lIns="0" tIns="0" rIns="0" bIns="0" rtlCol="0" anchor="ctr"/>
          <a:lstStyle/>
          <a:p>
            <a:pPr marL="0" indent="0" algn="ctr">
              <a:buNone/>
            </a:pPr>
            <a:r>
              <a:rPr lang="en-US" sz="2200" b="1" dirty="0">
                <a:solidFill>
                  <a:schemeClr val="bg1"/>
                </a:solidFill>
              </a:rPr>
              <a:t>2</a:t>
            </a:r>
            <a:endParaRPr lang="en-US" sz="2200" dirty="0"/>
          </a:p>
        </p:txBody>
      </p:sp>
      <p:sp>
        <p:nvSpPr>
          <p:cNvPr id="17" name="Text 15"/>
          <p:cNvSpPr txBox="1"/>
          <p:nvPr/>
        </p:nvSpPr>
        <p:spPr>
          <a:xfrm>
            <a:off x="5440680" y="3410712"/>
            <a:ext cx="4693615" cy="365760"/>
          </a:xfrm>
          <a:prstGeom prst="rect">
            <a:avLst/>
          </a:prstGeom>
          <a:noFill/>
          <a:ln/>
        </p:spPr>
        <p:txBody>
          <a:bodyPr wrap="square" lIns="0" tIns="0" rIns="0" bIns="0" rtlCol="0" anchor="t"/>
          <a:lstStyle/>
          <a:p>
            <a:pPr marL="0" indent="0">
              <a:buNone/>
            </a:pPr>
            <a:r>
              <a:rPr lang="en-US" sz="2200" b="1" dirty="0">
                <a:solidFill>
                  <a:schemeClr val="tx1"/>
                </a:solidFill>
              </a:rPr>
              <a:t> </a:t>
            </a:r>
            <a:r>
              <a:rPr lang="en-US" sz="2200" b="1" dirty="0" err="1">
                <a:solidFill>
                  <a:schemeClr val="tx1"/>
                </a:solidFill>
              </a:rPr>
              <a:t>삶의</a:t>
            </a:r>
            <a:r>
              <a:rPr lang="en-US" sz="2200" b="1" dirty="0">
                <a:solidFill>
                  <a:schemeClr val="tx1"/>
                </a:solidFill>
              </a:rPr>
              <a:t> </a:t>
            </a:r>
            <a:r>
              <a:rPr lang="en-US" sz="2200" b="1" dirty="0" err="1">
                <a:solidFill>
                  <a:schemeClr val="tx1"/>
                </a:solidFill>
              </a:rPr>
              <a:t>주인</a:t>
            </a:r>
            <a:r>
              <a:rPr lang="en-US" sz="2200" b="1" dirty="0">
                <a:solidFill>
                  <a:schemeClr val="tx1"/>
                </a:solidFill>
              </a:rPr>
              <a:t> – </a:t>
            </a:r>
            <a:r>
              <a:rPr lang="ko-KR" altLang="en-US" sz="2200" b="1" dirty="0">
                <a:solidFill>
                  <a:schemeClr val="tx1"/>
                </a:solidFill>
              </a:rPr>
              <a:t>자주</a:t>
            </a:r>
            <a:r>
              <a:rPr lang="en-US" altLang="ko-KR" sz="2200" b="1" dirty="0"/>
              <a:t>, </a:t>
            </a:r>
            <a:r>
              <a:rPr lang="ko-KR" altLang="en-US" sz="2200" b="1" dirty="0"/>
              <a:t>연구</a:t>
            </a:r>
            <a:r>
              <a:rPr lang="en-US" altLang="ko-KR" sz="2200" b="1" dirty="0"/>
              <a:t>, </a:t>
            </a:r>
            <a:r>
              <a:rPr lang="ko-KR" altLang="en-US" sz="2200" b="1" dirty="0"/>
              <a:t>취사의 주체</a:t>
            </a:r>
            <a:endParaRPr lang="en-US" sz="2200" dirty="0"/>
          </a:p>
        </p:txBody>
      </p:sp>
      <p:sp>
        <p:nvSpPr>
          <p:cNvPr id="18" name="Text 16"/>
          <p:cNvSpPr txBox="1"/>
          <p:nvPr/>
        </p:nvSpPr>
        <p:spPr>
          <a:xfrm>
            <a:off x="10134295" y="3410712"/>
            <a:ext cx="1280160" cy="365760"/>
          </a:xfrm>
          <a:prstGeom prst="rect">
            <a:avLst/>
          </a:prstGeom>
          <a:noFill/>
          <a:ln/>
        </p:spPr>
        <p:txBody>
          <a:bodyPr wrap="square" lIns="0" tIns="0" rIns="0" bIns="0" rtlCol="0" anchor="t"/>
          <a:lstStyle/>
          <a:p>
            <a:pPr marL="0" indent="0" algn="r">
              <a:buNone/>
            </a:pPr>
            <a:r>
              <a:rPr lang="en-US" sz="1800" dirty="0">
                <a:solidFill>
                  <a:schemeClr val="accent1"/>
                </a:solidFill>
              </a:rPr>
              <a:t>삼학</a:t>
            </a:r>
            <a:endParaRPr lang="en-US" sz="1800" dirty="0"/>
          </a:p>
        </p:txBody>
      </p:sp>
      <p:sp>
        <p:nvSpPr>
          <p:cNvPr id="19" name="Text 17"/>
          <p:cNvSpPr txBox="1"/>
          <p:nvPr/>
        </p:nvSpPr>
        <p:spPr>
          <a:xfrm>
            <a:off x="5440680" y="3813048"/>
            <a:ext cx="5928055" cy="685800"/>
          </a:xfrm>
          <a:prstGeom prst="rect">
            <a:avLst/>
          </a:prstGeom>
          <a:noFill/>
          <a:ln/>
        </p:spPr>
        <p:txBody>
          <a:bodyPr wrap="square" lIns="0" tIns="0" rIns="0" bIns="0" rtlCol="0" anchor="t"/>
          <a:lstStyle/>
          <a:p>
            <a:r>
              <a:rPr lang="ko-KR" altLang="en-US" sz="2000" dirty="0"/>
              <a:t>삼학으로 자주</a:t>
            </a:r>
            <a:r>
              <a:rPr lang="en-US" altLang="ko-KR" sz="2000" dirty="0"/>
              <a:t>·</a:t>
            </a:r>
            <a:r>
              <a:rPr lang="ko-KR" altLang="en-US" sz="2000" dirty="0"/>
              <a:t>지혜</a:t>
            </a:r>
            <a:r>
              <a:rPr lang="en-US" altLang="ko-KR" sz="2000" dirty="0"/>
              <a:t>·</a:t>
            </a:r>
            <a:r>
              <a:rPr lang="ko-KR" altLang="en-US" sz="2000" dirty="0"/>
              <a:t>실행의 힘을 갖추어</a:t>
            </a:r>
            <a:r>
              <a:rPr lang="en-US" altLang="ko-KR" sz="2000" dirty="0"/>
              <a:t>, </a:t>
            </a:r>
            <a:r>
              <a:rPr lang="ko-KR" altLang="en-US" sz="2000" dirty="0"/>
              <a:t>기술을 선용하는 주체 </a:t>
            </a:r>
            <a:r>
              <a:rPr lang="en-US" sz="2000" dirty="0">
                <a:solidFill>
                  <a:schemeClr val="accent5"/>
                </a:solidFill>
              </a:rPr>
              <a:t>— </a:t>
            </a:r>
            <a:r>
              <a:rPr lang="en-US" sz="2000" dirty="0"/>
              <a:t>정신의 주재</a:t>
            </a:r>
          </a:p>
        </p:txBody>
      </p:sp>
      <p:sp>
        <p:nvSpPr>
          <p:cNvPr id="20" name="card"/>
          <p:cNvSpPr/>
          <p:nvPr/>
        </p:nvSpPr>
        <p:spPr>
          <a:xfrm>
            <a:off x="4389120" y="4709160"/>
            <a:ext cx="7253935" cy="1325880"/>
          </a:xfrm>
          <a:prstGeom prst="roundRect">
            <a:avLst>
              <a:gd name="adj" fmla="val 8276"/>
            </a:avLst>
          </a:prstGeom>
          <a:solidFill>
            <a:schemeClr val="bg2"/>
          </a:solidFill>
          <a:ln w="12700">
            <a:solidFill>
              <a:schemeClr val="bg2"/>
            </a:solidFill>
            <a:prstDash val="solid"/>
          </a:ln>
        </p:spPr>
      </p:sp>
      <p:sp>
        <p:nvSpPr>
          <p:cNvPr id="21" name="badge"/>
          <p:cNvSpPr/>
          <p:nvPr/>
        </p:nvSpPr>
        <p:spPr>
          <a:xfrm>
            <a:off x="4663440" y="5093208"/>
            <a:ext cx="548640" cy="548640"/>
          </a:xfrm>
          <a:prstGeom prst="ellipse">
            <a:avLst/>
          </a:prstGeom>
          <a:solidFill>
            <a:schemeClr val="accent2"/>
          </a:solidFill>
          <a:ln w="12700">
            <a:solidFill>
              <a:schemeClr val="accent2"/>
            </a:solidFill>
            <a:prstDash val="solid"/>
          </a:ln>
        </p:spPr>
      </p:sp>
      <p:sp>
        <p:nvSpPr>
          <p:cNvPr id="22" name="Text 20"/>
          <p:cNvSpPr txBox="1"/>
          <p:nvPr/>
        </p:nvSpPr>
        <p:spPr>
          <a:xfrm>
            <a:off x="4663440" y="5093208"/>
            <a:ext cx="548640" cy="548640"/>
          </a:xfrm>
          <a:prstGeom prst="rect">
            <a:avLst/>
          </a:prstGeom>
          <a:noFill/>
          <a:ln/>
        </p:spPr>
        <p:txBody>
          <a:bodyPr wrap="square" lIns="0" tIns="0" rIns="0" bIns="0" rtlCol="0" anchor="ctr"/>
          <a:lstStyle/>
          <a:p>
            <a:pPr marL="0" indent="0" algn="ctr">
              <a:buNone/>
            </a:pPr>
            <a:r>
              <a:rPr lang="en-US" sz="2200" b="1" dirty="0">
                <a:solidFill>
                  <a:schemeClr val="bg1"/>
                </a:solidFill>
              </a:rPr>
              <a:t>3</a:t>
            </a:r>
            <a:endParaRPr lang="en-US" sz="2200" dirty="0"/>
          </a:p>
        </p:txBody>
      </p:sp>
      <p:sp>
        <p:nvSpPr>
          <p:cNvPr id="23" name="Text 21"/>
          <p:cNvSpPr txBox="1"/>
          <p:nvPr/>
        </p:nvSpPr>
        <p:spPr>
          <a:xfrm>
            <a:off x="5440680" y="4873752"/>
            <a:ext cx="4693615" cy="365760"/>
          </a:xfrm>
          <a:prstGeom prst="rect">
            <a:avLst/>
          </a:prstGeom>
          <a:noFill/>
          <a:ln/>
        </p:spPr>
        <p:txBody>
          <a:bodyPr wrap="square" lIns="0" tIns="0" rIns="0" bIns="0" rtlCol="0" anchor="t"/>
          <a:lstStyle/>
          <a:p>
            <a:pPr marL="0" indent="0">
              <a:buNone/>
            </a:pPr>
            <a:r>
              <a:rPr lang="en-US" sz="2200" b="1" dirty="0">
                <a:solidFill>
                  <a:schemeClr val="tx1"/>
                </a:solidFill>
              </a:rPr>
              <a:t>더불어 사는 존재</a:t>
            </a:r>
            <a:endParaRPr lang="en-US" sz="2200" dirty="0"/>
          </a:p>
        </p:txBody>
      </p:sp>
      <p:sp>
        <p:nvSpPr>
          <p:cNvPr id="24" name="Text 22"/>
          <p:cNvSpPr txBox="1"/>
          <p:nvPr/>
        </p:nvSpPr>
        <p:spPr>
          <a:xfrm>
            <a:off x="10134295" y="4873752"/>
            <a:ext cx="1280160" cy="365760"/>
          </a:xfrm>
          <a:prstGeom prst="rect">
            <a:avLst/>
          </a:prstGeom>
          <a:noFill/>
          <a:ln/>
        </p:spPr>
        <p:txBody>
          <a:bodyPr wrap="square" lIns="0" tIns="0" rIns="0" bIns="0" rtlCol="0" anchor="t"/>
          <a:lstStyle/>
          <a:p>
            <a:pPr marL="0" indent="0" algn="r">
              <a:buNone/>
            </a:pPr>
            <a:r>
              <a:rPr lang="en-US" sz="1800" dirty="0">
                <a:solidFill>
                  <a:schemeClr val="accent1"/>
                </a:solidFill>
              </a:rPr>
              <a:t>보은</a:t>
            </a:r>
            <a:endParaRPr lang="en-US" sz="1800" dirty="0"/>
          </a:p>
        </p:txBody>
      </p:sp>
      <p:sp>
        <p:nvSpPr>
          <p:cNvPr id="25" name="Text 23"/>
          <p:cNvSpPr txBox="1"/>
          <p:nvPr/>
        </p:nvSpPr>
        <p:spPr>
          <a:xfrm>
            <a:off x="5440680" y="5276088"/>
            <a:ext cx="5928055" cy="685800"/>
          </a:xfrm>
          <a:prstGeom prst="rect">
            <a:avLst/>
          </a:prstGeom>
          <a:noFill/>
          <a:ln/>
        </p:spPr>
        <p:txBody>
          <a:bodyPr wrap="square" lIns="0" tIns="0" rIns="0" bIns="0" rtlCol="0" anchor="t"/>
          <a:lstStyle/>
          <a:p>
            <a:pPr marL="0" indent="0">
              <a:buNone/>
            </a:pPr>
            <a:endParaRPr lang="en-US" altLang="ko-KR" sz="2000" dirty="0">
              <a:solidFill>
                <a:schemeClr val="accent5"/>
              </a:solidFill>
            </a:endParaRPr>
          </a:p>
          <a:p>
            <a:pPr marL="0" indent="0">
              <a:buNone/>
            </a:pPr>
            <a:r>
              <a:rPr lang="ko-KR" altLang="en-US" sz="2000" dirty="0"/>
              <a:t>없어서는 살 수 없는</a:t>
            </a:r>
            <a:r>
              <a:rPr lang="en-US" sz="2000" dirty="0"/>
              <a:t> </a:t>
            </a:r>
            <a:r>
              <a:rPr lang="en-US" sz="2000" dirty="0" err="1"/>
              <a:t>관계</a:t>
            </a:r>
            <a:r>
              <a:rPr lang="en-US" sz="2000" dirty="0"/>
              <a:t>, </a:t>
            </a:r>
            <a:r>
              <a:rPr lang="ko-KR" altLang="en-US" sz="2000" dirty="0"/>
              <a:t>공존 모색 </a:t>
            </a:r>
            <a:r>
              <a:rPr lang="en-US" sz="2000" dirty="0"/>
              <a:t>— 사은</a:t>
            </a:r>
          </a:p>
        </p:txBody>
      </p:sp>
      <p:sp>
        <p:nvSpPr>
          <p:cNvPr id="26"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Ⅵ-2</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ko-KR" altLang="en-US" dirty="0"/>
              <a:t>생존권 보장과 </a:t>
            </a:r>
            <a:r>
              <a:rPr lang="ko-KR" altLang="en-US" dirty="0" err="1"/>
              <a:t>주재력</a:t>
            </a:r>
            <a:r>
              <a:rPr lang="ko-KR" altLang="en-US" dirty="0"/>
              <a:t> 확장</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r>
              <a:rPr lang="ko-KR" altLang="en-US" dirty="0"/>
              <a:t>두려움과 불안에 대안 응답</a:t>
            </a:r>
            <a:endParaRPr lang="en-US" sz="2000" dirty="0"/>
          </a:p>
        </p:txBody>
      </p:sp>
      <p:sp>
        <p:nvSpPr>
          <p:cNvPr id="5" name="conditions-circle"/>
          <p:cNvSpPr/>
          <p:nvPr/>
        </p:nvSpPr>
        <p:spPr>
          <a:xfrm>
            <a:off x="685800" y="1737360"/>
            <a:ext cx="4434840" cy="4434840"/>
          </a:xfrm>
          <a:prstGeom prst="ellipse">
            <a:avLst/>
          </a:prstGeom>
          <a:solidFill>
            <a:schemeClr val="accent1">
              <a:alpha val="15000"/>
            </a:schemeClr>
          </a:solidFill>
          <a:ln w="19050">
            <a:solidFill>
              <a:schemeClr val="accent1"/>
            </a:solidFill>
            <a:prstDash val="solid"/>
          </a:ln>
        </p:spPr>
      </p:sp>
      <p:sp>
        <p:nvSpPr>
          <p:cNvPr id="6" name="mind-circle"/>
          <p:cNvSpPr/>
          <p:nvPr/>
        </p:nvSpPr>
        <p:spPr>
          <a:xfrm>
            <a:off x="3794760" y="1737360"/>
            <a:ext cx="4434840" cy="4434840"/>
          </a:xfrm>
          <a:prstGeom prst="ellipse">
            <a:avLst/>
          </a:prstGeom>
          <a:solidFill>
            <a:schemeClr val="accent2">
              <a:alpha val="18000"/>
            </a:schemeClr>
          </a:solidFill>
          <a:ln w="19050">
            <a:solidFill>
              <a:schemeClr val="accent2"/>
            </a:solidFill>
            <a:prstDash val="solid"/>
          </a:ln>
        </p:spPr>
      </p:sp>
      <p:sp>
        <p:nvSpPr>
          <p:cNvPr id="7" name="Text 5"/>
          <p:cNvSpPr txBox="1"/>
          <p:nvPr/>
        </p:nvSpPr>
        <p:spPr>
          <a:xfrm>
            <a:off x="1084580" y="2273300"/>
            <a:ext cx="4023360" cy="2377440"/>
          </a:xfrm>
          <a:prstGeom prst="rect">
            <a:avLst/>
          </a:prstGeom>
          <a:noFill/>
          <a:ln/>
        </p:spPr>
        <p:txBody>
          <a:bodyPr wrap="square" lIns="0" tIns="0" rIns="0" bIns="0" rtlCol="0" anchor="t"/>
          <a:lstStyle/>
          <a:p>
            <a:pPr marL="0" indent="0">
              <a:buNone/>
            </a:pPr>
            <a:r>
              <a:rPr lang="ko-KR" altLang="en-US" sz="2200" b="1" dirty="0">
                <a:solidFill>
                  <a:schemeClr val="accent1"/>
                </a:solidFill>
              </a:rPr>
              <a:t>              생존권</a:t>
            </a:r>
            <a:endParaRPr lang="en-US" altLang="ko-KR" sz="2200" b="1" dirty="0">
              <a:solidFill>
                <a:schemeClr val="accent1"/>
              </a:solidFill>
            </a:endParaRPr>
          </a:p>
          <a:p>
            <a:pPr marL="0" indent="0">
              <a:buNone/>
            </a:pPr>
            <a:endParaRPr lang="en-US" altLang="ko-KR" sz="2200" b="1" dirty="0">
              <a:solidFill>
                <a:schemeClr val="accent1"/>
              </a:solidFill>
            </a:endParaRPr>
          </a:p>
          <a:p>
            <a:pPr marL="0" indent="0">
              <a:buNone/>
            </a:pPr>
            <a:r>
              <a:rPr lang="en-US" sz="2000" b="1" dirty="0" err="1">
                <a:solidFill>
                  <a:schemeClr val="tx1"/>
                </a:solidFill>
              </a:rPr>
              <a:t>제도·정책의</a:t>
            </a:r>
            <a:r>
              <a:rPr lang="en-US" sz="2000" b="1" dirty="0">
                <a:solidFill>
                  <a:schemeClr val="tx1"/>
                </a:solidFill>
              </a:rPr>
              <a:t> </a:t>
            </a:r>
            <a:r>
              <a:rPr lang="en-US" sz="2000" b="1" dirty="0" err="1">
                <a:solidFill>
                  <a:schemeClr val="tx1"/>
                </a:solidFill>
              </a:rPr>
              <a:t>개혁과</a:t>
            </a:r>
            <a:r>
              <a:rPr lang="en-US" sz="2000" b="1" dirty="0">
                <a:solidFill>
                  <a:schemeClr val="tx1"/>
                </a:solidFill>
              </a:rPr>
              <a:t> </a:t>
            </a:r>
            <a:r>
              <a:rPr lang="en-US" sz="2000" b="1" dirty="0" err="1">
                <a:solidFill>
                  <a:schemeClr val="tx1"/>
                </a:solidFill>
              </a:rPr>
              <a:t>보완</a:t>
            </a:r>
            <a:endParaRPr lang="en-US" sz="2000" b="1" dirty="0">
              <a:solidFill>
                <a:schemeClr val="tx1"/>
              </a:solidFill>
            </a:endParaRPr>
          </a:p>
          <a:p>
            <a:pPr marL="0" indent="0">
              <a:buNone/>
            </a:pPr>
            <a:endParaRPr lang="en-US" sz="2000" dirty="0">
              <a:solidFill>
                <a:schemeClr val="tx1"/>
              </a:solidFill>
            </a:endParaRPr>
          </a:p>
          <a:p>
            <a:pPr marL="0" indent="0">
              <a:buNone/>
            </a:pPr>
            <a:r>
              <a:rPr lang="ko-KR" altLang="en-US" sz="2000" dirty="0"/>
              <a:t>인간다운 삶의 보장</a:t>
            </a:r>
            <a:endParaRPr lang="en-US" altLang="ko-KR" sz="2000" dirty="0"/>
          </a:p>
          <a:p>
            <a:pPr marL="0" indent="0">
              <a:buNone/>
            </a:pPr>
            <a:r>
              <a:rPr lang="ko-KR" altLang="en-US" sz="2000" dirty="0"/>
              <a:t>사회제도의 전면적 수정</a:t>
            </a:r>
            <a:r>
              <a:rPr lang="en-US" altLang="ko-KR" sz="2000" dirty="0"/>
              <a:t>,</a:t>
            </a:r>
          </a:p>
          <a:p>
            <a:pPr marL="0" indent="0">
              <a:buNone/>
            </a:pPr>
            <a:r>
              <a:rPr lang="ko-KR" altLang="en-US" sz="2000" dirty="0"/>
              <a:t>시장경제의 분배 구조 수정</a:t>
            </a:r>
            <a:endParaRPr lang="en-US" sz="2000" dirty="0"/>
          </a:p>
          <a:p>
            <a:r>
              <a:rPr lang="ko-KR" altLang="en-US" sz="2000" dirty="0">
                <a:solidFill>
                  <a:schemeClr val="tx1"/>
                </a:solidFill>
              </a:rPr>
              <a:t>소득보장</a:t>
            </a:r>
            <a:r>
              <a:rPr lang="en-US" altLang="ko-KR" sz="2000" dirty="0"/>
              <a:t> · </a:t>
            </a:r>
            <a:r>
              <a:rPr lang="ko-KR" altLang="en-US" sz="2000" dirty="0">
                <a:solidFill>
                  <a:schemeClr val="tx1"/>
                </a:solidFill>
              </a:rPr>
              <a:t>재교육</a:t>
            </a:r>
            <a:r>
              <a:rPr lang="en-US" altLang="ko-KR" sz="2000" dirty="0"/>
              <a:t> · </a:t>
            </a:r>
            <a:r>
              <a:rPr lang="ko-KR" altLang="en-US" sz="2000" dirty="0"/>
              <a:t>사회안전망</a:t>
            </a:r>
            <a:r>
              <a:rPr lang="en-US" sz="2000" dirty="0">
                <a:solidFill>
                  <a:schemeClr val="tx1"/>
                </a:solidFill>
              </a:rPr>
              <a:t> </a:t>
            </a:r>
            <a:endParaRPr lang="en-US" sz="2000" dirty="0"/>
          </a:p>
          <a:p>
            <a:pPr marL="0" indent="0">
              <a:buNone/>
            </a:pPr>
            <a:endParaRPr lang="en-US" altLang="ko-KR" sz="2000" dirty="0">
              <a:solidFill>
                <a:schemeClr val="tx1"/>
              </a:solidFill>
            </a:endParaRPr>
          </a:p>
          <a:p>
            <a:r>
              <a:rPr lang="ko-KR" altLang="en-US" sz="2000" dirty="0">
                <a:solidFill>
                  <a:schemeClr val="tx1"/>
                </a:solidFill>
              </a:rPr>
              <a:t>      주체</a:t>
            </a:r>
            <a:r>
              <a:rPr lang="en-US" altLang="ko-KR" sz="2000" dirty="0">
                <a:solidFill>
                  <a:schemeClr val="tx1"/>
                </a:solidFill>
              </a:rPr>
              <a:t>: </a:t>
            </a:r>
            <a:r>
              <a:rPr lang="ko-KR" altLang="en-US" sz="2000" dirty="0">
                <a:solidFill>
                  <a:schemeClr val="tx1"/>
                </a:solidFill>
              </a:rPr>
              <a:t>정부</a:t>
            </a:r>
            <a:r>
              <a:rPr lang="en-US" altLang="ko-KR" sz="2000" dirty="0"/>
              <a:t> · </a:t>
            </a:r>
            <a:r>
              <a:rPr lang="ko-KR" altLang="en-US" sz="2000" dirty="0"/>
              <a:t>국회</a:t>
            </a:r>
            <a:r>
              <a:rPr lang="en-US" altLang="ko-KR" sz="2000" dirty="0"/>
              <a:t> · </a:t>
            </a:r>
            <a:r>
              <a:rPr lang="ko-KR" altLang="en-US" sz="2000" dirty="0"/>
              <a:t>기업</a:t>
            </a:r>
            <a:endParaRPr lang="en-US" altLang="ko-KR" sz="2000" dirty="0"/>
          </a:p>
        </p:txBody>
      </p:sp>
      <p:sp>
        <p:nvSpPr>
          <p:cNvPr id="8" name="Text 6"/>
          <p:cNvSpPr txBox="1"/>
          <p:nvPr/>
        </p:nvSpPr>
        <p:spPr>
          <a:xfrm>
            <a:off x="4546600" y="2222500"/>
            <a:ext cx="3093414" cy="2377440"/>
          </a:xfrm>
          <a:prstGeom prst="rect">
            <a:avLst/>
          </a:prstGeom>
          <a:noFill/>
          <a:ln/>
        </p:spPr>
        <p:txBody>
          <a:bodyPr wrap="square" lIns="0" tIns="0" rIns="0" bIns="0" rtlCol="0" anchor="t"/>
          <a:lstStyle/>
          <a:p>
            <a:pPr marL="0" indent="0" algn="ctr">
              <a:buNone/>
            </a:pPr>
            <a:r>
              <a:rPr lang="ko-KR" altLang="en-US" sz="2200" b="1" dirty="0" err="1">
                <a:solidFill>
                  <a:schemeClr val="accent2"/>
                </a:solidFill>
              </a:rPr>
              <a:t>주재력</a:t>
            </a:r>
            <a:r>
              <a:rPr lang="ko-KR" altLang="en-US" sz="2200" b="1" dirty="0">
                <a:solidFill>
                  <a:schemeClr val="accent2"/>
                </a:solidFill>
              </a:rPr>
              <a:t>     </a:t>
            </a:r>
            <a:endParaRPr lang="en-US" altLang="ko-KR" sz="2200" b="1" dirty="0">
              <a:solidFill>
                <a:schemeClr val="accent2"/>
              </a:solidFill>
            </a:endParaRPr>
          </a:p>
          <a:p>
            <a:pPr marL="0" indent="0" algn="r">
              <a:buNone/>
            </a:pPr>
            <a:endParaRPr lang="en-US" altLang="ko-KR" sz="2200" b="1" dirty="0">
              <a:solidFill>
                <a:schemeClr val="accent2"/>
              </a:solidFill>
            </a:endParaRPr>
          </a:p>
          <a:p>
            <a:pPr algn="r"/>
            <a:r>
              <a:rPr lang="ko-KR" altLang="en-US" sz="2000" b="1" dirty="0" err="1">
                <a:solidFill>
                  <a:schemeClr val="tx1"/>
                </a:solidFill>
              </a:rPr>
              <a:t>수양력</a:t>
            </a:r>
            <a:r>
              <a:rPr lang="en-US" altLang="ko-KR" sz="2000" b="1" dirty="0"/>
              <a:t> ·</a:t>
            </a:r>
            <a:r>
              <a:rPr lang="ko-KR" altLang="en-US" sz="2000" b="1" dirty="0" err="1"/>
              <a:t>연구력</a:t>
            </a:r>
            <a:r>
              <a:rPr lang="en-US" altLang="ko-KR" sz="2000" b="1" dirty="0"/>
              <a:t> ·</a:t>
            </a:r>
            <a:r>
              <a:rPr lang="ko-KR" altLang="en-US" sz="2000" b="1" dirty="0" err="1"/>
              <a:t>취사력</a:t>
            </a:r>
            <a:endParaRPr lang="en-US" sz="2000" b="1" dirty="0"/>
          </a:p>
          <a:p>
            <a:pPr marL="0" indent="0" algn="r">
              <a:buNone/>
            </a:pPr>
            <a:endParaRPr lang="en-US" sz="2000" dirty="0">
              <a:solidFill>
                <a:schemeClr val="tx1"/>
              </a:solidFill>
            </a:endParaRPr>
          </a:p>
          <a:p>
            <a:pPr algn="r"/>
            <a:r>
              <a:rPr lang="ko-KR" altLang="en-US" sz="2000" dirty="0" err="1"/>
              <a:t>자주력</a:t>
            </a:r>
            <a:r>
              <a:rPr lang="en-US" altLang="ko-KR" sz="2000" dirty="0"/>
              <a:t> · </a:t>
            </a:r>
            <a:r>
              <a:rPr lang="ko-KR" altLang="en-US" sz="2000" dirty="0"/>
              <a:t>지혜</a:t>
            </a:r>
            <a:r>
              <a:rPr lang="en-US" altLang="ko-KR" sz="2000" dirty="0"/>
              <a:t> · </a:t>
            </a:r>
            <a:r>
              <a:rPr lang="ko-KR" altLang="en-US" sz="2000" dirty="0"/>
              <a:t>실행력</a:t>
            </a:r>
            <a:endParaRPr lang="en-US" altLang="ko-KR" sz="2000" dirty="0"/>
          </a:p>
          <a:p>
            <a:pPr algn="r"/>
            <a:r>
              <a:rPr lang="ko-KR" altLang="en-US" sz="2000" dirty="0"/>
              <a:t>교육과 학습</a:t>
            </a:r>
            <a:r>
              <a:rPr lang="en-US" altLang="ko-KR" sz="2000" dirty="0"/>
              <a:t> · </a:t>
            </a:r>
            <a:r>
              <a:rPr lang="ko-KR" altLang="en-US" sz="2000" dirty="0"/>
              <a:t>수행</a:t>
            </a:r>
            <a:endParaRPr lang="en-US" altLang="ko-KR" sz="2000" dirty="0"/>
          </a:p>
          <a:p>
            <a:pPr algn="r"/>
            <a:r>
              <a:rPr lang="ko-KR" altLang="en-US" sz="2000" dirty="0">
                <a:solidFill>
                  <a:schemeClr val="tx1"/>
                </a:solidFill>
              </a:rPr>
              <a:t>지속적인 재교육과 훈련</a:t>
            </a:r>
            <a:endParaRPr lang="en-US" altLang="ko-KR" sz="2000" dirty="0">
              <a:solidFill>
                <a:schemeClr val="tx1"/>
              </a:solidFill>
            </a:endParaRPr>
          </a:p>
          <a:p>
            <a:pPr marL="0" indent="0" algn="r">
              <a:buNone/>
            </a:pPr>
            <a:endParaRPr lang="en-US" altLang="ko-KR" sz="2000" dirty="0"/>
          </a:p>
          <a:p>
            <a:pPr algn="r"/>
            <a:endParaRPr lang="en-US" altLang="ko-KR" sz="2000" dirty="0"/>
          </a:p>
          <a:p>
            <a:pPr algn="r"/>
            <a:r>
              <a:rPr lang="ko-KR" altLang="en-US" sz="2000" dirty="0"/>
              <a:t>주체</a:t>
            </a:r>
            <a:r>
              <a:rPr lang="en-US" altLang="ko-KR" sz="2000" dirty="0"/>
              <a:t>: </a:t>
            </a:r>
            <a:r>
              <a:rPr lang="ko-KR" altLang="en-US" sz="2000" dirty="0"/>
              <a:t>개인</a:t>
            </a:r>
            <a:r>
              <a:rPr lang="en-US" altLang="ko-KR" sz="2000" dirty="0"/>
              <a:t> ·</a:t>
            </a:r>
            <a:r>
              <a:rPr lang="ko-KR" altLang="en-US" sz="2000" dirty="0"/>
              <a:t>교육기관</a:t>
            </a:r>
            <a:r>
              <a:rPr lang="en-US" altLang="ko-KR" sz="2000" dirty="0"/>
              <a:t> </a:t>
            </a:r>
          </a:p>
          <a:p>
            <a:pPr algn="r"/>
            <a:r>
              <a:rPr lang="en-US" altLang="ko-KR" sz="2000" dirty="0"/>
              <a:t>·</a:t>
            </a:r>
            <a:r>
              <a:rPr lang="ko-KR" altLang="en-US" sz="2000" dirty="0"/>
              <a:t>일터</a:t>
            </a:r>
            <a:r>
              <a:rPr lang="en-US" altLang="ko-KR" sz="2000" dirty="0"/>
              <a:t> ·</a:t>
            </a:r>
            <a:r>
              <a:rPr lang="ko-KR" altLang="en-US" sz="2000" dirty="0"/>
              <a:t>종교 공동체</a:t>
            </a:r>
            <a:endParaRPr lang="en-US" sz="2000" dirty="0"/>
          </a:p>
        </p:txBody>
      </p:sp>
      <p:sp>
        <p:nvSpPr>
          <p:cNvPr id="9" name="Text 7"/>
          <p:cNvSpPr txBox="1"/>
          <p:nvPr/>
        </p:nvSpPr>
        <p:spPr>
          <a:xfrm>
            <a:off x="3794760" y="3291840"/>
            <a:ext cx="1325880" cy="868680"/>
          </a:xfrm>
          <a:prstGeom prst="rect">
            <a:avLst/>
          </a:prstGeom>
          <a:noFill/>
          <a:ln/>
        </p:spPr>
        <p:txBody>
          <a:bodyPr wrap="square" lIns="0" tIns="0" rIns="0" bIns="0" rtlCol="0" anchor="ctr"/>
          <a:lstStyle/>
          <a:p>
            <a:pPr marL="0" indent="0" algn="ctr">
              <a:buNone/>
            </a:pPr>
            <a:r>
              <a:rPr lang="ko-KR" altLang="en-US" sz="2000" b="1" dirty="0">
                <a:solidFill>
                  <a:schemeClr val="tx2"/>
                </a:solidFill>
              </a:rPr>
              <a:t>不可分</a:t>
            </a:r>
            <a:endParaRPr lang="en-US" altLang="ko-KR" sz="2000" b="1" dirty="0">
              <a:solidFill>
                <a:schemeClr val="tx2"/>
              </a:solidFill>
            </a:endParaRPr>
          </a:p>
          <a:p>
            <a:pPr marL="0" indent="0" algn="ctr">
              <a:buNone/>
            </a:pPr>
            <a:endParaRPr lang="en-US" altLang="ko-KR" sz="2000" b="1" dirty="0">
              <a:solidFill>
                <a:schemeClr val="tx2"/>
              </a:solidFill>
            </a:endParaRPr>
          </a:p>
          <a:p>
            <a:pPr algn="ctr"/>
            <a:r>
              <a:rPr lang="ko-KR" altLang="en-US" sz="2000" b="1" dirty="0">
                <a:solidFill>
                  <a:schemeClr val="tx2"/>
                </a:solidFill>
              </a:rPr>
              <a:t>相補</a:t>
            </a:r>
            <a:endParaRPr lang="en-US" sz="2000" b="1" dirty="0">
              <a:solidFill>
                <a:schemeClr val="tx2"/>
              </a:solidFill>
            </a:endParaRPr>
          </a:p>
        </p:txBody>
      </p:sp>
      <p:sp>
        <p:nvSpPr>
          <p:cNvPr id="12" name="card"/>
          <p:cNvSpPr/>
          <p:nvPr/>
        </p:nvSpPr>
        <p:spPr>
          <a:xfrm>
            <a:off x="8549640" y="1591056"/>
            <a:ext cx="3093415" cy="4535424"/>
          </a:xfrm>
          <a:prstGeom prst="roundRect">
            <a:avLst>
              <a:gd name="adj" fmla="val 6486"/>
            </a:avLst>
          </a:prstGeom>
          <a:solidFill>
            <a:schemeClr val="tx2"/>
          </a:solidFill>
          <a:ln w="12700">
            <a:solidFill>
              <a:schemeClr val="tx2"/>
            </a:solidFill>
            <a:prstDash val="solid"/>
          </a:ln>
        </p:spPr>
      </p:sp>
      <p:sp>
        <p:nvSpPr>
          <p:cNvPr id="13" name="Text 11"/>
          <p:cNvSpPr txBox="1"/>
          <p:nvPr/>
        </p:nvSpPr>
        <p:spPr>
          <a:xfrm>
            <a:off x="8778240" y="4526280"/>
            <a:ext cx="2636215" cy="1508760"/>
          </a:xfrm>
          <a:prstGeom prst="rect">
            <a:avLst/>
          </a:prstGeom>
          <a:noFill/>
          <a:ln/>
        </p:spPr>
        <p:txBody>
          <a:bodyPr wrap="square" lIns="0" tIns="0" rIns="0" bIns="0" rtlCol="0" anchor="ctr"/>
          <a:lstStyle/>
          <a:p>
            <a:pPr marL="0" indent="0">
              <a:buNone/>
            </a:pPr>
            <a:endParaRPr lang="en-US" sz="20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11</a:t>
            </a:fld>
            <a:endParaRPr lang="en-US"/>
          </a:p>
        </p:txBody>
      </p:sp>
      <p:sp>
        <p:nvSpPr>
          <p:cNvPr id="11" name="Text 9"/>
          <p:cNvSpPr txBox="1"/>
          <p:nvPr/>
        </p:nvSpPr>
        <p:spPr>
          <a:xfrm>
            <a:off x="8752840" y="1737360"/>
            <a:ext cx="2905760" cy="4193540"/>
          </a:xfrm>
          <a:prstGeom prst="rect">
            <a:avLst/>
          </a:prstGeom>
          <a:noFill/>
          <a:ln/>
        </p:spPr>
        <p:txBody>
          <a:bodyPr wrap="square" lIns="0" tIns="0" rIns="0" bIns="0" rtlCol="0" anchor="t"/>
          <a:lstStyle/>
          <a:p>
            <a:pPr marL="0" indent="0">
              <a:buNone/>
            </a:pPr>
            <a:r>
              <a:rPr lang="en-US" sz="2000" b="1" dirty="0" err="1">
                <a:solidFill>
                  <a:schemeClr val="accent6">
                    <a:lumMod val="75000"/>
                  </a:schemeClr>
                </a:solidFill>
              </a:rPr>
              <a:t>원불교의</a:t>
            </a:r>
            <a:r>
              <a:rPr lang="en-US" sz="2000" b="1" dirty="0">
                <a:solidFill>
                  <a:schemeClr val="accent6">
                    <a:lumMod val="75000"/>
                  </a:schemeClr>
                </a:solidFill>
              </a:rPr>
              <a:t> </a:t>
            </a:r>
            <a:r>
              <a:rPr lang="ko-KR" altLang="en-US" sz="2000" b="1" dirty="0">
                <a:solidFill>
                  <a:schemeClr val="accent6">
                    <a:lumMod val="75000"/>
                  </a:schemeClr>
                </a:solidFill>
              </a:rPr>
              <a:t>역할과 실천</a:t>
            </a:r>
            <a:endParaRPr lang="en-US" altLang="ko-KR" sz="2000" b="1" dirty="0">
              <a:solidFill>
                <a:schemeClr val="accent6">
                  <a:lumMod val="75000"/>
                </a:schemeClr>
              </a:solidFill>
            </a:endParaRPr>
          </a:p>
          <a:p>
            <a:pPr marL="0" indent="0">
              <a:buNone/>
            </a:pPr>
            <a:endParaRPr lang="en-US" sz="2000" dirty="0">
              <a:solidFill>
                <a:schemeClr val="accent6">
                  <a:lumMod val="75000"/>
                </a:schemeClr>
              </a:solidFill>
            </a:endParaRPr>
          </a:p>
          <a:p>
            <a:pPr>
              <a:spcAft>
                <a:spcPts val="600"/>
              </a:spcAft>
              <a:buSzPct val="100000"/>
            </a:pPr>
            <a:r>
              <a:rPr lang="ko-KR" altLang="en-US" sz="2000" dirty="0">
                <a:solidFill>
                  <a:schemeClr val="bg1"/>
                </a:solidFill>
              </a:rPr>
              <a:t>생존권</a:t>
            </a:r>
            <a:r>
              <a:rPr lang="en-US" sz="2000" dirty="0">
                <a:solidFill>
                  <a:schemeClr val="bg1"/>
                </a:solidFill>
              </a:rPr>
              <a:t>: </a:t>
            </a:r>
          </a:p>
          <a:p>
            <a:pPr>
              <a:spcAft>
                <a:spcPts val="600"/>
              </a:spcAft>
              <a:buSzPct val="100000"/>
            </a:pPr>
            <a:r>
              <a:rPr lang="en-US" sz="2000" dirty="0" err="1">
                <a:solidFill>
                  <a:schemeClr val="bg1"/>
                </a:solidFill>
              </a:rPr>
              <a:t>시민사회와</a:t>
            </a:r>
            <a:r>
              <a:rPr lang="en-US" sz="2000" dirty="0">
                <a:solidFill>
                  <a:schemeClr val="bg1"/>
                </a:solidFill>
              </a:rPr>
              <a:t> </a:t>
            </a:r>
            <a:r>
              <a:rPr lang="ko-KR" altLang="en-US" sz="2000" dirty="0">
                <a:solidFill>
                  <a:schemeClr val="bg1"/>
                </a:solidFill>
              </a:rPr>
              <a:t>연대하여 공론의 장 형성 </a:t>
            </a:r>
            <a:r>
              <a:rPr lang="en-US" altLang="ko-KR" sz="2000" dirty="0">
                <a:solidFill>
                  <a:schemeClr val="bg1"/>
                </a:solidFill>
              </a:rPr>
              <a:t>                 </a:t>
            </a:r>
            <a:r>
              <a:rPr lang="ko-KR" altLang="en-US" sz="2000" dirty="0">
                <a:solidFill>
                  <a:schemeClr val="bg1"/>
                </a:solidFill>
              </a:rPr>
              <a:t>및 사회적 합의 주도</a:t>
            </a:r>
            <a:endParaRPr lang="en-US" altLang="ko-KR" sz="2000" dirty="0">
              <a:solidFill>
                <a:schemeClr val="bg1"/>
              </a:solidFill>
            </a:endParaRPr>
          </a:p>
          <a:p>
            <a:pPr>
              <a:spcAft>
                <a:spcPts val="600"/>
              </a:spcAft>
              <a:buSzPct val="100000"/>
            </a:pPr>
            <a:endParaRPr lang="en-US" altLang="ko-KR" sz="2000" dirty="0">
              <a:solidFill>
                <a:schemeClr val="bg1"/>
              </a:solidFill>
            </a:endParaRPr>
          </a:p>
          <a:p>
            <a:pPr>
              <a:spcAft>
                <a:spcPts val="600"/>
              </a:spcAft>
              <a:buSzPct val="100000"/>
            </a:pPr>
            <a:r>
              <a:rPr lang="ko-KR" altLang="en-US" sz="2000" dirty="0" err="1">
                <a:solidFill>
                  <a:schemeClr val="bg1"/>
                </a:solidFill>
              </a:rPr>
              <a:t>주재력</a:t>
            </a:r>
            <a:r>
              <a:rPr lang="en-US" sz="2000" dirty="0">
                <a:solidFill>
                  <a:schemeClr val="bg1"/>
                </a:solidFill>
              </a:rPr>
              <a:t>: </a:t>
            </a:r>
          </a:p>
          <a:p>
            <a:pPr>
              <a:spcAft>
                <a:spcPts val="600"/>
              </a:spcAft>
              <a:buSzPct val="100000"/>
            </a:pPr>
            <a:r>
              <a:rPr lang="ko-KR" altLang="en-US" sz="2000" dirty="0">
                <a:solidFill>
                  <a:schemeClr val="bg1"/>
                </a:solidFill>
              </a:rPr>
              <a:t>법회와 정기훈련을 통한 </a:t>
            </a:r>
            <a:endParaRPr lang="en-US" altLang="ko-KR" sz="2000" dirty="0">
              <a:solidFill>
                <a:schemeClr val="bg1"/>
              </a:solidFill>
            </a:endParaRPr>
          </a:p>
          <a:p>
            <a:pPr>
              <a:spcAft>
                <a:spcPts val="600"/>
              </a:spcAft>
              <a:buSzPct val="100000"/>
            </a:pPr>
            <a:r>
              <a:rPr lang="en-US" altLang="ko-KR" sz="2000" dirty="0">
                <a:solidFill>
                  <a:schemeClr val="bg1"/>
                </a:solidFill>
              </a:rPr>
              <a:t>AI</a:t>
            </a:r>
            <a:r>
              <a:rPr lang="ko-KR" altLang="en-US" sz="2000" dirty="0">
                <a:solidFill>
                  <a:schemeClr val="bg1"/>
                </a:solidFill>
              </a:rPr>
              <a:t>시대의                           삼학 수행</a:t>
            </a:r>
            <a:r>
              <a:rPr lang="en-US" altLang="ko-KR" sz="2000" dirty="0">
                <a:solidFill>
                  <a:schemeClr val="bg1"/>
                </a:solidFill>
              </a:rPr>
              <a:t>(AI</a:t>
            </a:r>
            <a:r>
              <a:rPr lang="ko-KR" altLang="en-US" sz="2000" dirty="0">
                <a:solidFill>
                  <a:schemeClr val="bg1"/>
                </a:solidFill>
              </a:rPr>
              <a:t>문해력</a:t>
            </a:r>
            <a:r>
              <a:rPr lang="en-US" altLang="ko-KR" sz="2000" dirty="0">
                <a:solidFill>
                  <a:schemeClr val="bg1"/>
                </a:solidFill>
              </a:rPr>
              <a:t>) </a:t>
            </a:r>
            <a:endParaRPr lang="en-US" sz="2000"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Ⅵ-3</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원불교의 현실</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r>
              <a:rPr lang="en-US" sz="2000" dirty="0">
                <a:solidFill>
                  <a:schemeClr val="accent5"/>
                </a:solidFill>
              </a:rPr>
              <a:t>이웃 종단과 함께, 규모보다 고유함으로</a:t>
            </a:r>
            <a:endParaRPr lang="en-US" sz="2000" dirty="0"/>
          </a:p>
        </p:txBody>
      </p:sp>
      <p:sp>
        <p:nvSpPr>
          <p:cNvPr id="5" name="card"/>
          <p:cNvSpPr/>
          <p:nvPr/>
        </p:nvSpPr>
        <p:spPr>
          <a:xfrm>
            <a:off x="548640" y="1783080"/>
            <a:ext cx="4023360" cy="4343400"/>
          </a:xfrm>
          <a:prstGeom prst="roundRect">
            <a:avLst>
              <a:gd name="adj" fmla="val 2727"/>
            </a:avLst>
          </a:prstGeom>
          <a:solidFill>
            <a:schemeClr val="bg2"/>
          </a:solidFill>
          <a:ln w="12700">
            <a:solidFill>
              <a:schemeClr val="bg2"/>
            </a:solidFill>
            <a:prstDash val="solid"/>
          </a:ln>
        </p:spPr>
      </p:sp>
      <p:sp>
        <p:nvSpPr>
          <p:cNvPr id="6" name="Text 4"/>
          <p:cNvSpPr txBox="1"/>
          <p:nvPr/>
        </p:nvSpPr>
        <p:spPr>
          <a:xfrm>
            <a:off x="822960" y="1938528"/>
            <a:ext cx="3474720" cy="365760"/>
          </a:xfrm>
          <a:prstGeom prst="rect">
            <a:avLst/>
          </a:prstGeom>
          <a:noFill/>
          <a:ln/>
        </p:spPr>
        <p:txBody>
          <a:bodyPr wrap="square" lIns="0" tIns="0" rIns="0" bIns="0" rtlCol="0" anchor="t"/>
          <a:lstStyle/>
          <a:p>
            <a:pPr marL="0" indent="0">
              <a:buNone/>
            </a:pPr>
            <a:r>
              <a:rPr lang="en-US" sz="2200" b="1" dirty="0">
                <a:solidFill>
                  <a:schemeClr val="tx2"/>
                </a:solidFill>
              </a:rPr>
              <a:t>이웃 종단 — 경쟁이 아닌 연대</a:t>
            </a:r>
            <a:endParaRPr lang="en-US" sz="2200" dirty="0"/>
          </a:p>
        </p:txBody>
      </p:sp>
      <p:sp>
        <p:nvSpPr>
          <p:cNvPr id="7" name="Text 5"/>
          <p:cNvSpPr txBox="1"/>
          <p:nvPr/>
        </p:nvSpPr>
        <p:spPr>
          <a:xfrm>
            <a:off x="822960" y="2468880"/>
            <a:ext cx="3474720" cy="320040"/>
          </a:xfrm>
          <a:prstGeom prst="rect">
            <a:avLst/>
          </a:prstGeom>
          <a:noFill/>
          <a:ln/>
        </p:spPr>
        <p:txBody>
          <a:bodyPr wrap="square" lIns="0" tIns="0" rIns="0" bIns="0" rtlCol="0" anchor="t"/>
          <a:lstStyle/>
          <a:p>
            <a:pPr marL="0" indent="0">
              <a:buNone/>
            </a:pPr>
            <a:r>
              <a:rPr lang="en-US" sz="2000" b="1" dirty="0">
                <a:solidFill>
                  <a:schemeClr val="accent4"/>
                </a:solidFill>
              </a:rPr>
              <a:t>가톨릭</a:t>
            </a:r>
            <a:endParaRPr lang="en-US" sz="2000" dirty="0"/>
          </a:p>
        </p:txBody>
      </p:sp>
      <p:sp>
        <p:nvSpPr>
          <p:cNvPr id="8" name="Text 6"/>
          <p:cNvSpPr txBox="1"/>
          <p:nvPr/>
        </p:nvSpPr>
        <p:spPr>
          <a:xfrm>
            <a:off x="822960" y="2816352"/>
            <a:ext cx="3474720" cy="777240"/>
          </a:xfrm>
          <a:prstGeom prst="rect">
            <a:avLst/>
          </a:prstGeom>
          <a:noFill/>
          <a:ln/>
        </p:spPr>
        <p:txBody>
          <a:bodyPr wrap="square" lIns="0" tIns="0" rIns="0" bIns="0" rtlCol="0" anchor="t"/>
          <a:lstStyle/>
          <a:p>
            <a:pPr marL="0" indent="0">
              <a:buNone/>
            </a:pPr>
            <a:r>
              <a:rPr lang="en-US" sz="1800" dirty="0">
                <a:solidFill>
                  <a:schemeClr val="accent5"/>
                </a:solidFill>
              </a:rPr>
              <a:t>로마 콜(2020) · 교황 회칙(2026.5)</a:t>
            </a:r>
            <a:endParaRPr lang="en-US" sz="1800" dirty="0"/>
          </a:p>
        </p:txBody>
      </p:sp>
      <p:sp>
        <p:nvSpPr>
          <p:cNvPr id="9" name="Text 7"/>
          <p:cNvSpPr txBox="1"/>
          <p:nvPr/>
        </p:nvSpPr>
        <p:spPr>
          <a:xfrm>
            <a:off x="822960" y="3657600"/>
            <a:ext cx="3474720" cy="320040"/>
          </a:xfrm>
          <a:prstGeom prst="rect">
            <a:avLst/>
          </a:prstGeom>
          <a:noFill/>
          <a:ln/>
        </p:spPr>
        <p:txBody>
          <a:bodyPr wrap="square" lIns="0" tIns="0" rIns="0" bIns="0" rtlCol="0" anchor="t"/>
          <a:lstStyle/>
          <a:p>
            <a:pPr marL="0" indent="0">
              <a:buNone/>
            </a:pPr>
            <a:r>
              <a:rPr lang="en-US" sz="2000" b="1" dirty="0">
                <a:solidFill>
                  <a:schemeClr val="accent4"/>
                </a:solidFill>
              </a:rPr>
              <a:t>조계종</a:t>
            </a:r>
            <a:endParaRPr lang="en-US" sz="2000" dirty="0"/>
          </a:p>
        </p:txBody>
      </p:sp>
      <p:sp>
        <p:nvSpPr>
          <p:cNvPr id="10" name="Text 8"/>
          <p:cNvSpPr txBox="1"/>
          <p:nvPr/>
        </p:nvSpPr>
        <p:spPr>
          <a:xfrm>
            <a:off x="822960" y="4005072"/>
            <a:ext cx="3474720" cy="777240"/>
          </a:xfrm>
          <a:prstGeom prst="rect">
            <a:avLst/>
          </a:prstGeom>
          <a:noFill/>
          <a:ln/>
        </p:spPr>
        <p:txBody>
          <a:bodyPr wrap="square" lIns="0" tIns="0" rIns="0" bIns="0" rtlCol="0" anchor="t"/>
          <a:lstStyle/>
          <a:p>
            <a:pPr marL="0" indent="0">
              <a:buNone/>
            </a:pPr>
            <a:r>
              <a:rPr lang="en-US" sz="1800" dirty="0">
                <a:solidFill>
                  <a:schemeClr val="accent5"/>
                </a:solidFill>
              </a:rPr>
              <a:t>7대 가치, AI 윤리 선언문 작업(2025)</a:t>
            </a:r>
            <a:endParaRPr lang="en-US" sz="1800" dirty="0"/>
          </a:p>
        </p:txBody>
      </p:sp>
      <p:sp>
        <p:nvSpPr>
          <p:cNvPr id="11" name="Text 9"/>
          <p:cNvSpPr txBox="1"/>
          <p:nvPr/>
        </p:nvSpPr>
        <p:spPr>
          <a:xfrm>
            <a:off x="822960" y="4846320"/>
            <a:ext cx="3474720" cy="320040"/>
          </a:xfrm>
          <a:prstGeom prst="rect">
            <a:avLst/>
          </a:prstGeom>
          <a:noFill/>
          <a:ln/>
        </p:spPr>
        <p:txBody>
          <a:bodyPr wrap="square" lIns="0" tIns="0" rIns="0" bIns="0" rtlCol="0" anchor="t"/>
          <a:lstStyle/>
          <a:p>
            <a:pPr marL="0" indent="0">
              <a:buNone/>
            </a:pPr>
            <a:r>
              <a:rPr lang="en-US" sz="2000" b="1" dirty="0">
                <a:solidFill>
                  <a:schemeClr val="accent4"/>
                </a:solidFill>
              </a:rPr>
              <a:t>개신교</a:t>
            </a:r>
            <a:endParaRPr lang="en-US" sz="2000" dirty="0"/>
          </a:p>
        </p:txBody>
      </p:sp>
      <p:sp>
        <p:nvSpPr>
          <p:cNvPr id="12" name="Text 10"/>
          <p:cNvSpPr txBox="1"/>
          <p:nvPr/>
        </p:nvSpPr>
        <p:spPr>
          <a:xfrm>
            <a:off x="822960" y="5193792"/>
            <a:ext cx="3474720" cy="777240"/>
          </a:xfrm>
          <a:prstGeom prst="rect">
            <a:avLst/>
          </a:prstGeom>
          <a:noFill/>
          <a:ln/>
        </p:spPr>
        <p:txBody>
          <a:bodyPr wrap="square" lIns="0" tIns="0" rIns="0" bIns="0" rtlCol="0" anchor="t"/>
          <a:lstStyle/>
          <a:p>
            <a:pPr marL="0" indent="0">
              <a:buNone/>
            </a:pPr>
            <a:r>
              <a:rPr lang="en-US" sz="1800" dirty="0">
                <a:solidFill>
                  <a:schemeClr val="accent5"/>
                </a:solidFill>
              </a:rPr>
              <a:t>WCC 성명 · 기독교학회 AI 준칙</a:t>
            </a:r>
            <a:endParaRPr lang="en-US" sz="1800" dirty="0"/>
          </a:p>
        </p:txBody>
      </p:sp>
      <p:sp>
        <p:nvSpPr>
          <p:cNvPr id="13" name="card"/>
          <p:cNvSpPr/>
          <p:nvPr/>
        </p:nvSpPr>
        <p:spPr>
          <a:xfrm>
            <a:off x="4846320" y="1783080"/>
            <a:ext cx="3306928" cy="2103120"/>
          </a:xfrm>
          <a:prstGeom prst="roundRect">
            <a:avLst>
              <a:gd name="adj" fmla="val 5217"/>
            </a:avLst>
          </a:prstGeom>
          <a:solidFill>
            <a:schemeClr val="bg2"/>
          </a:solidFill>
          <a:ln w="12700">
            <a:solidFill>
              <a:schemeClr val="bg2"/>
            </a:solidFill>
            <a:prstDash val="solid"/>
          </a:ln>
        </p:spPr>
      </p:sp>
      <p:sp>
        <p:nvSpPr>
          <p:cNvPr id="14" name="Text 12"/>
          <p:cNvSpPr txBox="1"/>
          <p:nvPr/>
        </p:nvSpPr>
        <p:spPr>
          <a:xfrm>
            <a:off x="5120640" y="1947672"/>
            <a:ext cx="2758288" cy="365760"/>
          </a:xfrm>
          <a:prstGeom prst="rect">
            <a:avLst/>
          </a:prstGeom>
          <a:noFill/>
          <a:ln/>
        </p:spPr>
        <p:txBody>
          <a:bodyPr wrap="square" lIns="0" tIns="0" rIns="0" bIns="0" rtlCol="0" anchor="t"/>
          <a:lstStyle/>
          <a:p>
            <a:pPr marL="0" indent="0">
              <a:buNone/>
            </a:pPr>
            <a:r>
              <a:rPr lang="en-US" sz="2200" b="1" dirty="0">
                <a:solidFill>
                  <a:schemeClr val="accent2"/>
                </a:solidFill>
              </a:rPr>
              <a:t>강점</a:t>
            </a:r>
            <a:endParaRPr lang="en-US" sz="2200" dirty="0"/>
          </a:p>
        </p:txBody>
      </p:sp>
      <p:sp>
        <p:nvSpPr>
          <p:cNvPr id="15" name="Text 13"/>
          <p:cNvSpPr txBox="1"/>
          <p:nvPr/>
        </p:nvSpPr>
        <p:spPr>
          <a:xfrm>
            <a:off x="5120640" y="2377440"/>
            <a:ext cx="2758288" cy="1417320"/>
          </a:xfrm>
          <a:prstGeom prst="rect">
            <a:avLst/>
          </a:prstGeom>
          <a:noFill/>
          <a:ln/>
        </p:spPr>
        <p:txBody>
          <a:bodyPr wrap="square" lIns="0" tIns="0" rIns="0" bIns="0" rtlCol="0" anchor="t"/>
          <a:lstStyle/>
          <a:p>
            <a:pPr marL="0" indent="0">
              <a:buNone/>
            </a:pPr>
            <a:r>
              <a:rPr lang="en-US" sz="2000" dirty="0">
                <a:solidFill>
                  <a:schemeClr val="tx1"/>
                </a:solidFill>
              </a:rPr>
              <a:t>정신개벽의 시의성 · 사은의 관계적 존재론 · 일상의 공부법 · 전국 교당의 대면 공동체</a:t>
            </a:r>
            <a:endParaRPr lang="en-US" sz="2000" dirty="0"/>
          </a:p>
        </p:txBody>
      </p:sp>
      <p:sp>
        <p:nvSpPr>
          <p:cNvPr id="16" name="card"/>
          <p:cNvSpPr/>
          <p:nvPr/>
        </p:nvSpPr>
        <p:spPr>
          <a:xfrm>
            <a:off x="8336128" y="1783080"/>
            <a:ext cx="3306928" cy="2103120"/>
          </a:xfrm>
          <a:prstGeom prst="roundRect">
            <a:avLst>
              <a:gd name="adj" fmla="val 5217"/>
            </a:avLst>
          </a:prstGeom>
          <a:solidFill>
            <a:schemeClr val="bg2"/>
          </a:solidFill>
          <a:ln w="12700">
            <a:solidFill>
              <a:schemeClr val="bg2"/>
            </a:solidFill>
            <a:prstDash val="solid"/>
          </a:ln>
        </p:spPr>
      </p:sp>
      <p:sp>
        <p:nvSpPr>
          <p:cNvPr id="17" name="Text 15"/>
          <p:cNvSpPr txBox="1"/>
          <p:nvPr/>
        </p:nvSpPr>
        <p:spPr>
          <a:xfrm>
            <a:off x="8610448" y="1947672"/>
            <a:ext cx="2758288" cy="365760"/>
          </a:xfrm>
          <a:prstGeom prst="rect">
            <a:avLst/>
          </a:prstGeom>
          <a:noFill/>
          <a:ln/>
        </p:spPr>
        <p:txBody>
          <a:bodyPr wrap="square" lIns="0" tIns="0" rIns="0" bIns="0" rtlCol="0" anchor="t"/>
          <a:lstStyle/>
          <a:p>
            <a:pPr marL="0" indent="0">
              <a:buNone/>
            </a:pPr>
            <a:r>
              <a:rPr lang="en-US" sz="2200" b="1" dirty="0">
                <a:solidFill>
                  <a:schemeClr val="accent3"/>
                </a:solidFill>
              </a:rPr>
              <a:t>약점</a:t>
            </a:r>
            <a:endParaRPr lang="en-US" sz="2200" dirty="0"/>
          </a:p>
        </p:txBody>
      </p:sp>
      <p:sp>
        <p:nvSpPr>
          <p:cNvPr id="18" name="Text 16"/>
          <p:cNvSpPr txBox="1"/>
          <p:nvPr/>
        </p:nvSpPr>
        <p:spPr>
          <a:xfrm>
            <a:off x="8610448" y="2377440"/>
            <a:ext cx="2758288" cy="1417320"/>
          </a:xfrm>
          <a:prstGeom prst="rect">
            <a:avLst/>
          </a:prstGeom>
          <a:noFill/>
          <a:ln/>
        </p:spPr>
        <p:txBody>
          <a:bodyPr wrap="square" lIns="0" tIns="0" rIns="0" bIns="0" rtlCol="0" anchor="t"/>
          <a:lstStyle/>
          <a:p>
            <a:pPr marL="0" indent="0">
              <a:buNone/>
            </a:pPr>
            <a:r>
              <a:rPr lang="en-US" sz="2000" dirty="0">
                <a:solidFill>
                  <a:schemeClr val="tx1"/>
                </a:solidFill>
              </a:rPr>
              <a:t>공식 입장과 내부 기준의 부재 · 교법 언어의 보편화 미비 · 교세와 세대의 한계</a:t>
            </a:r>
            <a:endParaRPr lang="en-US" sz="2000" dirty="0"/>
          </a:p>
        </p:txBody>
      </p:sp>
      <p:sp>
        <p:nvSpPr>
          <p:cNvPr id="19" name="card"/>
          <p:cNvSpPr/>
          <p:nvPr/>
        </p:nvSpPr>
        <p:spPr>
          <a:xfrm>
            <a:off x="4846320" y="4023360"/>
            <a:ext cx="3306928" cy="2103120"/>
          </a:xfrm>
          <a:prstGeom prst="roundRect">
            <a:avLst>
              <a:gd name="adj" fmla="val 5217"/>
            </a:avLst>
          </a:prstGeom>
          <a:solidFill>
            <a:schemeClr val="bg2"/>
          </a:solidFill>
          <a:ln w="12700">
            <a:solidFill>
              <a:schemeClr val="bg2"/>
            </a:solidFill>
            <a:prstDash val="solid"/>
          </a:ln>
        </p:spPr>
      </p:sp>
      <p:sp>
        <p:nvSpPr>
          <p:cNvPr id="20" name="Text 18"/>
          <p:cNvSpPr txBox="1"/>
          <p:nvPr/>
        </p:nvSpPr>
        <p:spPr>
          <a:xfrm>
            <a:off x="5120640" y="4187952"/>
            <a:ext cx="2758288" cy="365760"/>
          </a:xfrm>
          <a:prstGeom prst="rect">
            <a:avLst/>
          </a:prstGeom>
          <a:noFill/>
          <a:ln/>
        </p:spPr>
        <p:txBody>
          <a:bodyPr wrap="square" lIns="0" tIns="0" rIns="0" bIns="0" rtlCol="0" anchor="t"/>
          <a:lstStyle/>
          <a:p>
            <a:pPr marL="0" indent="0">
              <a:buNone/>
            </a:pPr>
            <a:r>
              <a:rPr lang="en-US" sz="2200" b="1" dirty="0">
                <a:solidFill>
                  <a:schemeClr val="accent1"/>
                </a:solidFill>
              </a:rPr>
              <a:t>기회</a:t>
            </a:r>
            <a:endParaRPr lang="en-US" sz="2200" dirty="0"/>
          </a:p>
        </p:txBody>
      </p:sp>
      <p:sp>
        <p:nvSpPr>
          <p:cNvPr id="21" name="Text 19"/>
          <p:cNvSpPr txBox="1"/>
          <p:nvPr/>
        </p:nvSpPr>
        <p:spPr>
          <a:xfrm>
            <a:off x="5120640" y="4617720"/>
            <a:ext cx="2758288" cy="1417320"/>
          </a:xfrm>
          <a:prstGeom prst="rect">
            <a:avLst/>
          </a:prstGeom>
          <a:noFill/>
          <a:ln/>
        </p:spPr>
        <p:txBody>
          <a:bodyPr wrap="square" lIns="0" tIns="0" rIns="0" bIns="0" rtlCol="0" anchor="t"/>
          <a:lstStyle/>
          <a:p>
            <a:pPr marL="0" indent="0">
              <a:buNone/>
            </a:pPr>
            <a:r>
              <a:rPr lang="en-US" sz="2000" dirty="0">
                <a:solidFill>
                  <a:schemeClr val="tx1"/>
                </a:solidFill>
              </a:rPr>
              <a:t>‘주재’라는 제3의 관계 설정 · 규범 형성기의 타이밍 · 불안의 시대, 수행의 수요</a:t>
            </a:r>
            <a:endParaRPr lang="en-US" sz="2000" dirty="0"/>
          </a:p>
        </p:txBody>
      </p:sp>
      <p:sp>
        <p:nvSpPr>
          <p:cNvPr id="22" name="card"/>
          <p:cNvSpPr/>
          <p:nvPr/>
        </p:nvSpPr>
        <p:spPr>
          <a:xfrm>
            <a:off x="8336128" y="4023360"/>
            <a:ext cx="3306928" cy="2103120"/>
          </a:xfrm>
          <a:prstGeom prst="roundRect">
            <a:avLst>
              <a:gd name="adj" fmla="val 5217"/>
            </a:avLst>
          </a:prstGeom>
          <a:solidFill>
            <a:schemeClr val="bg2"/>
          </a:solidFill>
          <a:ln w="12700">
            <a:solidFill>
              <a:schemeClr val="bg2"/>
            </a:solidFill>
            <a:prstDash val="solid"/>
          </a:ln>
        </p:spPr>
      </p:sp>
      <p:sp>
        <p:nvSpPr>
          <p:cNvPr id="23" name="Text 21"/>
          <p:cNvSpPr txBox="1"/>
          <p:nvPr/>
        </p:nvSpPr>
        <p:spPr>
          <a:xfrm>
            <a:off x="8610448" y="4187952"/>
            <a:ext cx="2758288" cy="365760"/>
          </a:xfrm>
          <a:prstGeom prst="rect">
            <a:avLst/>
          </a:prstGeom>
          <a:noFill/>
          <a:ln/>
        </p:spPr>
        <p:txBody>
          <a:bodyPr wrap="square" lIns="0" tIns="0" rIns="0" bIns="0" rtlCol="0" anchor="t"/>
          <a:lstStyle/>
          <a:p>
            <a:pPr marL="0" indent="0">
              <a:buNone/>
            </a:pPr>
            <a:r>
              <a:rPr lang="en-US" sz="2200" b="1" dirty="0">
                <a:solidFill>
                  <a:schemeClr val="accent4"/>
                </a:solidFill>
              </a:rPr>
              <a:t>위협</a:t>
            </a:r>
            <a:endParaRPr lang="en-US" sz="2200" dirty="0"/>
          </a:p>
        </p:txBody>
      </p:sp>
      <p:sp>
        <p:nvSpPr>
          <p:cNvPr id="24" name="Text 22"/>
          <p:cNvSpPr txBox="1"/>
          <p:nvPr/>
        </p:nvSpPr>
        <p:spPr>
          <a:xfrm>
            <a:off x="8610448" y="4617720"/>
            <a:ext cx="2758288" cy="1417320"/>
          </a:xfrm>
          <a:prstGeom prst="rect">
            <a:avLst/>
          </a:prstGeom>
          <a:noFill/>
          <a:ln/>
        </p:spPr>
        <p:txBody>
          <a:bodyPr wrap="square" lIns="0" tIns="0" rIns="0" bIns="0" rtlCol="0" anchor="t"/>
          <a:lstStyle/>
          <a:p>
            <a:pPr marL="0" indent="0">
              <a:buNone/>
            </a:pPr>
            <a:r>
              <a:rPr lang="en-US" sz="2000" dirty="0">
                <a:solidFill>
                  <a:schemeClr val="tx1"/>
                </a:solidFill>
              </a:rPr>
              <a:t>이웃 종단과의 역할 중복 · 멈출 수 없는 경쟁 · 빠른 사건과 느린 의결</a:t>
            </a:r>
            <a:endParaRPr lang="en-US" sz="20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Ⅵ-4 · 삶의 조건을 지키는 일</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공론과 합의를 위한 기여, 그리고 곁에 있음</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r>
              <a:rPr lang="en-US" sz="2000" dirty="0">
                <a:solidFill>
                  <a:schemeClr val="accent5"/>
                </a:solidFill>
              </a:rPr>
              <a:t>제도가 바뀌기까지의 공백을 메운다</a:t>
            </a:r>
            <a:endParaRPr lang="en-US" sz="2000" dirty="0"/>
          </a:p>
        </p:txBody>
      </p:sp>
      <p:sp>
        <p:nvSpPr>
          <p:cNvPr id="5" name="card"/>
          <p:cNvSpPr/>
          <p:nvPr/>
        </p:nvSpPr>
        <p:spPr>
          <a:xfrm>
            <a:off x="548640" y="1783080"/>
            <a:ext cx="5410048" cy="4343400"/>
          </a:xfrm>
          <a:prstGeom prst="roundRect">
            <a:avLst>
              <a:gd name="adj" fmla="val 2526"/>
            </a:avLst>
          </a:prstGeom>
          <a:solidFill>
            <a:schemeClr val="bg2"/>
          </a:solidFill>
          <a:ln w="12700">
            <a:solidFill>
              <a:schemeClr val="bg2"/>
            </a:solidFill>
            <a:prstDash val="solid"/>
          </a:ln>
        </p:spPr>
      </p:sp>
      <p:sp>
        <p:nvSpPr>
          <p:cNvPr id="6" name="Text 4"/>
          <p:cNvSpPr txBox="1"/>
          <p:nvPr/>
        </p:nvSpPr>
        <p:spPr>
          <a:xfrm>
            <a:off x="868680" y="1938528"/>
            <a:ext cx="4769968" cy="384048"/>
          </a:xfrm>
          <a:prstGeom prst="rect">
            <a:avLst/>
          </a:prstGeom>
          <a:noFill/>
          <a:ln/>
        </p:spPr>
        <p:txBody>
          <a:bodyPr wrap="square" lIns="0" tIns="0" rIns="0" bIns="0" rtlCol="0" anchor="t"/>
          <a:lstStyle/>
          <a:p>
            <a:pPr marL="0" indent="0">
              <a:buNone/>
            </a:pPr>
            <a:r>
              <a:rPr lang="en-US" sz="2400" b="1" dirty="0">
                <a:solidFill>
                  <a:schemeClr val="accent1"/>
                </a:solidFill>
              </a:rPr>
              <a:t>공론과 합의를 위한 기여</a:t>
            </a:r>
            <a:endParaRPr lang="en-US" sz="2400" dirty="0"/>
          </a:p>
        </p:txBody>
      </p:sp>
      <p:sp>
        <p:nvSpPr>
          <p:cNvPr id="7" name="dot"/>
          <p:cNvSpPr/>
          <p:nvPr/>
        </p:nvSpPr>
        <p:spPr>
          <a:xfrm>
            <a:off x="868680" y="2542032"/>
            <a:ext cx="182880" cy="182880"/>
          </a:xfrm>
          <a:prstGeom prst="ellipse">
            <a:avLst/>
          </a:prstGeom>
          <a:solidFill>
            <a:schemeClr val="accent1"/>
          </a:solidFill>
          <a:ln w="12700">
            <a:solidFill>
              <a:schemeClr val="accent1"/>
            </a:solidFill>
            <a:prstDash val="solid"/>
          </a:ln>
        </p:spPr>
      </p:sp>
      <p:sp>
        <p:nvSpPr>
          <p:cNvPr id="8" name="Text 6"/>
          <p:cNvSpPr txBox="1"/>
          <p:nvPr/>
        </p:nvSpPr>
        <p:spPr>
          <a:xfrm>
            <a:off x="1188720" y="2468880"/>
            <a:ext cx="4449928" cy="329184"/>
          </a:xfrm>
          <a:prstGeom prst="rect">
            <a:avLst/>
          </a:prstGeom>
          <a:noFill/>
          <a:ln/>
        </p:spPr>
        <p:txBody>
          <a:bodyPr wrap="square" lIns="0" tIns="0" rIns="0" bIns="0" rtlCol="0" anchor="t"/>
          <a:lstStyle/>
          <a:p>
            <a:pPr marL="0" indent="0">
              <a:buNone/>
            </a:pPr>
            <a:r>
              <a:rPr lang="en-US" sz="2200" b="1" dirty="0">
                <a:solidFill>
                  <a:schemeClr val="tx1"/>
                </a:solidFill>
              </a:rPr>
              <a:t>위기 때 내놓을 한 장의 입장문</a:t>
            </a:r>
            <a:endParaRPr lang="en-US" sz="2200" dirty="0"/>
          </a:p>
        </p:txBody>
      </p:sp>
      <p:sp>
        <p:nvSpPr>
          <p:cNvPr id="9" name="Text 7"/>
          <p:cNvSpPr txBox="1"/>
          <p:nvPr/>
        </p:nvSpPr>
        <p:spPr>
          <a:xfrm>
            <a:off x="1188720" y="2834640"/>
            <a:ext cx="4449928" cy="777240"/>
          </a:xfrm>
          <a:prstGeom prst="rect">
            <a:avLst/>
          </a:prstGeom>
          <a:noFill/>
          <a:ln/>
        </p:spPr>
        <p:txBody>
          <a:bodyPr wrap="square" lIns="0" tIns="0" rIns="0" bIns="0" rtlCol="0" anchor="t"/>
          <a:lstStyle/>
          <a:p>
            <a:pPr marL="0" indent="0">
              <a:buNone/>
            </a:pPr>
            <a:r>
              <a:rPr lang="en-US" sz="1800" dirty="0">
                <a:solidFill>
                  <a:schemeClr val="accent5"/>
                </a:solidFill>
              </a:rPr>
              <a:t>발표 권한과 절차까지 미리 정해 둔다</a:t>
            </a:r>
            <a:endParaRPr lang="en-US" sz="1800" dirty="0"/>
          </a:p>
        </p:txBody>
      </p:sp>
      <p:sp>
        <p:nvSpPr>
          <p:cNvPr id="10" name="dot"/>
          <p:cNvSpPr/>
          <p:nvPr/>
        </p:nvSpPr>
        <p:spPr>
          <a:xfrm>
            <a:off x="868680" y="3749040"/>
            <a:ext cx="182880" cy="182880"/>
          </a:xfrm>
          <a:prstGeom prst="ellipse">
            <a:avLst/>
          </a:prstGeom>
          <a:solidFill>
            <a:schemeClr val="accent1"/>
          </a:solidFill>
          <a:ln w="12700">
            <a:solidFill>
              <a:schemeClr val="accent1"/>
            </a:solidFill>
            <a:prstDash val="solid"/>
          </a:ln>
        </p:spPr>
      </p:sp>
      <p:sp>
        <p:nvSpPr>
          <p:cNvPr id="11" name="Text 9"/>
          <p:cNvSpPr txBox="1"/>
          <p:nvPr/>
        </p:nvSpPr>
        <p:spPr>
          <a:xfrm>
            <a:off x="1188720" y="3675888"/>
            <a:ext cx="4449928" cy="329184"/>
          </a:xfrm>
          <a:prstGeom prst="rect">
            <a:avLst/>
          </a:prstGeom>
          <a:noFill/>
          <a:ln/>
        </p:spPr>
        <p:txBody>
          <a:bodyPr wrap="square" lIns="0" tIns="0" rIns="0" bIns="0" rtlCol="0" anchor="t"/>
          <a:lstStyle/>
          <a:p>
            <a:pPr marL="0" indent="0">
              <a:buNone/>
            </a:pPr>
            <a:r>
              <a:rPr lang="en-US" sz="2200" b="1" dirty="0">
                <a:solidFill>
                  <a:schemeClr val="tx1"/>
                </a:solidFill>
              </a:rPr>
              <a:t>교리를 시민의 말로</a:t>
            </a:r>
            <a:endParaRPr lang="en-US" sz="2200" dirty="0"/>
          </a:p>
        </p:txBody>
      </p:sp>
      <p:sp>
        <p:nvSpPr>
          <p:cNvPr id="12" name="Text 10"/>
          <p:cNvSpPr txBox="1"/>
          <p:nvPr/>
        </p:nvSpPr>
        <p:spPr>
          <a:xfrm>
            <a:off x="1188720" y="4041648"/>
            <a:ext cx="4449928" cy="777240"/>
          </a:xfrm>
          <a:prstGeom prst="rect">
            <a:avLst/>
          </a:prstGeom>
          <a:noFill/>
          <a:ln/>
        </p:spPr>
        <p:txBody>
          <a:bodyPr wrap="square" lIns="0" tIns="0" rIns="0" bIns="0" rtlCol="0" anchor="t"/>
          <a:lstStyle/>
          <a:p>
            <a:pPr marL="0" indent="0">
              <a:buNone/>
            </a:pPr>
            <a:r>
              <a:rPr lang="en-US" sz="1800" dirty="0">
                <a:solidFill>
                  <a:schemeClr val="accent5"/>
                </a:solidFill>
              </a:rPr>
              <a:t>사은의 언어를 누구나 알아듣는 말로</a:t>
            </a:r>
            <a:endParaRPr lang="en-US" sz="1800" dirty="0"/>
          </a:p>
        </p:txBody>
      </p:sp>
      <p:sp>
        <p:nvSpPr>
          <p:cNvPr id="13" name="dot"/>
          <p:cNvSpPr/>
          <p:nvPr/>
        </p:nvSpPr>
        <p:spPr>
          <a:xfrm>
            <a:off x="868680" y="4956048"/>
            <a:ext cx="182880" cy="182880"/>
          </a:xfrm>
          <a:prstGeom prst="ellipse">
            <a:avLst/>
          </a:prstGeom>
          <a:solidFill>
            <a:schemeClr val="accent1"/>
          </a:solidFill>
          <a:ln w="12700">
            <a:solidFill>
              <a:schemeClr val="accent1"/>
            </a:solidFill>
            <a:prstDash val="solid"/>
          </a:ln>
        </p:spPr>
      </p:sp>
      <p:sp>
        <p:nvSpPr>
          <p:cNvPr id="14" name="Text 12"/>
          <p:cNvSpPr txBox="1"/>
          <p:nvPr/>
        </p:nvSpPr>
        <p:spPr>
          <a:xfrm>
            <a:off x="1188720" y="4882896"/>
            <a:ext cx="4449928" cy="329184"/>
          </a:xfrm>
          <a:prstGeom prst="rect">
            <a:avLst/>
          </a:prstGeom>
          <a:noFill/>
          <a:ln/>
        </p:spPr>
        <p:txBody>
          <a:bodyPr wrap="square" lIns="0" tIns="0" rIns="0" bIns="0" rtlCol="0" anchor="t"/>
          <a:lstStyle/>
          <a:p>
            <a:pPr marL="0" indent="0">
              <a:buNone/>
            </a:pPr>
            <a:r>
              <a:rPr lang="en-US" sz="2200" b="1" dirty="0">
                <a:solidFill>
                  <a:schemeClr val="tx1"/>
                </a:solidFill>
              </a:rPr>
              <a:t>함께</a:t>
            </a:r>
            <a:endParaRPr lang="en-US" sz="2200" dirty="0"/>
          </a:p>
        </p:txBody>
      </p:sp>
      <p:sp>
        <p:nvSpPr>
          <p:cNvPr id="15" name="Text 13"/>
          <p:cNvSpPr txBox="1"/>
          <p:nvPr/>
        </p:nvSpPr>
        <p:spPr>
          <a:xfrm>
            <a:off x="1188720" y="5248656"/>
            <a:ext cx="4449928" cy="777240"/>
          </a:xfrm>
          <a:prstGeom prst="rect">
            <a:avLst/>
          </a:prstGeom>
          <a:noFill/>
          <a:ln/>
        </p:spPr>
        <p:txBody>
          <a:bodyPr wrap="square" lIns="0" tIns="0" rIns="0" bIns="0" rtlCol="0" anchor="t"/>
          <a:lstStyle/>
          <a:p>
            <a:pPr marL="0" indent="0">
              <a:buNone/>
            </a:pPr>
            <a:r>
              <a:rPr lang="en-US" sz="1800" dirty="0">
                <a:solidFill>
                  <a:schemeClr val="accent5"/>
                </a:solidFill>
              </a:rPr>
              <a:t>KCRP와 이웃 종단의 공동 목소리 안에서</a:t>
            </a:r>
            <a:endParaRPr lang="en-US" sz="1800" dirty="0"/>
          </a:p>
        </p:txBody>
      </p:sp>
      <p:sp>
        <p:nvSpPr>
          <p:cNvPr id="16" name="card"/>
          <p:cNvSpPr/>
          <p:nvPr/>
        </p:nvSpPr>
        <p:spPr>
          <a:xfrm>
            <a:off x="6233008" y="1783080"/>
            <a:ext cx="5410048" cy="4343400"/>
          </a:xfrm>
          <a:prstGeom prst="roundRect">
            <a:avLst>
              <a:gd name="adj" fmla="val 2526"/>
            </a:avLst>
          </a:prstGeom>
          <a:solidFill>
            <a:schemeClr val="bg2"/>
          </a:solidFill>
          <a:ln w="12700">
            <a:solidFill>
              <a:schemeClr val="bg2"/>
            </a:solidFill>
            <a:prstDash val="solid"/>
          </a:ln>
        </p:spPr>
      </p:sp>
      <p:sp>
        <p:nvSpPr>
          <p:cNvPr id="17" name="Text 15"/>
          <p:cNvSpPr txBox="1"/>
          <p:nvPr/>
        </p:nvSpPr>
        <p:spPr>
          <a:xfrm>
            <a:off x="6553048" y="1938528"/>
            <a:ext cx="4769968" cy="384048"/>
          </a:xfrm>
          <a:prstGeom prst="rect">
            <a:avLst/>
          </a:prstGeom>
          <a:noFill/>
          <a:ln/>
        </p:spPr>
        <p:txBody>
          <a:bodyPr wrap="square" lIns="0" tIns="0" rIns="0" bIns="0" rtlCol="0" anchor="t"/>
          <a:lstStyle/>
          <a:p>
            <a:pPr marL="0" indent="0">
              <a:buNone/>
            </a:pPr>
            <a:r>
              <a:rPr lang="en-US" sz="2400" b="1" dirty="0">
                <a:solidFill>
                  <a:schemeClr val="accent2"/>
                </a:solidFill>
              </a:rPr>
              <a:t>곁에 있음</a:t>
            </a:r>
            <a:endParaRPr lang="en-US" sz="2400" dirty="0"/>
          </a:p>
        </p:txBody>
      </p:sp>
      <p:sp>
        <p:nvSpPr>
          <p:cNvPr id="18" name="dot"/>
          <p:cNvSpPr/>
          <p:nvPr/>
        </p:nvSpPr>
        <p:spPr>
          <a:xfrm>
            <a:off x="6553048" y="2542032"/>
            <a:ext cx="182880" cy="182880"/>
          </a:xfrm>
          <a:prstGeom prst="ellipse">
            <a:avLst/>
          </a:prstGeom>
          <a:solidFill>
            <a:schemeClr val="accent2"/>
          </a:solidFill>
          <a:ln w="12700">
            <a:solidFill>
              <a:schemeClr val="accent2"/>
            </a:solidFill>
            <a:prstDash val="solid"/>
          </a:ln>
        </p:spPr>
      </p:sp>
      <p:sp>
        <p:nvSpPr>
          <p:cNvPr id="19" name="Text 17"/>
          <p:cNvSpPr txBox="1"/>
          <p:nvPr/>
        </p:nvSpPr>
        <p:spPr>
          <a:xfrm>
            <a:off x="6873088" y="2468880"/>
            <a:ext cx="4449928" cy="329184"/>
          </a:xfrm>
          <a:prstGeom prst="rect">
            <a:avLst/>
          </a:prstGeom>
          <a:noFill/>
          <a:ln/>
        </p:spPr>
        <p:txBody>
          <a:bodyPr wrap="square" lIns="0" tIns="0" rIns="0" bIns="0" rtlCol="0" anchor="t"/>
          <a:lstStyle/>
          <a:p>
            <a:pPr marL="0" indent="0">
              <a:buNone/>
            </a:pPr>
            <a:r>
              <a:rPr lang="en-US" sz="2200" b="1" dirty="0">
                <a:solidFill>
                  <a:schemeClr val="tx1"/>
                </a:solidFill>
              </a:rPr>
              <a:t>일과 의미를 잃은 이들의 곁</a:t>
            </a:r>
            <a:endParaRPr lang="en-US" sz="2200" dirty="0"/>
          </a:p>
        </p:txBody>
      </p:sp>
      <p:sp>
        <p:nvSpPr>
          <p:cNvPr id="20" name="Text 18"/>
          <p:cNvSpPr txBox="1"/>
          <p:nvPr/>
        </p:nvSpPr>
        <p:spPr>
          <a:xfrm>
            <a:off x="6873088" y="2834640"/>
            <a:ext cx="4449928" cy="777240"/>
          </a:xfrm>
          <a:prstGeom prst="rect">
            <a:avLst/>
          </a:prstGeom>
          <a:noFill/>
          <a:ln/>
        </p:spPr>
        <p:txBody>
          <a:bodyPr wrap="square" lIns="0" tIns="0" rIns="0" bIns="0" rtlCol="0" anchor="t"/>
          <a:lstStyle/>
          <a:p>
            <a:pPr marL="0" indent="0">
              <a:buNone/>
            </a:pPr>
            <a:r>
              <a:rPr lang="en-US" sz="1800" dirty="0">
                <a:solidFill>
                  <a:schemeClr val="accent5"/>
                </a:solidFill>
              </a:rPr>
              <a:t>심방, 법회 뒤 나눔, 인연 안의 만남</a:t>
            </a:r>
            <a:endParaRPr lang="en-US" sz="1800" dirty="0"/>
          </a:p>
        </p:txBody>
      </p:sp>
      <p:sp>
        <p:nvSpPr>
          <p:cNvPr id="21" name="dot"/>
          <p:cNvSpPr/>
          <p:nvPr/>
        </p:nvSpPr>
        <p:spPr>
          <a:xfrm>
            <a:off x="6553048" y="3749040"/>
            <a:ext cx="182880" cy="182880"/>
          </a:xfrm>
          <a:prstGeom prst="ellipse">
            <a:avLst/>
          </a:prstGeom>
          <a:solidFill>
            <a:schemeClr val="accent2"/>
          </a:solidFill>
          <a:ln w="12700">
            <a:solidFill>
              <a:schemeClr val="accent2"/>
            </a:solidFill>
            <a:prstDash val="solid"/>
          </a:ln>
        </p:spPr>
      </p:sp>
      <p:sp>
        <p:nvSpPr>
          <p:cNvPr id="22" name="Text 20"/>
          <p:cNvSpPr txBox="1"/>
          <p:nvPr/>
        </p:nvSpPr>
        <p:spPr>
          <a:xfrm>
            <a:off x="6873088" y="3675888"/>
            <a:ext cx="4449928" cy="329184"/>
          </a:xfrm>
          <a:prstGeom prst="rect">
            <a:avLst/>
          </a:prstGeom>
          <a:noFill/>
          <a:ln/>
        </p:spPr>
        <p:txBody>
          <a:bodyPr wrap="square" lIns="0" tIns="0" rIns="0" bIns="0" rtlCol="0" anchor="t"/>
          <a:lstStyle/>
          <a:p>
            <a:pPr marL="0" indent="0">
              <a:buNone/>
            </a:pPr>
            <a:r>
              <a:rPr lang="en-US" sz="2200" b="1" dirty="0">
                <a:solidFill>
                  <a:schemeClr val="tx1"/>
                </a:solidFill>
              </a:rPr>
              <a:t>전문기관에 연결</a:t>
            </a:r>
            <a:endParaRPr lang="en-US" sz="2200" dirty="0"/>
          </a:p>
        </p:txBody>
      </p:sp>
      <p:sp>
        <p:nvSpPr>
          <p:cNvPr id="23" name="Text 21"/>
          <p:cNvSpPr txBox="1"/>
          <p:nvPr/>
        </p:nvSpPr>
        <p:spPr>
          <a:xfrm>
            <a:off x="6873088" y="4041648"/>
            <a:ext cx="4449928" cy="777240"/>
          </a:xfrm>
          <a:prstGeom prst="rect">
            <a:avLst/>
          </a:prstGeom>
          <a:noFill/>
          <a:ln/>
        </p:spPr>
        <p:txBody>
          <a:bodyPr wrap="square" lIns="0" tIns="0" rIns="0" bIns="0" rtlCol="0" anchor="t"/>
          <a:lstStyle/>
          <a:p>
            <a:pPr marL="0" indent="0">
              <a:buNone/>
            </a:pPr>
            <a:r>
              <a:rPr lang="en-US" sz="1800" dirty="0">
                <a:solidFill>
                  <a:schemeClr val="accent5"/>
                </a:solidFill>
              </a:rPr>
              <a:t>고용·정신건강·법률구조 기관으로 잇는다</a:t>
            </a:r>
            <a:endParaRPr lang="en-US" sz="1800" dirty="0"/>
          </a:p>
        </p:txBody>
      </p:sp>
      <p:sp>
        <p:nvSpPr>
          <p:cNvPr id="24" name="dot"/>
          <p:cNvSpPr/>
          <p:nvPr/>
        </p:nvSpPr>
        <p:spPr>
          <a:xfrm>
            <a:off x="6553048" y="4956048"/>
            <a:ext cx="182880" cy="182880"/>
          </a:xfrm>
          <a:prstGeom prst="ellipse">
            <a:avLst/>
          </a:prstGeom>
          <a:solidFill>
            <a:schemeClr val="accent2"/>
          </a:solidFill>
          <a:ln w="12700">
            <a:solidFill>
              <a:schemeClr val="accent2"/>
            </a:solidFill>
            <a:prstDash val="solid"/>
          </a:ln>
        </p:spPr>
      </p:sp>
      <p:sp>
        <p:nvSpPr>
          <p:cNvPr id="25" name="Text 23"/>
          <p:cNvSpPr txBox="1"/>
          <p:nvPr/>
        </p:nvSpPr>
        <p:spPr>
          <a:xfrm>
            <a:off x="6873088" y="4882896"/>
            <a:ext cx="4449928" cy="329184"/>
          </a:xfrm>
          <a:prstGeom prst="rect">
            <a:avLst/>
          </a:prstGeom>
          <a:noFill/>
          <a:ln/>
        </p:spPr>
        <p:txBody>
          <a:bodyPr wrap="square" lIns="0" tIns="0" rIns="0" bIns="0" rtlCol="0" anchor="t"/>
          <a:lstStyle/>
          <a:p>
            <a:pPr marL="0" indent="0">
              <a:buNone/>
            </a:pPr>
            <a:r>
              <a:rPr lang="en-US" sz="2200" b="1" dirty="0">
                <a:solidFill>
                  <a:schemeClr val="tx1"/>
                </a:solidFill>
              </a:rPr>
              <a:t>위기 때의 교당</a:t>
            </a:r>
            <a:endParaRPr lang="en-US" sz="2200" dirty="0"/>
          </a:p>
        </p:txBody>
      </p:sp>
      <p:sp>
        <p:nvSpPr>
          <p:cNvPr id="26" name="Text 24"/>
          <p:cNvSpPr txBox="1"/>
          <p:nvPr/>
        </p:nvSpPr>
        <p:spPr>
          <a:xfrm>
            <a:off x="6873088" y="5248656"/>
            <a:ext cx="4449928" cy="777240"/>
          </a:xfrm>
          <a:prstGeom prst="rect">
            <a:avLst/>
          </a:prstGeom>
          <a:noFill/>
          <a:ln/>
        </p:spPr>
        <p:txBody>
          <a:bodyPr wrap="square" lIns="0" tIns="0" rIns="0" bIns="0" rtlCol="0" anchor="t"/>
          <a:lstStyle/>
          <a:p>
            <a:pPr marL="0" indent="0">
              <a:buNone/>
            </a:pPr>
            <a:r>
              <a:rPr lang="en-US" sz="1800" dirty="0">
                <a:solidFill>
                  <a:schemeClr val="accent5"/>
                </a:solidFill>
              </a:rPr>
              <a:t>대면 연락망과 사실 확인의 거점</a:t>
            </a:r>
            <a:endParaRPr lang="en-US" sz="1800" dirty="0"/>
          </a:p>
        </p:txBody>
      </p:sp>
      <p:sp>
        <p:nvSpPr>
          <p:cNvPr id="27"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Ⅵ-4 · 정신의 힘을 기르는 일</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en-US" sz="3200" b="1" dirty="0">
                <a:solidFill>
                  <a:schemeClr val="tx2"/>
                </a:solidFill>
              </a:rPr>
              <a:t>실존적 위기 앞의 마음공부와 AI 취사 공부</a:t>
            </a:r>
            <a:endParaRPr lang="en-US" sz="3200" dirty="0"/>
          </a:p>
        </p:txBody>
      </p:sp>
      <p:sp>
        <p:nvSpPr>
          <p:cNvPr id="4" name="Text 1"/>
          <p:cNvSpPr>
            <a:spLocks noGrp="1"/>
          </p:cNvSpPr>
          <p:nvPr>
            <p:ph type="body" idx="103" hasCustomPrompt="1"/>
          </p:nvPr>
        </p:nvSpPr>
        <p:spPr>
          <a:xfrm>
            <a:off x="548640" y="1243584"/>
            <a:ext cx="11094415" cy="402336"/>
          </a:xfrm>
          <a:prstGeom prst="rect">
            <a:avLst/>
          </a:prstGeom>
          <a:noFill/>
          <a:ln/>
        </p:spPr>
        <p:txBody>
          <a:bodyPr wrap="square" lIns="0" tIns="0" rIns="0" bIns="0" rtlCol="0"/>
          <a:lstStyle/>
          <a:p>
            <a:pPr marL="0" indent="0">
              <a:buNone/>
            </a:pPr>
            <a:r>
              <a:rPr lang="en-US" sz="2000" dirty="0">
                <a:solidFill>
                  <a:schemeClr val="accent5"/>
                </a:solidFill>
              </a:rPr>
              <a:t>정해진 답을 찾기보다, 아직 없는 길을 함께 내는 공부</a:t>
            </a:r>
            <a:endParaRPr lang="en-US" sz="2000" dirty="0"/>
          </a:p>
        </p:txBody>
      </p:sp>
      <p:sp>
        <p:nvSpPr>
          <p:cNvPr id="5" name="card"/>
          <p:cNvSpPr/>
          <p:nvPr/>
        </p:nvSpPr>
        <p:spPr>
          <a:xfrm>
            <a:off x="548640" y="1783080"/>
            <a:ext cx="2464994" cy="1828800"/>
          </a:xfrm>
          <a:prstGeom prst="roundRect">
            <a:avLst>
              <a:gd name="adj" fmla="val 6000"/>
            </a:avLst>
          </a:prstGeom>
          <a:solidFill>
            <a:schemeClr val="bg2"/>
          </a:solidFill>
          <a:ln w="12700">
            <a:solidFill>
              <a:schemeClr val="bg2"/>
            </a:solidFill>
            <a:prstDash val="solid"/>
          </a:ln>
        </p:spPr>
      </p:sp>
      <p:sp>
        <p:nvSpPr>
          <p:cNvPr id="6" name="badge"/>
          <p:cNvSpPr/>
          <p:nvPr/>
        </p:nvSpPr>
        <p:spPr>
          <a:xfrm>
            <a:off x="777240" y="1938528"/>
            <a:ext cx="502920" cy="502920"/>
          </a:xfrm>
          <a:prstGeom prst="ellipse">
            <a:avLst/>
          </a:prstGeom>
          <a:solidFill>
            <a:schemeClr val="accent2"/>
          </a:solidFill>
          <a:ln w="12700">
            <a:solidFill>
              <a:schemeClr val="accent2"/>
            </a:solidFill>
            <a:prstDash val="solid"/>
          </a:ln>
        </p:spPr>
      </p:sp>
      <p:sp>
        <p:nvSpPr>
          <p:cNvPr id="7" name="Text 5"/>
          <p:cNvSpPr txBox="1"/>
          <p:nvPr/>
        </p:nvSpPr>
        <p:spPr>
          <a:xfrm>
            <a:off x="777240" y="1938528"/>
            <a:ext cx="502920" cy="502920"/>
          </a:xfrm>
          <a:prstGeom prst="rect">
            <a:avLst/>
          </a:prstGeom>
          <a:noFill/>
          <a:ln/>
        </p:spPr>
        <p:txBody>
          <a:bodyPr wrap="square" lIns="0" tIns="0" rIns="0" bIns="0" rtlCol="0" anchor="ctr"/>
          <a:lstStyle/>
          <a:p>
            <a:pPr marL="0" indent="0" algn="ctr">
              <a:buNone/>
            </a:pPr>
            <a:r>
              <a:rPr lang="en-US" sz="2000" b="1" dirty="0">
                <a:solidFill>
                  <a:schemeClr val="bg1"/>
                </a:solidFill>
              </a:rPr>
              <a:t>1</a:t>
            </a:r>
            <a:endParaRPr lang="en-US" sz="2000" dirty="0"/>
          </a:p>
        </p:txBody>
      </p:sp>
      <p:sp>
        <p:nvSpPr>
          <p:cNvPr id="8" name="Text 6"/>
          <p:cNvSpPr txBox="1"/>
          <p:nvPr/>
        </p:nvSpPr>
        <p:spPr>
          <a:xfrm>
            <a:off x="1417320" y="1965960"/>
            <a:ext cx="1459154" cy="457200"/>
          </a:xfrm>
          <a:prstGeom prst="rect">
            <a:avLst/>
          </a:prstGeom>
          <a:noFill/>
          <a:ln/>
        </p:spPr>
        <p:txBody>
          <a:bodyPr wrap="square" lIns="0" tIns="0" rIns="0" bIns="0" rtlCol="0" anchor="ctr"/>
          <a:lstStyle/>
          <a:p>
            <a:pPr marL="0" indent="0">
              <a:buNone/>
            </a:pPr>
            <a:r>
              <a:rPr lang="en-US" sz="2400" b="1" dirty="0">
                <a:solidFill>
                  <a:schemeClr val="accent2"/>
                </a:solidFill>
              </a:rPr>
              <a:t>멈춤</a:t>
            </a:r>
            <a:endParaRPr lang="en-US" sz="2400" dirty="0"/>
          </a:p>
        </p:txBody>
      </p:sp>
      <p:sp>
        <p:nvSpPr>
          <p:cNvPr id="9" name="Text 7"/>
          <p:cNvSpPr txBox="1"/>
          <p:nvPr/>
        </p:nvSpPr>
        <p:spPr>
          <a:xfrm>
            <a:off x="777240" y="2560320"/>
            <a:ext cx="2053514" cy="960120"/>
          </a:xfrm>
          <a:prstGeom prst="rect">
            <a:avLst/>
          </a:prstGeom>
          <a:noFill/>
          <a:ln/>
        </p:spPr>
        <p:txBody>
          <a:bodyPr wrap="square" lIns="0" tIns="0" rIns="0" bIns="0" rtlCol="0" anchor="t"/>
          <a:lstStyle/>
          <a:p>
            <a:pPr marL="0" indent="0">
              <a:buNone/>
            </a:pPr>
            <a:r>
              <a:rPr lang="en-US" sz="1800" dirty="0">
                <a:solidFill>
                  <a:schemeClr val="tx1"/>
                </a:solidFill>
              </a:rPr>
              <a:t>일어나는 마음을</a:t>
            </a:r>
            <a:endParaRPr lang="en-US" sz="1800" dirty="0"/>
          </a:p>
          <a:p>
            <a:pPr marL="0" indent="0">
              <a:buNone/>
            </a:pPr>
            <a:r>
              <a:rPr lang="en-US" sz="1800" dirty="0">
                <a:solidFill>
                  <a:schemeClr val="tx1"/>
                </a:solidFill>
              </a:rPr>
              <a:t>알아차리고 멈춘다</a:t>
            </a:r>
            <a:endParaRPr lang="en-US" sz="1800" dirty="0"/>
          </a:p>
        </p:txBody>
      </p:sp>
      <p:sp>
        <p:nvSpPr>
          <p:cNvPr id="10" name="arrow"/>
          <p:cNvSpPr/>
          <p:nvPr/>
        </p:nvSpPr>
        <p:spPr>
          <a:xfrm>
            <a:off x="3059354" y="2697480"/>
            <a:ext cx="320040" cy="0"/>
          </a:xfrm>
          <a:prstGeom prst="line">
            <a:avLst/>
          </a:prstGeom>
          <a:noFill/>
          <a:ln w="22225">
            <a:solidFill>
              <a:schemeClr val="accent5"/>
            </a:solidFill>
            <a:prstDash val="solid"/>
            <a:tailEnd type="triangle"/>
          </a:ln>
        </p:spPr>
      </p:sp>
      <p:sp>
        <p:nvSpPr>
          <p:cNvPr id="11" name="card"/>
          <p:cNvSpPr/>
          <p:nvPr/>
        </p:nvSpPr>
        <p:spPr>
          <a:xfrm>
            <a:off x="3425114" y="1783080"/>
            <a:ext cx="2464994" cy="1828800"/>
          </a:xfrm>
          <a:prstGeom prst="roundRect">
            <a:avLst>
              <a:gd name="adj" fmla="val 6000"/>
            </a:avLst>
          </a:prstGeom>
          <a:solidFill>
            <a:schemeClr val="bg2"/>
          </a:solidFill>
          <a:ln w="12700">
            <a:solidFill>
              <a:schemeClr val="bg2"/>
            </a:solidFill>
            <a:prstDash val="solid"/>
          </a:ln>
        </p:spPr>
      </p:sp>
      <p:sp>
        <p:nvSpPr>
          <p:cNvPr id="12" name="badge"/>
          <p:cNvSpPr/>
          <p:nvPr/>
        </p:nvSpPr>
        <p:spPr>
          <a:xfrm>
            <a:off x="3653714" y="1938528"/>
            <a:ext cx="502920" cy="502920"/>
          </a:xfrm>
          <a:prstGeom prst="ellipse">
            <a:avLst/>
          </a:prstGeom>
          <a:solidFill>
            <a:schemeClr val="accent4"/>
          </a:solidFill>
          <a:ln w="12700">
            <a:solidFill>
              <a:schemeClr val="accent4"/>
            </a:solidFill>
            <a:prstDash val="solid"/>
          </a:ln>
        </p:spPr>
      </p:sp>
      <p:sp>
        <p:nvSpPr>
          <p:cNvPr id="13" name="Text 11"/>
          <p:cNvSpPr txBox="1"/>
          <p:nvPr/>
        </p:nvSpPr>
        <p:spPr>
          <a:xfrm>
            <a:off x="3653714" y="1938528"/>
            <a:ext cx="502920" cy="502920"/>
          </a:xfrm>
          <a:prstGeom prst="rect">
            <a:avLst/>
          </a:prstGeom>
          <a:noFill/>
          <a:ln/>
        </p:spPr>
        <p:txBody>
          <a:bodyPr wrap="square" lIns="0" tIns="0" rIns="0" bIns="0" rtlCol="0" anchor="ctr"/>
          <a:lstStyle/>
          <a:p>
            <a:pPr marL="0" indent="0" algn="ctr">
              <a:buNone/>
            </a:pPr>
            <a:r>
              <a:rPr lang="en-US" sz="2000" b="1" dirty="0">
                <a:solidFill>
                  <a:schemeClr val="bg1"/>
                </a:solidFill>
              </a:rPr>
              <a:t>2</a:t>
            </a:r>
            <a:endParaRPr lang="en-US" sz="2000" dirty="0"/>
          </a:p>
        </p:txBody>
      </p:sp>
      <p:sp>
        <p:nvSpPr>
          <p:cNvPr id="14" name="Text 12"/>
          <p:cNvSpPr txBox="1"/>
          <p:nvPr/>
        </p:nvSpPr>
        <p:spPr>
          <a:xfrm>
            <a:off x="4293794" y="1965960"/>
            <a:ext cx="1459154" cy="457200"/>
          </a:xfrm>
          <a:prstGeom prst="rect">
            <a:avLst/>
          </a:prstGeom>
          <a:noFill/>
          <a:ln/>
        </p:spPr>
        <p:txBody>
          <a:bodyPr wrap="square" lIns="0" tIns="0" rIns="0" bIns="0" rtlCol="0" anchor="ctr"/>
          <a:lstStyle/>
          <a:p>
            <a:pPr marL="0" indent="0">
              <a:buNone/>
            </a:pPr>
            <a:r>
              <a:rPr lang="en-US" sz="2400" b="1" dirty="0">
                <a:solidFill>
                  <a:schemeClr val="accent4"/>
                </a:solidFill>
              </a:rPr>
              <a:t>궁리</a:t>
            </a:r>
            <a:endParaRPr lang="en-US" sz="2400" dirty="0"/>
          </a:p>
        </p:txBody>
      </p:sp>
      <p:sp>
        <p:nvSpPr>
          <p:cNvPr id="15" name="Text 13"/>
          <p:cNvSpPr txBox="1"/>
          <p:nvPr/>
        </p:nvSpPr>
        <p:spPr>
          <a:xfrm>
            <a:off x="3653714" y="2560320"/>
            <a:ext cx="2053514" cy="960120"/>
          </a:xfrm>
          <a:prstGeom prst="rect">
            <a:avLst/>
          </a:prstGeom>
          <a:noFill/>
          <a:ln/>
        </p:spPr>
        <p:txBody>
          <a:bodyPr wrap="square" lIns="0" tIns="0" rIns="0" bIns="0" rtlCol="0" anchor="t"/>
          <a:lstStyle/>
          <a:p>
            <a:pPr marL="0" indent="0">
              <a:buNone/>
            </a:pPr>
            <a:r>
              <a:rPr lang="en-US" sz="1800" dirty="0">
                <a:solidFill>
                  <a:schemeClr val="tx1"/>
                </a:solidFill>
              </a:rPr>
              <a:t>여러 길을 궁리하고</a:t>
            </a:r>
            <a:endParaRPr lang="en-US" sz="1800" dirty="0"/>
          </a:p>
          <a:p>
            <a:pPr marL="0" indent="0">
              <a:buNone/>
            </a:pPr>
            <a:r>
              <a:rPr lang="en-US" sz="1800" dirty="0">
                <a:solidFill>
                  <a:schemeClr val="tx1"/>
                </a:solidFill>
              </a:rPr>
              <a:t>문답·감정으로 함께 묻는다</a:t>
            </a:r>
            <a:endParaRPr lang="en-US" sz="1800" dirty="0"/>
          </a:p>
        </p:txBody>
      </p:sp>
      <p:sp>
        <p:nvSpPr>
          <p:cNvPr id="16" name="arrow"/>
          <p:cNvSpPr/>
          <p:nvPr/>
        </p:nvSpPr>
        <p:spPr>
          <a:xfrm>
            <a:off x="5935828" y="2697480"/>
            <a:ext cx="320040" cy="0"/>
          </a:xfrm>
          <a:prstGeom prst="line">
            <a:avLst/>
          </a:prstGeom>
          <a:noFill/>
          <a:ln w="22225">
            <a:solidFill>
              <a:schemeClr val="accent5"/>
            </a:solidFill>
            <a:prstDash val="solid"/>
            <a:tailEnd type="triangle"/>
          </a:ln>
        </p:spPr>
      </p:sp>
      <p:sp>
        <p:nvSpPr>
          <p:cNvPr id="17" name="card"/>
          <p:cNvSpPr/>
          <p:nvPr/>
        </p:nvSpPr>
        <p:spPr>
          <a:xfrm>
            <a:off x="6301588" y="1783080"/>
            <a:ext cx="2464994" cy="1828800"/>
          </a:xfrm>
          <a:prstGeom prst="roundRect">
            <a:avLst>
              <a:gd name="adj" fmla="val 6000"/>
            </a:avLst>
          </a:prstGeom>
          <a:solidFill>
            <a:schemeClr val="bg2"/>
          </a:solidFill>
          <a:ln w="12700">
            <a:solidFill>
              <a:schemeClr val="bg2"/>
            </a:solidFill>
            <a:prstDash val="solid"/>
          </a:ln>
        </p:spPr>
      </p:sp>
      <p:sp>
        <p:nvSpPr>
          <p:cNvPr id="18" name="badge"/>
          <p:cNvSpPr/>
          <p:nvPr/>
        </p:nvSpPr>
        <p:spPr>
          <a:xfrm>
            <a:off x="6530188" y="1938528"/>
            <a:ext cx="502920" cy="502920"/>
          </a:xfrm>
          <a:prstGeom prst="ellipse">
            <a:avLst/>
          </a:prstGeom>
          <a:solidFill>
            <a:schemeClr val="accent1"/>
          </a:solidFill>
          <a:ln w="12700">
            <a:solidFill>
              <a:schemeClr val="accent1"/>
            </a:solidFill>
            <a:prstDash val="solid"/>
          </a:ln>
        </p:spPr>
      </p:sp>
      <p:sp>
        <p:nvSpPr>
          <p:cNvPr id="19" name="Text 17"/>
          <p:cNvSpPr txBox="1"/>
          <p:nvPr/>
        </p:nvSpPr>
        <p:spPr>
          <a:xfrm>
            <a:off x="6530188" y="1938528"/>
            <a:ext cx="502920" cy="502920"/>
          </a:xfrm>
          <a:prstGeom prst="rect">
            <a:avLst/>
          </a:prstGeom>
          <a:noFill/>
          <a:ln/>
        </p:spPr>
        <p:txBody>
          <a:bodyPr wrap="square" lIns="0" tIns="0" rIns="0" bIns="0" rtlCol="0" anchor="ctr"/>
          <a:lstStyle/>
          <a:p>
            <a:pPr marL="0" indent="0" algn="ctr">
              <a:buNone/>
            </a:pPr>
            <a:r>
              <a:rPr lang="en-US" sz="2000" b="1" dirty="0">
                <a:solidFill>
                  <a:schemeClr val="bg1"/>
                </a:solidFill>
              </a:rPr>
              <a:t>3</a:t>
            </a:r>
            <a:endParaRPr lang="en-US" sz="2000" dirty="0"/>
          </a:p>
        </p:txBody>
      </p:sp>
      <p:sp>
        <p:nvSpPr>
          <p:cNvPr id="20" name="Text 18"/>
          <p:cNvSpPr txBox="1"/>
          <p:nvPr/>
        </p:nvSpPr>
        <p:spPr>
          <a:xfrm>
            <a:off x="7170268" y="1965960"/>
            <a:ext cx="1459154" cy="457200"/>
          </a:xfrm>
          <a:prstGeom prst="rect">
            <a:avLst/>
          </a:prstGeom>
          <a:noFill/>
          <a:ln/>
        </p:spPr>
        <p:txBody>
          <a:bodyPr wrap="square" lIns="0" tIns="0" rIns="0" bIns="0" rtlCol="0" anchor="ctr"/>
          <a:lstStyle/>
          <a:p>
            <a:pPr marL="0" indent="0">
              <a:buNone/>
            </a:pPr>
            <a:r>
              <a:rPr lang="en-US" sz="2400" b="1" dirty="0">
                <a:solidFill>
                  <a:schemeClr val="accent1"/>
                </a:solidFill>
              </a:rPr>
              <a:t>선택·실행</a:t>
            </a:r>
            <a:endParaRPr lang="en-US" sz="2400" dirty="0"/>
          </a:p>
        </p:txBody>
      </p:sp>
      <p:sp>
        <p:nvSpPr>
          <p:cNvPr id="21" name="Text 19"/>
          <p:cNvSpPr txBox="1"/>
          <p:nvPr/>
        </p:nvSpPr>
        <p:spPr>
          <a:xfrm>
            <a:off x="6530188" y="2560320"/>
            <a:ext cx="2053514" cy="960120"/>
          </a:xfrm>
          <a:prstGeom prst="rect">
            <a:avLst/>
          </a:prstGeom>
          <a:noFill/>
          <a:ln/>
        </p:spPr>
        <p:txBody>
          <a:bodyPr wrap="square" lIns="0" tIns="0" rIns="0" bIns="0" rtlCol="0" anchor="t"/>
          <a:lstStyle/>
          <a:p>
            <a:pPr marL="0" indent="0">
              <a:buNone/>
            </a:pPr>
            <a:r>
              <a:rPr lang="en-US" sz="1800" dirty="0">
                <a:solidFill>
                  <a:schemeClr val="tx1"/>
                </a:solidFill>
              </a:rPr>
              <a:t>작은 선택부터</a:t>
            </a:r>
            <a:endParaRPr lang="en-US" sz="1800" dirty="0"/>
          </a:p>
          <a:p>
            <a:pPr marL="0" indent="0">
              <a:buNone/>
            </a:pPr>
            <a:r>
              <a:rPr lang="en-US" sz="1800" dirty="0">
                <a:solidFill>
                  <a:schemeClr val="tx1"/>
                </a:solidFill>
              </a:rPr>
              <a:t>실행한다</a:t>
            </a:r>
            <a:endParaRPr lang="en-US" sz="1800" dirty="0"/>
          </a:p>
        </p:txBody>
      </p:sp>
      <p:sp>
        <p:nvSpPr>
          <p:cNvPr id="22" name="arrow"/>
          <p:cNvSpPr/>
          <p:nvPr/>
        </p:nvSpPr>
        <p:spPr>
          <a:xfrm>
            <a:off x="8812301" y="2697480"/>
            <a:ext cx="320040" cy="0"/>
          </a:xfrm>
          <a:prstGeom prst="line">
            <a:avLst/>
          </a:prstGeom>
          <a:noFill/>
          <a:ln w="22225">
            <a:solidFill>
              <a:schemeClr val="accent5"/>
            </a:solidFill>
            <a:prstDash val="solid"/>
            <a:tailEnd type="triangle"/>
          </a:ln>
        </p:spPr>
      </p:sp>
      <p:sp>
        <p:nvSpPr>
          <p:cNvPr id="23" name="card"/>
          <p:cNvSpPr/>
          <p:nvPr/>
        </p:nvSpPr>
        <p:spPr>
          <a:xfrm>
            <a:off x="9178061" y="1783080"/>
            <a:ext cx="2464994" cy="1828800"/>
          </a:xfrm>
          <a:prstGeom prst="roundRect">
            <a:avLst>
              <a:gd name="adj" fmla="val 6000"/>
            </a:avLst>
          </a:prstGeom>
          <a:solidFill>
            <a:schemeClr val="bg2"/>
          </a:solidFill>
          <a:ln w="12700">
            <a:solidFill>
              <a:schemeClr val="bg2"/>
            </a:solidFill>
            <a:prstDash val="solid"/>
          </a:ln>
        </p:spPr>
      </p:sp>
      <p:sp>
        <p:nvSpPr>
          <p:cNvPr id="24" name="badge"/>
          <p:cNvSpPr/>
          <p:nvPr/>
        </p:nvSpPr>
        <p:spPr>
          <a:xfrm>
            <a:off x="9406661" y="1938528"/>
            <a:ext cx="502920" cy="502920"/>
          </a:xfrm>
          <a:prstGeom prst="ellipse">
            <a:avLst/>
          </a:prstGeom>
          <a:solidFill>
            <a:schemeClr val="tx2"/>
          </a:solidFill>
          <a:ln w="12700">
            <a:solidFill>
              <a:schemeClr val="tx2"/>
            </a:solidFill>
            <a:prstDash val="solid"/>
          </a:ln>
        </p:spPr>
      </p:sp>
      <p:sp>
        <p:nvSpPr>
          <p:cNvPr id="25" name="Text 23"/>
          <p:cNvSpPr txBox="1"/>
          <p:nvPr/>
        </p:nvSpPr>
        <p:spPr>
          <a:xfrm>
            <a:off x="9406661" y="1938528"/>
            <a:ext cx="502920" cy="502920"/>
          </a:xfrm>
          <a:prstGeom prst="rect">
            <a:avLst/>
          </a:prstGeom>
          <a:noFill/>
          <a:ln/>
        </p:spPr>
        <p:txBody>
          <a:bodyPr wrap="square" lIns="0" tIns="0" rIns="0" bIns="0" rtlCol="0" anchor="ctr"/>
          <a:lstStyle/>
          <a:p>
            <a:pPr marL="0" indent="0" algn="ctr">
              <a:buNone/>
            </a:pPr>
            <a:r>
              <a:rPr lang="en-US" sz="2000" b="1" dirty="0">
                <a:solidFill>
                  <a:schemeClr val="bg1"/>
                </a:solidFill>
              </a:rPr>
              <a:t>4</a:t>
            </a:r>
            <a:endParaRPr lang="en-US" sz="2000" dirty="0"/>
          </a:p>
        </p:txBody>
      </p:sp>
      <p:sp>
        <p:nvSpPr>
          <p:cNvPr id="26" name="Text 24"/>
          <p:cNvSpPr txBox="1"/>
          <p:nvPr/>
        </p:nvSpPr>
        <p:spPr>
          <a:xfrm>
            <a:off x="10046741" y="1965960"/>
            <a:ext cx="1459154" cy="457200"/>
          </a:xfrm>
          <a:prstGeom prst="rect">
            <a:avLst/>
          </a:prstGeom>
          <a:noFill/>
          <a:ln/>
        </p:spPr>
        <p:txBody>
          <a:bodyPr wrap="square" lIns="0" tIns="0" rIns="0" bIns="0" rtlCol="0" anchor="ctr"/>
          <a:lstStyle/>
          <a:p>
            <a:pPr marL="0" indent="0">
              <a:buNone/>
            </a:pPr>
            <a:r>
              <a:rPr lang="en-US" sz="2400" b="1" dirty="0">
                <a:solidFill>
                  <a:schemeClr val="tx2"/>
                </a:solidFill>
              </a:rPr>
              <a:t>돌아봄</a:t>
            </a:r>
            <a:endParaRPr lang="en-US" sz="2400" dirty="0"/>
          </a:p>
        </p:txBody>
      </p:sp>
      <p:sp>
        <p:nvSpPr>
          <p:cNvPr id="27" name="Text 25"/>
          <p:cNvSpPr txBox="1"/>
          <p:nvPr/>
        </p:nvSpPr>
        <p:spPr>
          <a:xfrm>
            <a:off x="9406661" y="2560320"/>
            <a:ext cx="2053514" cy="960120"/>
          </a:xfrm>
          <a:prstGeom prst="rect">
            <a:avLst/>
          </a:prstGeom>
          <a:noFill/>
          <a:ln/>
        </p:spPr>
        <p:txBody>
          <a:bodyPr wrap="square" lIns="0" tIns="0" rIns="0" bIns="0" rtlCol="0" anchor="t"/>
          <a:lstStyle/>
          <a:p>
            <a:pPr marL="0" indent="0">
              <a:buNone/>
            </a:pPr>
            <a:r>
              <a:rPr lang="en-US" sz="1800" dirty="0">
                <a:solidFill>
                  <a:schemeClr val="tx1"/>
                </a:solidFill>
              </a:rPr>
              <a:t>상시일기로 대조하고</a:t>
            </a:r>
            <a:endParaRPr lang="en-US" sz="1800" dirty="0"/>
          </a:p>
          <a:p>
            <a:pPr marL="0" indent="0">
              <a:buNone/>
            </a:pPr>
            <a:r>
              <a:rPr lang="en-US" sz="1800" dirty="0">
                <a:solidFill>
                  <a:schemeClr val="tx1"/>
                </a:solidFill>
              </a:rPr>
              <a:t>다시 고쳐 간다</a:t>
            </a:r>
            <a:endParaRPr lang="en-US" sz="1800" dirty="0"/>
          </a:p>
        </p:txBody>
      </p:sp>
      <p:sp>
        <p:nvSpPr>
          <p:cNvPr id="28" name="loop"/>
          <p:cNvSpPr/>
          <p:nvPr/>
        </p:nvSpPr>
        <p:spPr>
          <a:xfrm>
            <a:off x="10410558" y="3611880"/>
            <a:ext cx="0" cy="274320"/>
          </a:xfrm>
          <a:prstGeom prst="line">
            <a:avLst/>
          </a:prstGeom>
          <a:noFill/>
          <a:ln w="19050">
            <a:solidFill>
              <a:schemeClr val="accent5"/>
            </a:solidFill>
            <a:prstDash val="solid"/>
          </a:ln>
        </p:spPr>
      </p:sp>
      <p:sp>
        <p:nvSpPr>
          <p:cNvPr id="29" name="loop"/>
          <p:cNvSpPr/>
          <p:nvPr/>
        </p:nvSpPr>
        <p:spPr>
          <a:xfrm>
            <a:off x="1781137" y="3886200"/>
            <a:ext cx="8629421" cy="0"/>
          </a:xfrm>
          <a:prstGeom prst="line">
            <a:avLst/>
          </a:prstGeom>
          <a:noFill/>
          <a:ln w="19050">
            <a:solidFill>
              <a:schemeClr val="accent5"/>
            </a:solidFill>
            <a:prstDash val="solid"/>
          </a:ln>
        </p:spPr>
      </p:sp>
      <p:sp>
        <p:nvSpPr>
          <p:cNvPr id="30" name="loop"/>
          <p:cNvSpPr/>
          <p:nvPr/>
        </p:nvSpPr>
        <p:spPr>
          <a:xfrm flipV="1">
            <a:off x="1781137" y="3611880"/>
            <a:ext cx="0" cy="274320"/>
          </a:xfrm>
          <a:prstGeom prst="line">
            <a:avLst/>
          </a:prstGeom>
          <a:noFill/>
          <a:ln w="19050">
            <a:solidFill>
              <a:schemeClr val="accent5"/>
            </a:solidFill>
            <a:prstDash val="solid"/>
            <a:tailEnd type="triangle"/>
          </a:ln>
        </p:spPr>
      </p:sp>
      <p:sp>
        <p:nvSpPr>
          <p:cNvPr id="31" name="Text 29"/>
          <p:cNvSpPr txBox="1"/>
          <p:nvPr/>
        </p:nvSpPr>
        <p:spPr>
          <a:xfrm>
            <a:off x="2055457" y="3931920"/>
            <a:ext cx="8080781" cy="320040"/>
          </a:xfrm>
          <a:prstGeom prst="rect">
            <a:avLst/>
          </a:prstGeom>
          <a:noFill/>
          <a:ln/>
        </p:spPr>
        <p:txBody>
          <a:bodyPr wrap="square" lIns="0" tIns="0" rIns="0" bIns="0" rtlCol="0" anchor="t"/>
          <a:lstStyle/>
          <a:p>
            <a:pPr marL="0" indent="0" algn="ctr">
              <a:buNone/>
            </a:pPr>
            <a:r>
              <a:rPr lang="en-US" sz="1800" dirty="0">
                <a:solidFill>
                  <a:schemeClr val="accent5"/>
                </a:solidFill>
              </a:rPr>
              <a:t>되풀이하며 수양력 · 연구력 · 취사력, 곧 정신의 힘이 자란다</a:t>
            </a:r>
            <a:endParaRPr lang="en-US" sz="1800" dirty="0"/>
          </a:p>
        </p:txBody>
      </p:sp>
      <p:sp>
        <p:nvSpPr>
          <p:cNvPr id="32" name="card"/>
          <p:cNvSpPr/>
          <p:nvPr/>
        </p:nvSpPr>
        <p:spPr>
          <a:xfrm>
            <a:off x="548640" y="4434840"/>
            <a:ext cx="11094415" cy="1691640"/>
          </a:xfrm>
          <a:prstGeom prst="roundRect">
            <a:avLst>
              <a:gd name="adj" fmla="val 6486"/>
            </a:avLst>
          </a:prstGeom>
          <a:solidFill>
            <a:schemeClr val="tx2"/>
          </a:solidFill>
          <a:ln w="12700">
            <a:solidFill>
              <a:schemeClr val="tx2"/>
            </a:solidFill>
            <a:prstDash val="solid"/>
          </a:ln>
        </p:spPr>
      </p:sp>
      <p:sp>
        <p:nvSpPr>
          <p:cNvPr id="33" name="Text 31"/>
          <p:cNvSpPr txBox="1"/>
          <p:nvPr/>
        </p:nvSpPr>
        <p:spPr>
          <a:xfrm>
            <a:off x="822960" y="4572000"/>
            <a:ext cx="2011680" cy="365760"/>
          </a:xfrm>
          <a:prstGeom prst="rect">
            <a:avLst/>
          </a:prstGeom>
          <a:noFill/>
          <a:ln/>
        </p:spPr>
        <p:txBody>
          <a:bodyPr wrap="square" lIns="0" tIns="0" rIns="0" bIns="0" rtlCol="0" anchor="t"/>
          <a:lstStyle/>
          <a:p>
            <a:pPr marL="0" indent="0">
              <a:buNone/>
            </a:pPr>
            <a:r>
              <a:rPr lang="en-US" sz="2200" b="1" dirty="0">
                <a:solidFill>
                  <a:schemeClr val="accent6"/>
                </a:solidFill>
              </a:rPr>
              <a:t>AI 취사 공부</a:t>
            </a:r>
            <a:endParaRPr lang="en-US" sz="2200" dirty="0"/>
          </a:p>
        </p:txBody>
      </p:sp>
      <p:sp>
        <p:nvSpPr>
          <p:cNvPr id="34" name="Text 32"/>
          <p:cNvSpPr txBox="1"/>
          <p:nvPr/>
        </p:nvSpPr>
        <p:spPr>
          <a:xfrm>
            <a:off x="2926080" y="4572000"/>
            <a:ext cx="2692298" cy="1417320"/>
          </a:xfrm>
          <a:prstGeom prst="rect">
            <a:avLst/>
          </a:prstGeom>
          <a:noFill/>
          <a:ln/>
        </p:spPr>
        <p:txBody>
          <a:bodyPr wrap="square" lIns="0" tIns="0" rIns="0" bIns="0" rtlCol="0" anchor="t"/>
          <a:lstStyle/>
          <a:p>
            <a:pPr marL="0" indent="0">
              <a:buNone/>
            </a:pPr>
            <a:r>
              <a:rPr lang="en-US" sz="2000" b="1" dirty="0">
                <a:solidFill>
                  <a:schemeClr val="accent6"/>
                </a:solidFill>
              </a:rPr>
              <a:t>활용 전</a:t>
            </a:r>
            <a:endParaRPr lang="en-US" sz="2000" dirty="0"/>
          </a:p>
          <a:p>
            <a:pPr marL="0" indent="0">
              <a:buNone/>
            </a:pPr>
            <a:r>
              <a:rPr lang="en-US" sz="2000" dirty="0">
                <a:solidFill>
                  <a:schemeClr val="bg1"/>
                </a:solidFill>
              </a:rPr>
              <a:t>멈추고 목적을 세우며, 내 생각을 먼저 적는다</a:t>
            </a:r>
            <a:endParaRPr lang="en-US" sz="2000" dirty="0"/>
          </a:p>
        </p:txBody>
      </p:sp>
      <p:sp>
        <p:nvSpPr>
          <p:cNvPr id="35" name="Text 33"/>
          <p:cNvSpPr txBox="1"/>
          <p:nvPr/>
        </p:nvSpPr>
        <p:spPr>
          <a:xfrm>
            <a:off x="5801258" y="4572000"/>
            <a:ext cx="2692298" cy="1417320"/>
          </a:xfrm>
          <a:prstGeom prst="rect">
            <a:avLst/>
          </a:prstGeom>
          <a:noFill/>
          <a:ln/>
        </p:spPr>
        <p:txBody>
          <a:bodyPr wrap="square" lIns="0" tIns="0" rIns="0" bIns="0" rtlCol="0" anchor="t"/>
          <a:lstStyle/>
          <a:p>
            <a:pPr marL="0" indent="0">
              <a:buNone/>
            </a:pPr>
            <a:r>
              <a:rPr lang="en-US" sz="2000" b="1" dirty="0">
                <a:solidFill>
                  <a:schemeClr val="accent6"/>
                </a:solidFill>
              </a:rPr>
              <a:t>활용 중</a:t>
            </a:r>
            <a:endParaRPr lang="en-US" sz="2000" dirty="0"/>
          </a:p>
          <a:p>
            <a:pPr marL="0" indent="0">
              <a:buNone/>
            </a:pPr>
            <a:r>
              <a:rPr lang="en-US" sz="2000" dirty="0">
                <a:solidFill>
                  <a:schemeClr val="bg1"/>
                </a:solidFill>
              </a:rPr>
              <a:t>자료·관점·반론을 넓히되 근거와 출처를 캐묻는다</a:t>
            </a:r>
            <a:endParaRPr lang="en-US" sz="2000" dirty="0"/>
          </a:p>
        </p:txBody>
      </p:sp>
      <p:sp>
        <p:nvSpPr>
          <p:cNvPr id="36" name="Text 34"/>
          <p:cNvSpPr txBox="1"/>
          <p:nvPr/>
        </p:nvSpPr>
        <p:spPr>
          <a:xfrm>
            <a:off x="8676437" y="4572000"/>
            <a:ext cx="2692298" cy="1417320"/>
          </a:xfrm>
          <a:prstGeom prst="rect">
            <a:avLst/>
          </a:prstGeom>
          <a:noFill/>
          <a:ln/>
        </p:spPr>
        <p:txBody>
          <a:bodyPr wrap="square" lIns="0" tIns="0" rIns="0" bIns="0" rtlCol="0" anchor="t"/>
          <a:lstStyle/>
          <a:p>
            <a:pPr marL="0" indent="0">
              <a:buNone/>
            </a:pPr>
            <a:r>
              <a:rPr lang="en-US" sz="2000" b="1" dirty="0">
                <a:solidFill>
                  <a:schemeClr val="accent6"/>
                </a:solidFill>
              </a:rPr>
              <a:t>활용 후</a:t>
            </a:r>
            <a:endParaRPr lang="en-US" sz="2000" dirty="0"/>
          </a:p>
          <a:p>
            <a:pPr marL="0" indent="0">
              <a:buNone/>
            </a:pPr>
            <a:r>
              <a:rPr lang="en-US" sz="2000" dirty="0">
                <a:solidFill>
                  <a:schemeClr val="bg1"/>
                </a:solidFill>
              </a:rPr>
              <a:t>가려 쓰고, 맡긴 것과 스스로 한 것을 일기로 돌아본다</a:t>
            </a:r>
            <a:endParaRPr lang="en-US" sz="2000" dirty="0"/>
          </a:p>
        </p:txBody>
      </p:sp>
      <p:sp>
        <p:nvSpPr>
          <p:cNvPr id="37" name="Text 35"/>
          <p:cNvSpPr txBox="1"/>
          <p:nvPr/>
        </p:nvSpPr>
        <p:spPr>
          <a:xfrm>
            <a:off x="822960" y="5029200"/>
            <a:ext cx="1920240" cy="822960"/>
          </a:xfrm>
          <a:prstGeom prst="rect">
            <a:avLst/>
          </a:prstGeom>
          <a:noFill/>
          <a:ln/>
        </p:spPr>
        <p:txBody>
          <a:bodyPr wrap="square" lIns="0" tIns="0" rIns="0" bIns="0" rtlCol="0" anchor="t"/>
          <a:lstStyle/>
          <a:p>
            <a:pPr marL="0" indent="0">
              <a:buNone/>
            </a:pPr>
            <a:r>
              <a:rPr lang="en-US" sz="1800" dirty="0">
                <a:solidFill>
                  <a:schemeClr val="bg2"/>
                </a:solidFill>
              </a:rPr>
              <a:t>같은 순환을</a:t>
            </a:r>
            <a:endParaRPr lang="en-US" sz="1800" dirty="0"/>
          </a:p>
          <a:p>
            <a:pPr marL="0" indent="0">
              <a:buNone/>
            </a:pPr>
            <a:r>
              <a:rPr lang="en-US" sz="1800" dirty="0">
                <a:solidFill>
                  <a:schemeClr val="bg2"/>
                </a:solidFill>
              </a:rPr>
              <a:t>AI 앞에서</a:t>
            </a:r>
            <a:endParaRPr lang="en-US" sz="1800" dirty="0"/>
          </a:p>
        </p:txBody>
      </p:sp>
      <p:sp>
        <p:nvSpPr>
          <p:cNvPr id="38"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1"/>
          <p:cNvSpPr>
            <a:spLocks noGrp="1"/>
          </p:cNvSpPr>
          <p:nvPr>
            <p:ph type="body" idx="101" hasCustomPrompt="1"/>
          </p:nvPr>
        </p:nvSpPr>
        <p:spPr>
          <a:xfrm>
            <a:off x="548640" y="256032"/>
            <a:ext cx="8229600" cy="347472"/>
          </a:xfrm>
          <a:prstGeom prst="rect">
            <a:avLst/>
          </a:prstGeom>
          <a:noFill/>
          <a:ln/>
        </p:spPr>
        <p:txBody>
          <a:bodyPr wrap="square" lIns="0" tIns="0" rIns="0" bIns="0" rtlCol="0"/>
          <a:lstStyle/>
          <a:p>
            <a:pPr marL="0" indent="0">
              <a:buNone/>
            </a:pPr>
            <a:r>
              <a:rPr lang="en-US" sz="1600" b="1" dirty="0">
                <a:solidFill>
                  <a:schemeClr val="accent1"/>
                </a:solidFill>
              </a:rPr>
              <a:t>Ⅶ. 원불교 AI 윤리 원칙</a:t>
            </a:r>
            <a:endParaRPr lang="en-US" sz="1600" dirty="0"/>
          </a:p>
        </p:txBody>
      </p:sp>
      <p:sp>
        <p:nvSpPr>
          <p:cNvPr id="3" name="Text 1"/>
          <p:cNvSpPr>
            <a:spLocks noGrp="1"/>
          </p:cNvSpPr>
          <p:nvPr>
            <p:ph type="title" idx="102" hasCustomPrompt="1"/>
          </p:nvPr>
        </p:nvSpPr>
        <p:spPr>
          <a:xfrm>
            <a:off x="548640" y="603504"/>
            <a:ext cx="11094415" cy="621792"/>
          </a:xfrm>
          <a:prstGeom prst="rect">
            <a:avLst/>
          </a:prstGeom>
          <a:noFill/>
          <a:ln/>
        </p:spPr>
        <p:txBody>
          <a:bodyPr wrap="square" lIns="0" tIns="0" rIns="0" bIns="0" rtlCol="0" anchor="ctr"/>
          <a:lstStyle/>
          <a:p>
            <a:pPr marL="0" indent="0" algn="l">
              <a:buNone/>
            </a:pPr>
            <a:r>
              <a:rPr lang="ko-KR" altLang="en-US" sz="3200" b="1" dirty="0" err="1">
                <a:solidFill>
                  <a:schemeClr val="tx2"/>
                </a:solidFill>
              </a:rPr>
              <a:t>정신개벽</a:t>
            </a:r>
            <a:r>
              <a:rPr lang="ko-KR" altLang="en-US" sz="3200" b="1" dirty="0">
                <a:solidFill>
                  <a:schemeClr val="tx2"/>
                </a:solidFill>
              </a:rPr>
              <a:t> </a:t>
            </a:r>
            <a:r>
              <a:rPr lang="en-US" altLang="ko-KR" sz="3200" b="1" dirty="0">
                <a:solidFill>
                  <a:schemeClr val="tx2"/>
                </a:solidFill>
              </a:rPr>
              <a:t>– </a:t>
            </a:r>
            <a:r>
              <a:rPr lang="ko-KR" altLang="en-US" dirty="0"/>
              <a:t>기본</a:t>
            </a:r>
            <a:r>
              <a:rPr lang="ko-KR" altLang="en-US" sz="3200" b="1" dirty="0">
                <a:solidFill>
                  <a:schemeClr val="tx2"/>
                </a:solidFill>
              </a:rPr>
              <a:t> 원칙</a:t>
            </a:r>
            <a:endParaRPr lang="en-US" sz="3200" dirty="0"/>
          </a:p>
        </p:txBody>
      </p:sp>
      <p:sp>
        <p:nvSpPr>
          <p:cNvPr id="5" name="card"/>
          <p:cNvSpPr/>
          <p:nvPr/>
        </p:nvSpPr>
        <p:spPr>
          <a:xfrm>
            <a:off x="548640" y="1737360"/>
            <a:ext cx="3515258" cy="3108960"/>
          </a:xfrm>
          <a:prstGeom prst="roundRect">
            <a:avLst>
              <a:gd name="adj" fmla="val 3529"/>
            </a:avLst>
          </a:prstGeom>
          <a:solidFill>
            <a:schemeClr val="bg2"/>
          </a:solidFill>
          <a:ln w="12700">
            <a:solidFill>
              <a:schemeClr val="bg2"/>
            </a:solidFill>
            <a:prstDash val="solid"/>
          </a:ln>
        </p:spPr>
      </p:sp>
      <p:sp>
        <p:nvSpPr>
          <p:cNvPr id="6" name="Text 4"/>
          <p:cNvSpPr txBox="1"/>
          <p:nvPr/>
        </p:nvSpPr>
        <p:spPr>
          <a:xfrm>
            <a:off x="822960" y="2926588"/>
            <a:ext cx="3149498" cy="320040"/>
          </a:xfrm>
          <a:prstGeom prst="rect">
            <a:avLst/>
          </a:prstGeom>
          <a:noFill/>
          <a:ln/>
        </p:spPr>
        <p:txBody>
          <a:bodyPr wrap="square" lIns="0" tIns="0" rIns="0" bIns="0" rtlCol="0" anchor="t"/>
          <a:lstStyle/>
          <a:p>
            <a:pPr marL="0" indent="0" algn="ctr">
              <a:buNone/>
            </a:pPr>
            <a:r>
              <a:rPr lang="en-US" sz="1800" dirty="0">
                <a:solidFill>
                  <a:schemeClr val="accent5"/>
                </a:solidFill>
              </a:rPr>
              <a:t>‘예속이냐 주재냐’</a:t>
            </a:r>
            <a:endParaRPr lang="en-US" sz="1800" dirty="0"/>
          </a:p>
        </p:txBody>
      </p:sp>
      <p:sp>
        <p:nvSpPr>
          <p:cNvPr id="7" name="Text 5"/>
          <p:cNvSpPr txBox="1"/>
          <p:nvPr/>
        </p:nvSpPr>
        <p:spPr>
          <a:xfrm>
            <a:off x="822960" y="3274060"/>
            <a:ext cx="2966618" cy="457200"/>
          </a:xfrm>
          <a:prstGeom prst="rect">
            <a:avLst/>
          </a:prstGeom>
          <a:noFill/>
          <a:ln/>
        </p:spPr>
        <p:txBody>
          <a:bodyPr wrap="square" lIns="0" tIns="0" rIns="0" bIns="0" rtlCol="0" anchor="t"/>
          <a:lstStyle/>
          <a:p>
            <a:pPr marL="0" indent="0" algn="ctr">
              <a:buNone/>
            </a:pPr>
            <a:r>
              <a:rPr lang="en-US" sz="2600" b="1" dirty="0">
                <a:solidFill>
                  <a:schemeClr val="accent4"/>
                </a:solidFill>
              </a:rPr>
              <a:t>정신의 주재</a:t>
            </a:r>
            <a:endParaRPr lang="en-US" sz="2600" dirty="0"/>
          </a:p>
        </p:txBody>
      </p:sp>
      <p:sp>
        <p:nvSpPr>
          <p:cNvPr id="9" name="card"/>
          <p:cNvSpPr/>
          <p:nvPr/>
        </p:nvSpPr>
        <p:spPr>
          <a:xfrm>
            <a:off x="4338218" y="1737360"/>
            <a:ext cx="3515258" cy="3108960"/>
          </a:xfrm>
          <a:prstGeom prst="roundRect">
            <a:avLst>
              <a:gd name="adj" fmla="val 3529"/>
            </a:avLst>
          </a:prstGeom>
          <a:solidFill>
            <a:schemeClr val="bg2"/>
          </a:solidFill>
          <a:ln w="12700">
            <a:solidFill>
              <a:schemeClr val="bg2"/>
            </a:solidFill>
            <a:prstDash val="solid"/>
          </a:ln>
        </p:spPr>
      </p:sp>
      <p:sp>
        <p:nvSpPr>
          <p:cNvPr id="10" name="Text 8"/>
          <p:cNvSpPr txBox="1"/>
          <p:nvPr/>
        </p:nvSpPr>
        <p:spPr>
          <a:xfrm>
            <a:off x="4612538" y="2926588"/>
            <a:ext cx="3149498" cy="320040"/>
          </a:xfrm>
          <a:prstGeom prst="rect">
            <a:avLst/>
          </a:prstGeom>
          <a:noFill/>
          <a:ln/>
        </p:spPr>
        <p:txBody>
          <a:bodyPr wrap="square" lIns="0" tIns="0" rIns="0" bIns="0" rtlCol="0" anchor="t"/>
          <a:lstStyle/>
          <a:p>
            <a:pPr marL="0" indent="0" algn="ctr">
              <a:buNone/>
            </a:pPr>
            <a:r>
              <a:rPr lang="en-US" sz="1800" dirty="0">
                <a:solidFill>
                  <a:schemeClr val="accent5"/>
                </a:solidFill>
              </a:rPr>
              <a:t>‘독식이냐 공도냐’</a:t>
            </a:r>
            <a:endParaRPr lang="en-US" sz="1800" dirty="0"/>
          </a:p>
        </p:txBody>
      </p:sp>
      <p:sp>
        <p:nvSpPr>
          <p:cNvPr id="11" name="Text 9"/>
          <p:cNvSpPr txBox="1"/>
          <p:nvPr/>
        </p:nvSpPr>
        <p:spPr>
          <a:xfrm>
            <a:off x="4612538" y="3274060"/>
            <a:ext cx="2966618" cy="457200"/>
          </a:xfrm>
          <a:prstGeom prst="rect">
            <a:avLst/>
          </a:prstGeom>
          <a:noFill/>
          <a:ln/>
        </p:spPr>
        <p:txBody>
          <a:bodyPr wrap="square" lIns="0" tIns="0" rIns="0" bIns="0" rtlCol="0" anchor="t"/>
          <a:lstStyle/>
          <a:p>
            <a:pPr marL="0" indent="0" algn="ctr">
              <a:buNone/>
            </a:pPr>
            <a:r>
              <a:rPr lang="en-US" sz="2600" b="1" dirty="0">
                <a:solidFill>
                  <a:schemeClr val="accent1"/>
                </a:solidFill>
              </a:rPr>
              <a:t>자리이타의 공도</a:t>
            </a:r>
            <a:endParaRPr lang="en-US" sz="2600" dirty="0"/>
          </a:p>
        </p:txBody>
      </p:sp>
      <p:sp>
        <p:nvSpPr>
          <p:cNvPr id="13" name="card"/>
          <p:cNvSpPr/>
          <p:nvPr/>
        </p:nvSpPr>
        <p:spPr>
          <a:xfrm>
            <a:off x="8127797" y="1737360"/>
            <a:ext cx="3515258" cy="3108960"/>
          </a:xfrm>
          <a:prstGeom prst="roundRect">
            <a:avLst>
              <a:gd name="adj" fmla="val 3529"/>
            </a:avLst>
          </a:prstGeom>
          <a:solidFill>
            <a:schemeClr val="bg2"/>
          </a:solidFill>
          <a:ln w="12700">
            <a:solidFill>
              <a:schemeClr val="bg2"/>
            </a:solidFill>
            <a:prstDash val="solid"/>
          </a:ln>
        </p:spPr>
      </p:sp>
      <p:sp>
        <p:nvSpPr>
          <p:cNvPr id="14" name="Text 12"/>
          <p:cNvSpPr txBox="1"/>
          <p:nvPr/>
        </p:nvSpPr>
        <p:spPr>
          <a:xfrm>
            <a:off x="8402117" y="2926588"/>
            <a:ext cx="3149498" cy="320040"/>
          </a:xfrm>
          <a:prstGeom prst="rect">
            <a:avLst/>
          </a:prstGeom>
          <a:noFill/>
          <a:ln/>
        </p:spPr>
        <p:txBody>
          <a:bodyPr wrap="square" lIns="0" tIns="0" rIns="0" bIns="0" rtlCol="0" anchor="t"/>
          <a:lstStyle/>
          <a:p>
            <a:pPr marL="0" indent="0" algn="ctr">
              <a:buNone/>
            </a:pPr>
            <a:r>
              <a:rPr lang="en-US" sz="1800" dirty="0">
                <a:solidFill>
                  <a:schemeClr val="accent5"/>
                </a:solidFill>
              </a:rPr>
              <a:t>‘공멸이냐 공생이냐’</a:t>
            </a:r>
            <a:endParaRPr lang="en-US" sz="1800" dirty="0"/>
          </a:p>
        </p:txBody>
      </p:sp>
      <p:sp>
        <p:nvSpPr>
          <p:cNvPr id="15" name="Text 13"/>
          <p:cNvSpPr txBox="1"/>
          <p:nvPr/>
        </p:nvSpPr>
        <p:spPr>
          <a:xfrm>
            <a:off x="8402117" y="3274060"/>
            <a:ext cx="2966618" cy="457200"/>
          </a:xfrm>
          <a:prstGeom prst="rect">
            <a:avLst/>
          </a:prstGeom>
          <a:noFill/>
          <a:ln/>
        </p:spPr>
        <p:txBody>
          <a:bodyPr wrap="square" lIns="0" tIns="0" rIns="0" bIns="0" rtlCol="0" anchor="t"/>
          <a:lstStyle/>
          <a:p>
            <a:pPr marL="0" indent="0" algn="ctr">
              <a:buNone/>
            </a:pPr>
            <a:r>
              <a:rPr lang="en-US" sz="2600" b="1" dirty="0">
                <a:solidFill>
                  <a:schemeClr val="accent2"/>
                </a:solidFill>
              </a:rPr>
              <a:t>사은보은의 공생</a:t>
            </a:r>
            <a:endParaRPr lang="en-US" sz="2600" dirty="0"/>
          </a:p>
        </p:txBody>
      </p:sp>
      <p:sp>
        <p:nvSpPr>
          <p:cNvPr id="25" name="Slide Number Placeholder 0"/>
          <p:cNvSpPr>
            <a:spLocks noGrp="1"/>
          </p:cNvSpPr>
          <p:nvPr>
            <p:ph type="sldNum" sz="quarter" idx="4294967295"/>
          </p:nvPr>
        </p:nvSpPr>
        <p:spPr>
          <a:xfrm>
            <a:off x="11094415" y="6400800"/>
            <a:ext cx="548640" cy="274320"/>
          </a:xfrm>
          <a:prstGeom prst="rect">
            <a:avLst/>
          </a:prstGeom>
          <a:extLst>
            <a:ext uri="{C572A759-6A51-4108-AA02-DFA0A04FC94B}">
              <ma14:wrappingTextBoxFlag xmlns="" xmlns:ma14="http://schemas.microsoft.com/office/mac/drawingml/2011/main" val="0"/>
            </a:ext>
          </a:extLst>
        </p:spPr>
        <p:txBody>
          <a:bodyPr/>
          <a:lstStyle>
            <a:lvl1pPr>
              <a:defRPr sz="1000">
                <a:solidFill>
                  <a:schemeClr val="accent5"/>
                </a:solidFill>
              </a:defRPr>
            </a:lvl1pPr>
          </a:lstStyle>
          <a:p>
            <a:pPr algn="r"/>
            <a:fld id="{F7021451-1387-4CA6-816F-3879F97B5CBC}" type="slidenum">
              <a:rPr lang="en-US" b="0"/>
              <a:t>15</a:t>
            </a:fld>
            <a:endParaRPr lang="en-US"/>
          </a:p>
        </p:txBody>
      </p:sp>
      <p:sp>
        <p:nvSpPr>
          <p:cNvPr id="24" name="텍스트 개체 틀 23">
            <a:extLst>
              <a:ext uri="{FF2B5EF4-FFF2-40B4-BE49-F238E27FC236}">
                <a16:creationId xmlns:a16="http://schemas.microsoft.com/office/drawing/2014/main" id="{E8E3974D-9569-0C55-00F5-9BA10555523F}"/>
              </a:ext>
            </a:extLst>
          </p:cNvPr>
          <p:cNvSpPr>
            <a:spLocks noGrp="1"/>
          </p:cNvSpPr>
          <p:nvPr>
            <p:ph type="body" idx="103"/>
          </p:nvPr>
        </p:nvSpPr>
        <p:spPr/>
        <p:txBody>
          <a:bodyPr/>
          <a:lstStyle/>
          <a:p>
            <a:endParaRPr lang="ko-KR"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ilwon-ring"/>
          <p:cNvSpPr/>
          <p:nvPr/>
        </p:nvSpPr>
        <p:spPr>
          <a:xfrm>
            <a:off x="8138160" y="822960"/>
            <a:ext cx="3840480" cy="3840480"/>
          </a:xfrm>
          <a:prstGeom prst="ellipse">
            <a:avLst/>
          </a:prstGeom>
          <a:ln w="28575">
            <a:solidFill>
              <a:schemeClr val="accent1"/>
            </a:solidFill>
            <a:prstDash val="solid"/>
          </a:ln>
        </p:spPr>
      </p:sp>
      <p:sp>
        <p:nvSpPr>
          <p:cNvPr id="3" name="Text 1"/>
          <p:cNvSpPr txBox="1"/>
          <p:nvPr/>
        </p:nvSpPr>
        <p:spPr>
          <a:xfrm>
            <a:off x="548640" y="822960"/>
            <a:ext cx="7772400" cy="1737360"/>
          </a:xfrm>
          <a:prstGeom prst="rect">
            <a:avLst/>
          </a:prstGeom>
          <a:noFill/>
          <a:ln/>
        </p:spPr>
        <p:txBody>
          <a:bodyPr wrap="square" lIns="0" tIns="0" rIns="0" bIns="0" rtlCol="0" anchor="ctr"/>
          <a:lstStyle/>
          <a:p>
            <a:pPr marL="0" indent="0">
              <a:buNone/>
            </a:pPr>
            <a:r>
              <a:rPr lang="en-US" sz="3800" b="1" dirty="0">
                <a:solidFill>
                  <a:schemeClr val="bg1"/>
                </a:solidFill>
              </a:rPr>
              <a:t>“물질이 개벽되니</a:t>
            </a:r>
            <a:endParaRPr lang="en-US" sz="3800" dirty="0"/>
          </a:p>
          <a:p>
            <a:pPr marL="0" indent="0">
              <a:buNone/>
            </a:pPr>
            <a:r>
              <a:rPr lang="en-US" sz="3800" b="1" dirty="0">
                <a:solidFill>
                  <a:schemeClr val="bg1"/>
                </a:solidFill>
              </a:rPr>
              <a:t>정신을 개벽하자”</a:t>
            </a:r>
            <a:endParaRPr lang="en-US" sz="3800" dirty="0"/>
          </a:p>
        </p:txBody>
      </p:sp>
      <p:sp>
        <p:nvSpPr>
          <p:cNvPr id="4" name="Text 2"/>
          <p:cNvSpPr txBox="1"/>
          <p:nvPr/>
        </p:nvSpPr>
        <p:spPr>
          <a:xfrm>
            <a:off x="548640" y="2880360"/>
            <a:ext cx="7315200" cy="2194560"/>
          </a:xfrm>
          <a:prstGeom prst="rect">
            <a:avLst/>
          </a:prstGeom>
          <a:noFill/>
          <a:ln/>
        </p:spPr>
        <p:txBody>
          <a:bodyPr wrap="square" lIns="0" tIns="0" rIns="0" bIns="0" rtlCol="0" anchor="t"/>
          <a:lstStyle/>
          <a:p>
            <a:pPr marL="177800" indent="-177800">
              <a:spcAft>
                <a:spcPts val="1000"/>
              </a:spcAft>
              <a:buSzPct val="100000"/>
              <a:buChar char="•"/>
            </a:pPr>
            <a:r>
              <a:rPr lang="en-US" sz="2400" dirty="0">
                <a:solidFill>
                  <a:schemeClr val="bg2"/>
                </a:solidFill>
              </a:rPr>
              <a:t>흔들리는 이웃의 곁에 있는 일</a:t>
            </a:r>
            <a:endParaRPr lang="en-US" sz="2400" dirty="0"/>
          </a:p>
          <a:p>
            <a:pPr marL="177800" indent="-177800">
              <a:spcAft>
                <a:spcPts val="1000"/>
              </a:spcAft>
              <a:buSzPct val="100000"/>
              <a:buChar char="•"/>
            </a:pPr>
            <a:r>
              <a:rPr lang="en-US" sz="2400" dirty="0">
                <a:solidFill>
                  <a:schemeClr val="bg2"/>
                </a:solidFill>
              </a:rPr>
              <a:t>존재의 물음을 함께 공부하는 일</a:t>
            </a:r>
            <a:endParaRPr lang="en-US" sz="2400" dirty="0"/>
          </a:p>
          <a:p>
            <a:pPr marL="177800" indent="-177800">
              <a:spcAft>
                <a:spcPts val="1000"/>
              </a:spcAft>
              <a:buSzPct val="100000"/>
              <a:buChar char="•"/>
            </a:pPr>
            <a:r>
              <a:rPr lang="en-US" sz="2400" dirty="0">
                <a:solidFill>
                  <a:schemeClr val="bg2"/>
                </a:solidFill>
              </a:rPr>
              <a:t>무엇을 도입하고 어디까지 맡길지 함께 묻는 일</a:t>
            </a:r>
            <a:endParaRPr lang="en-US" sz="2400" dirty="0"/>
          </a:p>
          <a:p>
            <a:pPr marL="177800" indent="-177800">
              <a:spcAft>
                <a:spcPts val="1000"/>
              </a:spcAft>
              <a:buSzPct val="100000"/>
              <a:buChar char="•"/>
            </a:pPr>
            <a:r>
              <a:rPr lang="en-US" sz="2400" dirty="0">
                <a:solidFill>
                  <a:schemeClr val="bg2"/>
                </a:solidFill>
              </a:rPr>
              <a:t>위기의 순간에 내놓을 한 장의 입장문을 다듬는 일</a:t>
            </a:r>
            <a:endParaRPr lang="en-US" sz="2400" dirty="0"/>
          </a:p>
        </p:txBody>
      </p:sp>
      <p:sp>
        <p:nvSpPr>
          <p:cNvPr id="5" name="Text 3"/>
          <p:cNvSpPr txBox="1"/>
          <p:nvPr/>
        </p:nvSpPr>
        <p:spPr>
          <a:xfrm>
            <a:off x="548640" y="5349240"/>
            <a:ext cx="7315200" cy="548640"/>
          </a:xfrm>
          <a:prstGeom prst="rect">
            <a:avLst/>
          </a:prstGeom>
          <a:noFill/>
          <a:ln/>
        </p:spPr>
        <p:txBody>
          <a:bodyPr wrap="square" lIns="0" tIns="0" rIns="0" bIns="0" rtlCol="0" anchor="t"/>
          <a:lstStyle/>
          <a:p>
            <a:pPr marL="0" indent="0">
              <a:buNone/>
            </a:pPr>
            <a:r>
              <a:rPr lang="en-US" sz="2800" b="1" dirty="0">
                <a:solidFill>
                  <a:schemeClr val="accent6"/>
                </a:solidFill>
              </a:rPr>
              <a:t>작게, 지금, 할 수 있는 것부터</a:t>
            </a:r>
            <a:endParaRPr lang="en-US" sz="2800" dirty="0"/>
          </a:p>
        </p:txBody>
      </p:sp>
    </p:spTree>
  </p:cSld>
  <p:clrMapOvr>
    <a:masterClrMapping/>
  </p:clrMapOvr>
</p:sld>
</file>

<file path=ppt/theme/theme1.xml><?xml version="1.0" encoding="utf-8"?>
<a:theme xmlns:a="http://schemas.openxmlformats.org/drawingml/2006/main" name="Ilwon Ink">
  <a:themeElements>
    <a:clrScheme name="Ilwon Ink">
      <a:dk1>
        <a:srgbClr val="1E2328"/>
      </a:dk1>
      <a:lt1>
        <a:srgbClr val="FFFFFF"/>
      </a:lt1>
      <a:dk2>
        <a:srgbClr val="24403C"/>
      </a:dk2>
      <a:lt2>
        <a:srgbClr val="EEF2F0"/>
      </a:lt2>
      <a:accent1>
        <a:srgbClr val="B07A2A"/>
      </a:accent1>
      <a:accent2>
        <a:srgbClr val="5E8C7E"/>
      </a:accent2>
      <a:accent3>
        <a:srgbClr val="9A4434"/>
      </a:accent3>
      <a:accent4>
        <a:srgbClr val="3F6E8C"/>
      </a:accent4>
      <a:accent5>
        <a:srgbClr val="8C8C8C"/>
      </a:accent5>
      <a:accent6>
        <a:srgbClr val="E4D3B0"/>
      </a:accent6>
      <a:hlink>
        <a:srgbClr val="3F6E8C"/>
      </a:hlink>
      <a:folHlink>
        <a:srgbClr val="5E8C7E"/>
      </a:folHlink>
    </a:clrScheme>
    <a:fontScheme name="Ilwon Ink">
      <a:majorFont>
        <a:latin typeface="한둥근체"/>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한둥근체"/>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TotalTime>
  <Words>2698</Words>
  <Application>Microsoft Office PowerPoint</Application>
  <PresentationFormat>와이드스크린</PresentationFormat>
  <Paragraphs>353</Paragraphs>
  <Slides>16</Slides>
  <Notes>16</Notes>
  <HiddenSlides>0</HiddenSlides>
  <MMClips>0</MMClips>
  <ScaleCrop>false</ScaleCrop>
  <HeadingPairs>
    <vt:vector size="6" baseType="variant">
      <vt:variant>
        <vt:lpstr>사용한 글꼴</vt:lpstr>
      </vt:variant>
      <vt:variant>
        <vt:i4>2</vt:i4>
      </vt:variant>
      <vt:variant>
        <vt:lpstr>테마</vt:lpstr>
      </vt:variant>
      <vt:variant>
        <vt:i4>1</vt:i4>
      </vt:variant>
      <vt:variant>
        <vt:lpstr>슬라이드 제목</vt:lpstr>
      </vt:variant>
      <vt:variant>
        <vt:i4>16</vt:i4>
      </vt:variant>
    </vt:vector>
  </HeadingPairs>
  <TitlesOfParts>
    <vt:vector size="19" baseType="lpstr">
      <vt:lpstr>한둥근체</vt:lpstr>
      <vt:lpstr>Arial</vt:lpstr>
      <vt:lpstr>Ilwon Ink</vt:lpstr>
      <vt:lpstr>PowerPoint 프레젠테이션</vt:lpstr>
      <vt:lpstr>두려움과 불안</vt:lpstr>
      <vt:lpstr>분석의 틀</vt:lpstr>
      <vt:lpstr>물질과 정신, 두 측면의 기회와 위기</vt:lpstr>
      <vt:lpstr>실존적 위기</vt:lpstr>
      <vt:lpstr>사회 구조적 위기와 공동의 과제</vt:lpstr>
      <vt:lpstr>공존 조건과 기술의 목적</vt:lpstr>
      <vt:lpstr>위험의 두 증폭 조건과 두 갈래 길</vt:lpstr>
      <vt:lpstr>경주 밖에서 할 수 있는 세 가지</vt:lpstr>
      <vt:lpstr>바꿀 수 없는 인간의 가치</vt:lpstr>
      <vt:lpstr>생존권 보장과 주재력 확장</vt:lpstr>
      <vt:lpstr>원불교의 현실</vt:lpstr>
      <vt:lpstr>공론과 합의를 위한 기여, 그리고 곁에 있음</vt:lpstr>
      <vt:lpstr>실존적 위기 앞의 마음공부와 AI 취사 공부</vt:lpstr>
      <vt:lpstr>정신개벽 – 기본 원칙</vt:lpstr>
      <vt:lpstr>PowerPoint 프레젠테이션</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 시대의 거버넌스와 실천적 윤리</dc:title>
  <dc:subject>PptxGenJS Presentation</dc:subject>
  <dc:creator>김화연</dc:creator>
  <cp:lastModifiedBy>User</cp:lastModifiedBy>
  <cp:revision>3</cp:revision>
  <dcterms:created xsi:type="dcterms:W3CDTF">2026-10-07T02:34:31Z</dcterms:created>
  <dcterms:modified xsi:type="dcterms:W3CDTF">2026-10-08T01:40:28Z</dcterms:modified>
</cp:coreProperties>
</file>