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0" r:id="rId2"/>
    <p:sldMasterId id="2147483692" r:id="rId3"/>
  </p:sldMasterIdLst>
  <p:notesMasterIdLst>
    <p:notesMasterId r:id="rId44"/>
  </p:notesMasterIdLst>
  <p:handoutMasterIdLst>
    <p:handoutMasterId r:id="rId45"/>
  </p:handoutMasterIdLst>
  <p:sldIdLst>
    <p:sldId id="380" r:id="rId4"/>
    <p:sldId id="381" r:id="rId5"/>
    <p:sldId id="382" r:id="rId6"/>
    <p:sldId id="266" r:id="rId7"/>
    <p:sldId id="280" r:id="rId8"/>
    <p:sldId id="340" r:id="rId9"/>
    <p:sldId id="316" r:id="rId10"/>
    <p:sldId id="315" r:id="rId11"/>
    <p:sldId id="310" r:id="rId12"/>
    <p:sldId id="277" r:id="rId13"/>
    <p:sldId id="275" r:id="rId14"/>
    <p:sldId id="360" r:id="rId15"/>
    <p:sldId id="366" r:id="rId16"/>
    <p:sldId id="329" r:id="rId17"/>
    <p:sldId id="330" r:id="rId18"/>
    <p:sldId id="370" r:id="rId19"/>
    <p:sldId id="364" r:id="rId20"/>
    <p:sldId id="335" r:id="rId21"/>
    <p:sldId id="336" r:id="rId22"/>
    <p:sldId id="308" r:id="rId23"/>
    <p:sldId id="359" r:id="rId24"/>
    <p:sldId id="338" r:id="rId25"/>
    <p:sldId id="337" r:id="rId26"/>
    <p:sldId id="323" r:id="rId27"/>
    <p:sldId id="345" r:id="rId28"/>
    <p:sldId id="346" r:id="rId29"/>
    <p:sldId id="347" r:id="rId30"/>
    <p:sldId id="375" r:id="rId31"/>
    <p:sldId id="371" r:id="rId32"/>
    <p:sldId id="361" r:id="rId33"/>
    <p:sldId id="374" r:id="rId34"/>
    <p:sldId id="373" r:id="rId35"/>
    <p:sldId id="376" r:id="rId36"/>
    <p:sldId id="327" r:id="rId37"/>
    <p:sldId id="362" r:id="rId38"/>
    <p:sldId id="326" r:id="rId39"/>
    <p:sldId id="378" r:id="rId40"/>
    <p:sldId id="365" r:id="rId41"/>
    <p:sldId id="331" r:id="rId42"/>
    <p:sldId id="363" r:id="rId4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1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314"/>
    </p:cViewPr>
  </p:sorterViewPr>
  <p:notesViewPr>
    <p:cSldViewPr showGuides="1">
      <p:cViewPr varScale="1">
        <p:scale>
          <a:sx n="105" d="100"/>
          <a:sy n="105" d="100"/>
        </p:scale>
        <p:origin x="-714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18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한국교회 파송 선교사 수</c:v>
                </c:pt>
              </c:strCache>
            </c:strRef>
          </c:tx>
          <c:explosion val="25"/>
          <c:cat>
            <c:strRef>
              <c:f>Sheet1!$A$2:$A$3</c:f>
              <c:strCache>
                <c:ptCount val="2"/>
                <c:pt idx="0">
                  <c:v>목회자 선교사</c:v>
                </c:pt>
                <c:pt idx="1">
                  <c:v>평신도 전문인 선교사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14697</c:v>
                </c:pt>
                <c:pt idx="1">
                  <c:v>7433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pc="-300">
              <a:latin typeface="HY헤드라인M" pitchFamily="18" charset="-127"/>
              <a:ea typeface="HY헤드라인M" pitchFamily="18" charset="-127"/>
            </a:defRPr>
          </a:pPr>
          <a:endParaRPr lang="ko-KR"/>
        </a:p>
      </c:txPr>
    </c:legend>
    <c:plotVisOnly val="1"/>
  </c:chart>
  <c:txPr>
    <a:bodyPr/>
    <a:lstStyle/>
    <a:p>
      <a:pPr>
        <a:defRPr sz="1800"/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6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 i="0" u="none" strike="noStrike" kern="1200" baseline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pPr>
            <a:r>
              <a:rPr lang="en-US" sz="2800" b="0" dirty="0" smtClean="0">
                <a:latin typeface="HY헤드라인M" pitchFamily="18" charset="-127"/>
                <a:ea typeface="HY헤드라인M" pitchFamily="18" charset="-127"/>
              </a:rPr>
              <a:t>40</a:t>
            </a:r>
            <a:r>
              <a:rPr lang="ko-KR" sz="2800" b="0" dirty="0" smtClean="0">
                <a:latin typeface="HY헤드라인M" pitchFamily="18" charset="-127"/>
                <a:ea typeface="HY헤드라인M" pitchFamily="18" charset="-127"/>
              </a:rPr>
              <a:t>년간</a:t>
            </a:r>
            <a:r>
              <a:rPr lang="en-US" altLang="ko-KR" sz="1800" b="0" i="0" baseline="0" dirty="0" smtClean="0"/>
              <a:t>(1969-2009)</a:t>
            </a:r>
            <a:r>
              <a:rPr lang="ko-KR" sz="2800" b="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2800" b="0" dirty="0">
                <a:latin typeface="HY헤드라인M" pitchFamily="18" charset="-127"/>
                <a:ea typeface="HY헤드라인M" pitchFamily="18" charset="-127"/>
              </a:rPr>
              <a:t>3092</a:t>
            </a:r>
            <a:r>
              <a:rPr lang="ko-KR" sz="2800" b="0" dirty="0" smtClean="0">
                <a:latin typeface="HY헤드라인M" pitchFamily="18" charset="-127"/>
                <a:ea typeface="HY헤드라인M" pitchFamily="18" charset="-127"/>
              </a:rPr>
              <a:t>명</a:t>
            </a:r>
            <a:endParaRPr lang="en-US" altLang="ko-KR" sz="2800" b="0" dirty="0" smtClean="0">
              <a:latin typeface="HY헤드라인M" pitchFamily="18" charset="-127"/>
              <a:ea typeface="HY헤드라인M" pitchFamily="18" charset="-127"/>
            </a:endParaRP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 i="0" u="none" strike="noStrike" kern="1200" baseline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pPr>
            <a:r>
              <a:rPr lang="ko-KR" sz="2400" b="0" dirty="0" smtClean="0">
                <a:latin typeface="HY헤드라인M" pitchFamily="18" charset="-127"/>
                <a:ea typeface="HY헤드라인M" pitchFamily="18" charset="-127"/>
              </a:rPr>
              <a:t>전세계 </a:t>
            </a:r>
            <a:r>
              <a:rPr lang="en-US" sz="2400" b="0" dirty="0">
                <a:latin typeface="HY헤드라인M" pitchFamily="18" charset="-127"/>
                <a:ea typeface="HY헤드라인M" pitchFamily="18" charset="-127"/>
              </a:rPr>
              <a:t>92</a:t>
            </a:r>
            <a:r>
              <a:rPr lang="ko-KR" sz="2400" b="0" dirty="0">
                <a:latin typeface="HY헤드라인M" pitchFamily="18" charset="-127"/>
                <a:ea typeface="HY헤드라인M" pitchFamily="18" charset="-127"/>
              </a:rPr>
              <a:t>개국 </a:t>
            </a:r>
            <a:r>
              <a:rPr lang="ko-KR" sz="2400" b="0" dirty="0" err="1" smtClean="0">
                <a:latin typeface="HY헤드라인M" pitchFamily="18" charset="-127"/>
                <a:ea typeface="HY헤드라인M" pitchFamily="18" charset="-127"/>
              </a:rPr>
              <a:t>파송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선교사 직업종류 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60</a:t>
            </a:r>
            <a:r>
              <a:rPr lang="ko-KR" altLang="en-US" sz="2400" b="0" dirty="0" err="1" smtClean="0">
                <a:latin typeface="HY헤드라인M" pitchFamily="18" charset="-127"/>
                <a:ea typeface="HY헤드라인M" pitchFamily="18" charset="-127"/>
              </a:rPr>
              <a:t>여개</a:t>
            </a:r>
            <a:endParaRPr lang="en-US" sz="2400" b="0" dirty="0">
              <a:latin typeface="HY헤드라인M" pitchFamily="18" charset="-127"/>
              <a:ea typeface="HY헤드라인M" pitchFamily="18" charset="-127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dLbls>
            <c:txPr>
              <a:bodyPr/>
              <a:lstStyle/>
              <a:p>
                <a:pPr>
                  <a:defRPr b="0">
                    <a:solidFill>
                      <a:srgbClr val="002060"/>
                    </a:solidFill>
                    <a:latin typeface="HY헤드라인M" pitchFamily="18" charset="-127"/>
                    <a:ea typeface="HY헤드라인M" pitchFamily="18" charset="-127"/>
                  </a:defRPr>
                </a:pPr>
                <a:endParaRPr lang="ko-KR"/>
              </a:p>
            </c:txPr>
            <c:dLblPos val="inEnd"/>
            <c:showVal val="1"/>
          </c:dLbls>
          <c:cat>
            <c:strRef>
              <c:f>Sheet1!$A$2:$A$6</c:f>
              <c:strCache>
                <c:ptCount val="5"/>
                <c:pt idx="0">
                  <c:v>유학생</c:v>
                </c:pt>
                <c:pt idx="1">
                  <c:v>취업이민자</c:v>
                </c:pt>
                <c:pt idx="2">
                  <c:v>태권도 관장</c:v>
                </c:pt>
                <c:pt idx="3">
                  <c:v>간호사</c:v>
                </c:pt>
                <c:pt idx="4">
                  <c:v>외교관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633</c:v>
                </c:pt>
                <c:pt idx="1">
                  <c:v>223</c:v>
                </c:pt>
                <c:pt idx="2">
                  <c:v>181</c:v>
                </c:pt>
                <c:pt idx="3">
                  <c:v>104</c:v>
                </c:pt>
                <c:pt idx="4">
                  <c:v>44</c:v>
                </c:pt>
              </c:numCache>
            </c:numRef>
          </c:val>
        </c:ser>
        <c:gapWidth val="75"/>
        <c:overlap val="40"/>
        <c:axId val="115417088"/>
        <c:axId val="115418624"/>
      </c:barChart>
      <c:catAx>
        <c:axId val="11541708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>
                <a:latin typeface="HY헤드라인M" pitchFamily="18" charset="-127"/>
                <a:ea typeface="HY헤드라인M" pitchFamily="18" charset="-127"/>
              </a:defRPr>
            </a:pPr>
            <a:endParaRPr lang="ko-KR"/>
          </a:p>
        </c:txPr>
        <c:crossAx val="115418624"/>
        <c:crosses val="autoZero"/>
        <c:auto val="1"/>
        <c:lblAlgn val="ctr"/>
        <c:lblOffset val="100"/>
      </c:catAx>
      <c:valAx>
        <c:axId val="115418624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>
                <a:latin typeface="HY헤드라인M" pitchFamily="18" charset="-127"/>
                <a:ea typeface="HY헤드라인M" pitchFamily="18" charset="-127"/>
              </a:defRPr>
            </a:pPr>
            <a:endParaRPr lang="ko-KR"/>
          </a:p>
        </c:txPr>
        <c:crossAx val="11541708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ko-KR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43E4E-CA4E-4312-B8FC-E7B18FCE962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129634-70B6-417B-A37F-EAF9561312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fld id="{0C191056-562E-482C-A3BF-A6C887DBFF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fld id="{0C191056-562E-482C-A3BF-A6C887DBFF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E27672-58B4-45EA-9C8B-B6BD66AD3361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129AF4-B3F0-42A5-9768-4FBB46ED49C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17814-9FE4-4488-B3DC-AF146B3CD1EA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914400" y="16764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105400" y="16764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43E470-DB91-4640-9B80-ADA7E744E3F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8DEE6-7E22-46AC-AD7C-338C57A99D9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A1D28-2506-44C1-8AD9-4D158EA2850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A4B4-D19E-4686-AE6D-63A70464957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E53B80-7277-4CE5-8F65-06E15065376C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F928C-B92E-4D5B-B232-556F9661E569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4076E4-3C2B-4E52-87A7-C6CC4033538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086600" y="3508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3508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476250"/>
            <a:ext cx="1692275" cy="347663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1763713" y="427038"/>
            <a:ext cx="5915025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2000" y="1125539"/>
            <a:ext cx="7920000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6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0C191056-562E-482C-A3BF-A6C887DBFF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9" r:id="rId2"/>
    <p:sldLayoutId id="2147483697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3600" spc="-150">
          <a:solidFill>
            <a:srgbClr val="002060"/>
          </a:solidFill>
          <a:latin typeface="HY헤드라인M" pitchFamily="18" charset="-127"/>
          <a:ea typeface="HY헤드라인M" pitchFamily="18" charset="-127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9pPr>
    </p:titleStyle>
    <p:bodyStyle>
      <a:lvl1pPr marL="122238" indent="-122238" algn="l" rtl="0" fontAlgn="base">
        <a:spcBef>
          <a:spcPct val="20000"/>
        </a:spcBef>
        <a:spcAft>
          <a:spcPct val="0"/>
        </a:spcAft>
        <a:buChar char="•"/>
        <a:defRPr kumimoji="1" sz="2800" spc="-150">
          <a:solidFill>
            <a:srgbClr val="002060"/>
          </a:solidFill>
          <a:latin typeface="HY헤드라인M" pitchFamily="18" charset="-127"/>
          <a:ea typeface="HY헤드라인M" pitchFamily="18" charset="-127"/>
          <a:cs typeface="+mn-cs"/>
        </a:defRPr>
      </a:lvl1pPr>
      <a:lvl2pPr marL="452438" indent="-184150" algn="l" rtl="0" fontAlgn="base">
        <a:spcBef>
          <a:spcPct val="20000"/>
        </a:spcBef>
        <a:spcAft>
          <a:spcPct val="0"/>
        </a:spcAft>
        <a:buChar char="–"/>
        <a:defRPr kumimoji="1" sz="2400" spc="-150">
          <a:solidFill>
            <a:srgbClr val="002060"/>
          </a:solidFill>
          <a:latin typeface="HY헤드라인M" pitchFamily="18" charset="-127"/>
          <a:ea typeface="HY헤드라인M" pitchFamily="18" charset="-127"/>
        </a:defRPr>
      </a:lvl2pPr>
      <a:lvl3pPr marL="752475" indent="-120650" algn="l" rtl="0" fontAlgn="base">
        <a:spcBef>
          <a:spcPct val="20000"/>
        </a:spcBef>
        <a:spcAft>
          <a:spcPct val="0"/>
        </a:spcAft>
        <a:buChar char="•"/>
        <a:defRPr kumimoji="1" sz="2000" spc="-150">
          <a:solidFill>
            <a:srgbClr val="002060"/>
          </a:solidFill>
          <a:latin typeface="HY헤드라인M" pitchFamily="18" charset="-127"/>
          <a:ea typeface="HY헤드라인M" pitchFamily="18" charset="-127"/>
        </a:defRPr>
      </a:lvl3pPr>
      <a:lvl4pPr marL="1636713" indent="-228600" algn="l" rtl="0" fontAlgn="base" latinLnBrk="1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3508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76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en-US" altLang="ko-K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44913" y="6245225"/>
            <a:ext cx="22748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en-US" altLang="ko-K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fld id="{E30531BE-3108-4A2A-9F58-63B260BFC360}" type="slidenum">
              <a:rPr lang="en-US" altLang="ko-KR" smtClean="0">
                <a:solidFill>
                  <a:srgbClr val="000000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ko-KR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sldNum="0"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 Rounded MT Bold" pitchFamily="34" charset="0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 Rounded MT Bold" pitchFamily="34" charset="0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 Rounded MT Bold" pitchFamily="34" charset="0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 Rounded MT Bold" pitchFamily="34" charset="0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 Rounded MT Bold" pitchFamily="34" charset="0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 Rounded MT Bold" pitchFamily="34" charset="0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 Rounded MT Bold" pitchFamily="34" charset="0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 Rounded MT Bold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476250"/>
            <a:ext cx="1692275" cy="347663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1763713" y="427038"/>
            <a:ext cx="5915025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2000" y="1125539"/>
            <a:ext cx="7920000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3600" spc="-150">
          <a:solidFill>
            <a:srgbClr val="002060"/>
          </a:solidFill>
          <a:latin typeface="HY헤드라인M" pitchFamily="18" charset="-127"/>
          <a:ea typeface="HY헤드라인M" pitchFamily="18" charset="-127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다음_SemiBold" pitchFamily="2" charset="-127"/>
          <a:ea typeface="다음_SemiBold" pitchFamily="2" charset="-127"/>
        </a:defRPr>
      </a:lvl9pPr>
    </p:titleStyle>
    <p:bodyStyle>
      <a:lvl1pPr marL="122238" indent="-122238" algn="l" rtl="0" fontAlgn="base">
        <a:spcBef>
          <a:spcPct val="20000"/>
        </a:spcBef>
        <a:spcAft>
          <a:spcPct val="0"/>
        </a:spcAft>
        <a:buChar char="•"/>
        <a:defRPr kumimoji="1" sz="2800" spc="-150">
          <a:solidFill>
            <a:srgbClr val="002060"/>
          </a:solidFill>
          <a:latin typeface="HY헤드라인M" pitchFamily="18" charset="-127"/>
          <a:ea typeface="HY헤드라인M" pitchFamily="18" charset="-127"/>
          <a:cs typeface="+mn-cs"/>
        </a:defRPr>
      </a:lvl1pPr>
      <a:lvl2pPr marL="452438" indent="-184150" algn="l" rtl="0" fontAlgn="base">
        <a:spcBef>
          <a:spcPct val="20000"/>
        </a:spcBef>
        <a:spcAft>
          <a:spcPct val="0"/>
        </a:spcAft>
        <a:buChar char="–"/>
        <a:defRPr kumimoji="1" sz="2400" spc="-150">
          <a:solidFill>
            <a:srgbClr val="002060"/>
          </a:solidFill>
          <a:latin typeface="HY헤드라인M" pitchFamily="18" charset="-127"/>
          <a:ea typeface="HY헤드라인M" pitchFamily="18" charset="-127"/>
        </a:defRPr>
      </a:lvl2pPr>
      <a:lvl3pPr marL="752475" indent="-120650" algn="l" rtl="0" fontAlgn="base">
        <a:spcBef>
          <a:spcPct val="20000"/>
        </a:spcBef>
        <a:spcAft>
          <a:spcPct val="0"/>
        </a:spcAft>
        <a:buChar char="•"/>
        <a:defRPr kumimoji="1" sz="2000" spc="-150">
          <a:solidFill>
            <a:srgbClr val="002060"/>
          </a:solidFill>
          <a:latin typeface="HY헤드라인M" pitchFamily="18" charset="-127"/>
          <a:ea typeface="HY헤드라인M" pitchFamily="18" charset="-127"/>
        </a:defRPr>
      </a:lvl3pPr>
      <a:lvl4pPr marL="1636713" indent="-228600" algn="l" rtl="0" fontAlgn="base" latinLnBrk="1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51088;&#48708;&#47049;&#44277;&#46041;&#47785;&#54924;20101027\&#50672;&#47536;&#47928;&#44368;&#54924;-&#51076;&#46041;&#51652;&#47785;&#49324;.wmv" TargetMode="Externa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imgres?imgurl=http://crossmap.christiantoday.co.kr/news/files/cam/cam_20050613_10.jpg&amp;imgrefurl=http://chportal.christiantoday.co.kr/search/s_gisik/kr/image.html?Search=%BC%B1%B1%B3+%C5%A5%C6%BC+qt+qt+%C5%A5%C6%BC&amp;qt=basic&amp;by=2&amp;s=2&amp;Search_b=&amp;From=161&amp;usg=__Cc_hWkNycVqtzLkVuG-rgb5G7Es=&amp;h=240&amp;w=200&amp;sz=54&amp;hl=ko&amp;start=8&amp;zoom=1&amp;um=1&amp;itbs=1&amp;tbnid=K4ePNQ_TttwcvM:&amp;tbnh=110&amp;tbnw=92&amp;prev=/images?q=%EB%B0%A9%EC%84%A0%EA%B8%B0+%EB%AA%A9%EC%82%AC&amp;um=1&amp;hl=ko&amp;lr=&amp;newwindow=1&amp;as_qdr=all&amp;tbs=isch:1" TargetMode="External"/><Relationship Id="rId7" Type="http://schemas.openxmlformats.org/officeDocument/2006/relationships/image" Target="../media/image21.png"/><Relationship Id="rId2" Type="http://schemas.openxmlformats.org/officeDocument/2006/relationships/hyperlink" Target="http://www.google.co.kr/imgres?imgurl=http://www.christiantoday.co.kr/files/article/db/2005/6/13/cam_20050613_welcome_cam.jpg&amp;imgrefurl=http://www.christiantoday.co.kr/view.htm?id=130520&amp;usg=__D8yjSwh0ZvmuM47ZOAWaJ25y1Os=&amp;h=222&amp;w=200&amp;sz=75&amp;hl=ko&amp;start=2&amp;zoom=1&amp;um=1&amp;itbs=1&amp;tbnid=-WfoA2t3706UXM:&amp;tbnh=107&amp;tbnw=96&amp;prev=/images?q=%EB%B0%A9%EC%84%A0%EA%B8%B0+%EB%AA%A9%EC%82%AC&amp;um=1&amp;hl=ko&amp;lr=&amp;newwindow=1&amp;as_qdr=all&amp;tbs=isch: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68760" y="3404592"/>
            <a:ext cx="7223720" cy="1752600"/>
          </a:xfrm>
        </p:spPr>
        <p:txBody>
          <a:bodyPr/>
          <a:lstStyle/>
          <a:p>
            <a:pPr algn="r"/>
            <a:r>
              <a:rPr lang="ko-KR" altLang="en-US" sz="36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기독교 자비량 공동목회에 대한</a:t>
            </a:r>
            <a:endParaRPr lang="en-US" altLang="ko-KR" sz="3600" dirty="0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r"/>
            <a:r>
              <a:rPr lang="ko-KR" altLang="en-US" sz="36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사례발표</a:t>
            </a:r>
            <a:endParaRPr lang="en-US" altLang="ko-KR" sz="36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476672"/>
            <a:ext cx="10294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발표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4]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기러기-01.jpg"/>
          <p:cNvPicPr>
            <a:picLocks noChangeAspect="1"/>
          </p:cNvPicPr>
          <p:nvPr/>
        </p:nvPicPr>
        <p:blipFill>
          <a:blip r:embed="rId3" cstate="print"/>
          <a:srcRect r="3635"/>
          <a:stretch>
            <a:fillRect/>
          </a:stretch>
        </p:blipFill>
        <p:spPr>
          <a:xfrm>
            <a:off x="0" y="-2786106"/>
            <a:ext cx="12858808" cy="9644106"/>
          </a:xfrm>
          <a:prstGeom prst="rect">
            <a:avLst/>
          </a:prstGeom>
        </p:spPr>
      </p:pic>
      <p:grpSp>
        <p:nvGrpSpPr>
          <p:cNvPr id="2" name="그룹 7"/>
          <p:cNvGrpSpPr/>
          <p:nvPr/>
        </p:nvGrpSpPr>
        <p:grpSpPr>
          <a:xfrm>
            <a:off x="0" y="4130206"/>
            <a:ext cx="6631200" cy="1800000"/>
            <a:chOff x="0" y="4130206"/>
            <a:chExt cx="6631200" cy="1800000"/>
          </a:xfrm>
        </p:grpSpPr>
        <p:sp>
          <p:nvSpPr>
            <p:cNvPr id="4" name="TextBox 3"/>
            <p:cNvSpPr txBox="1"/>
            <p:nvPr/>
          </p:nvSpPr>
          <p:spPr>
            <a:xfrm>
              <a:off x="0" y="4142981"/>
              <a:ext cx="6631200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457200"/>
              <a:r>
                <a:rPr lang="ko-KR" altLang="en-US" sz="2800" spc="-300" dirty="0" smtClea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</a:rPr>
                <a:t>개신교 자비량 공동목회를 통한</a:t>
              </a:r>
              <a:endParaRPr lang="en-US" altLang="ko-KR" sz="2800" spc="-3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endParaRPr>
            </a:p>
            <a:p>
              <a:pPr indent="457200"/>
              <a:r>
                <a:rPr lang="ko-KR" altLang="en-US" sz="4800" spc="-300" dirty="0" smtClean="0">
                  <a:solidFill>
                    <a:srgbClr val="FFFFFF"/>
                  </a:solidFill>
                  <a:latin typeface="다음_SemiBold"/>
                  <a:ea typeface="다음_SemiBold"/>
                </a:rPr>
                <a:t>원불교 교화의 모색</a:t>
              </a:r>
              <a:endParaRPr lang="en-US" altLang="ko-KR" sz="4800" spc="-300" dirty="0" smtClean="0">
                <a:solidFill>
                  <a:srgbClr val="FFFFFF"/>
                </a:solidFill>
                <a:latin typeface="다음_SemiBold"/>
                <a:ea typeface="다음_SemiBold"/>
              </a:endParaRPr>
            </a:p>
            <a:p>
              <a:pPr indent="457200"/>
              <a:r>
                <a:rPr lang="ko-KR" altLang="en-US" sz="2800" spc="-150" smtClea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</a:rPr>
                <a:t>고원국</a:t>
              </a:r>
              <a:r>
                <a:rPr lang="ko-KR" altLang="en-US" sz="2800" spc="-15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  교무 </a:t>
              </a:r>
              <a:r>
                <a:rPr lang="en-US" altLang="ko-KR" sz="2800" spc="-15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2800" spc="-150" dirty="0" smtClea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</a:rPr>
                <a:t>원광대학교 원불교학과</a:t>
              </a:r>
              <a:r>
                <a:rPr lang="en-US" altLang="ko-KR" sz="2800" spc="-150" dirty="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)</a:t>
              </a:r>
              <a:endParaRPr lang="ko-KR" altLang="en-US" sz="4000" spc="-15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0" y="4130206"/>
              <a:ext cx="252000" cy="1800000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63688" y="1255401"/>
            <a:ext cx="7200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lphaUcPeriod"/>
            </a:pPr>
            <a:r>
              <a:rPr lang="ko-KR" altLang="en-US" sz="3200" spc="-2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개신교의 목회는 어떻게 성장했는가</a:t>
            </a:r>
            <a:r>
              <a:rPr lang="en-US" altLang="ko-KR" sz="3200" spc="-2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r>
              <a:rPr lang="ko-KR" altLang="en-US" sz="3200" spc="-2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3200" spc="-25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514350" indent="-514350" algn="just">
              <a:buFont typeface="+mj-lt"/>
              <a:buAutoNum type="alphaUcPeriod"/>
            </a:pPr>
            <a:r>
              <a:rPr lang="ko-KR" altLang="en-US" sz="3200" spc="-2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개신교의 목회는 과연 모범적인가</a:t>
            </a:r>
            <a:r>
              <a:rPr lang="en-US" altLang="ko-KR" sz="3200" spc="-2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</a:p>
          <a:p>
            <a:pPr marL="514350" indent="-514350" algn="just">
              <a:buFont typeface="+mj-lt"/>
              <a:buAutoNum type="alphaUcPeriod"/>
            </a:pPr>
            <a:r>
              <a:rPr lang="ko-KR" altLang="en-US" sz="3200" spc="-2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자비량 공동목회란 무엇인가</a:t>
            </a:r>
            <a:r>
              <a:rPr lang="en-US" altLang="ko-KR" sz="3200" spc="-2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lang="en-US" altLang="ko-KR" sz="3200" spc="-25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514350" indent="-514350" algn="just">
              <a:buFont typeface="+mj-lt"/>
              <a:buAutoNum type="alphaUcPeriod"/>
            </a:pPr>
            <a:r>
              <a:rPr lang="ko-KR" altLang="en-US" sz="3200" spc="-2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자비량 공동목회는 성경적인가</a:t>
            </a:r>
            <a:r>
              <a:rPr lang="en-US" altLang="ko-KR" sz="3200" spc="-2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lang="en-US" altLang="ko-KR" sz="3200" spc="-25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514350" indent="-514350" algn="just">
              <a:buFont typeface="+mj-lt"/>
              <a:buAutoNum type="alphaUcPeriod"/>
            </a:pPr>
            <a:r>
              <a:rPr lang="ko-KR" altLang="en-US" sz="320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자비량 공동목회의 시사점은 무엇인가</a:t>
            </a:r>
            <a:r>
              <a:rPr lang="en-US" altLang="ko-KR" sz="320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lang="en-US" altLang="ko-KR" sz="3200" spc="-3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800472" y="4149280"/>
            <a:ext cx="7020000" cy="180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자비량 공동목회가</a:t>
            </a:r>
            <a:endParaRPr lang="en-US" altLang="ko-KR" sz="280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36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우리 원불교에</a:t>
            </a:r>
            <a:endParaRPr lang="en-US" altLang="ko-KR" sz="36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36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적용될 수 있는 것일까</a:t>
            </a:r>
            <a:r>
              <a:rPr lang="en-US" altLang="ko-KR" sz="36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36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 bwMode="auto">
          <a:xfrm>
            <a:off x="1763712" y="427038"/>
            <a:ext cx="7380288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4000" spc="-4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자비량 공동목회에 대한 인식과 관점</a:t>
            </a:r>
            <a:endParaRPr kumimoji="1" lang="ko-KR" altLang="en-US" sz="3600" kern="0" spc="-450" dirty="0">
              <a:solidFill>
                <a:srgbClr val="2D2D8A">
                  <a:lumMod val="50000"/>
                </a:srgb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rgbClr val="000000">
                  <a:lumMod val="75000"/>
                  <a:lumOff val="25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rgbClr val="000000">
                  <a:lumMod val="75000"/>
                  <a:lumOff val="25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571472" y="1133872"/>
            <a:ext cx="607223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000" spc="50" dirty="0" smtClean="0">
                <a:ln w="11430"/>
                <a:solidFill>
                  <a:schemeClr val="accent5">
                    <a:lumMod val="50000"/>
                  </a:schemeClr>
                </a:solidFill>
                <a:latin typeface="다음_SemiBold" pitchFamily="2" charset="-127"/>
                <a:ea typeface="다음_SemiBold" pitchFamily="2" charset="-127"/>
              </a:rPr>
              <a:t>발표 목차</a:t>
            </a:r>
            <a:endParaRPr lang="ko-KR" altLang="en-US" sz="4000" spc="50" dirty="0">
              <a:ln w="11430"/>
              <a:solidFill>
                <a:schemeClr val="accent5">
                  <a:lumMod val="50000"/>
                </a:schemeClr>
              </a:solidFill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807" y="2541955"/>
            <a:ext cx="3358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spc="-150" dirty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1. </a:t>
            </a:r>
            <a:r>
              <a:rPr lang="en-US" altLang="ko-KR" sz="2400" spc="-150" dirty="0" smtClean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 </a:t>
            </a:r>
            <a:r>
              <a:rPr lang="ko-KR" altLang="en-US" sz="2400" spc="-150" dirty="0" smtClean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자비량 공동목회의 이해</a:t>
            </a:r>
            <a:endParaRPr lang="en-US" altLang="ko-KR" sz="2400" spc="-150" dirty="0">
              <a:solidFill>
                <a:prstClr val="black"/>
              </a:solidFill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807" y="3208710"/>
            <a:ext cx="3320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spc="-150" dirty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2. </a:t>
            </a:r>
            <a:r>
              <a:rPr lang="ko-KR" altLang="en-US" sz="2400" spc="-150" dirty="0" smtClean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자비량 공동목회의 사례</a:t>
            </a:r>
            <a:endParaRPr lang="en-US" altLang="ko-KR" sz="2400" spc="-150" dirty="0">
              <a:solidFill>
                <a:prstClr val="black"/>
              </a:solidFill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6807" y="3875465"/>
            <a:ext cx="3589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spc="-150" dirty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3. </a:t>
            </a:r>
            <a:r>
              <a:rPr lang="ko-KR" altLang="en-US" sz="2400" spc="-150" dirty="0" smtClean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자비량 공동목회의 장단점</a:t>
            </a:r>
            <a:endParaRPr lang="en-US" altLang="ko-KR" sz="2400" spc="-150" dirty="0">
              <a:solidFill>
                <a:prstClr val="black"/>
              </a:solidFill>
              <a:latin typeface="나눔고딕 Bold" pitchFamily="50" charset="-127"/>
              <a:ea typeface="나눔고딕 Bold" pitchFamily="50" charset="-127"/>
            </a:endParaRPr>
          </a:p>
        </p:txBody>
      </p:sp>
      <p:pic>
        <p:nvPicPr>
          <p:cNvPr id="8" name="그림 7" descr="사다리01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4569714" y="0"/>
            <a:ext cx="4574286" cy="6858000"/>
          </a:xfrm>
          <a:prstGeom prst="rect">
            <a:avLst/>
          </a:prstGeom>
        </p:spPr>
      </p:pic>
      <p:cxnSp>
        <p:nvCxnSpPr>
          <p:cNvPr id="10" name="직선 연결선 9"/>
          <p:cNvCxnSpPr/>
          <p:nvPr/>
        </p:nvCxnSpPr>
        <p:spPr>
          <a:xfrm>
            <a:off x="0" y="2275284"/>
            <a:ext cx="4000496" cy="1588"/>
          </a:xfrm>
          <a:prstGeom prst="line">
            <a:avLst/>
          </a:prstGeom>
          <a:ln w="53975" cap="rnd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16807" y="4542219"/>
            <a:ext cx="42915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spc="-150" dirty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4. </a:t>
            </a:r>
            <a:r>
              <a:rPr lang="ko-KR" altLang="en-US" sz="2400" spc="-150" dirty="0" smtClean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자비량 공동목회에 나타난</a:t>
            </a:r>
            <a:endParaRPr lang="en-US" altLang="ko-KR" sz="2400" spc="-150" dirty="0" smtClean="0">
              <a:solidFill>
                <a:prstClr val="black"/>
              </a:solidFill>
              <a:latin typeface="나눔고딕 Bold" pitchFamily="50" charset="-127"/>
              <a:ea typeface="나눔고딕 Bold" pitchFamily="50" charset="-127"/>
            </a:endParaRPr>
          </a:p>
          <a:p>
            <a:r>
              <a:rPr lang="en-US" altLang="ko-KR" sz="2400" spc="-150" dirty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 </a:t>
            </a:r>
            <a:r>
              <a:rPr lang="en-US" altLang="ko-KR" sz="2400" spc="-150" dirty="0" smtClean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                      </a:t>
            </a:r>
            <a:r>
              <a:rPr lang="ko-KR" altLang="en-US" sz="2400" spc="-150" dirty="0" smtClean="0">
                <a:solidFill>
                  <a:prstClr val="black"/>
                </a:solidFill>
                <a:latin typeface="나눔고딕 Bold" pitchFamily="50" charset="-127"/>
                <a:ea typeface="나눔고딕 Bold" pitchFamily="50" charset="-127"/>
              </a:rPr>
              <a:t>원불교 교화의 시사점</a:t>
            </a:r>
            <a:endParaRPr lang="en-US" altLang="ko-KR" sz="2400" spc="-150" dirty="0">
              <a:solidFill>
                <a:prstClr val="black"/>
              </a:solidFill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J:\000바탕화면\PT원칙을넘어선프레젠테이션\image400\SM15M-10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23" y="0"/>
            <a:ext cx="9153847" cy="6858000"/>
          </a:xfrm>
          <a:prstGeom prst="rect">
            <a:avLst/>
          </a:prstGeom>
          <a:noFill/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1007617" y="2924944"/>
            <a:ext cx="7128767" cy="49053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1. 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자비량 공동목회의 이해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402432"/>
            <a:ext cx="8640960" cy="5050904"/>
          </a:xfrm>
        </p:spPr>
        <p:txBody>
          <a:bodyPr/>
          <a:lstStyle/>
          <a:p>
            <a:pPr algn="just"/>
            <a:r>
              <a:rPr lang="ko-KR" altLang="en-US" dirty="0" err="1" smtClean="0"/>
              <a:t>고린도전서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9:6~11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252000" y="1989320"/>
            <a:ext cx="8640000" cy="432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80000" algn="just">
              <a:lnSpc>
                <a:spcPct val="85000"/>
              </a:lnSpc>
            </a:pP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어찌 나와 </a:t>
            </a:r>
            <a:r>
              <a:rPr lang="ko-KR" altLang="en-US" sz="2400" dirty="0" err="1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바나바만</a:t>
            </a: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 일하지 아니할 권이 없겠느냐</a:t>
            </a:r>
            <a:r>
              <a:rPr lang="en-US" altLang="ko-KR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indent="180000" algn="just">
              <a:lnSpc>
                <a:spcPct val="85000"/>
              </a:lnSpc>
            </a:pPr>
            <a:r>
              <a:rPr lang="ko-KR" altLang="en-US" sz="24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Y헤드라인M" pitchFamily="18" charset="-127"/>
                <a:ea typeface="HY헤드라인M" pitchFamily="18" charset="-127"/>
              </a:rPr>
              <a:t>누가 자비량하고 병정을 다니겠느냐</a:t>
            </a:r>
            <a:r>
              <a:rPr lang="en-US" altLang="ko-KR" sz="24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Y헤드라인M" pitchFamily="18" charset="-127"/>
                <a:ea typeface="HY헤드라인M" pitchFamily="18" charset="-127"/>
              </a:rPr>
              <a:t>?</a:t>
            </a:r>
            <a:r>
              <a:rPr lang="ko-KR" altLang="en-US" sz="24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indent="180000" algn="just">
              <a:lnSpc>
                <a:spcPct val="85000"/>
              </a:lnSpc>
            </a:pP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누가 포도를 심고 그 실과를 먹지 않겠느냐</a:t>
            </a:r>
            <a:r>
              <a:rPr lang="en-US" altLang="ko-KR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2400" dirty="0">
              <a:solidFill>
                <a:prstClr val="black">
                  <a:lumMod val="50000"/>
                  <a:lumOff val="50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  <a:p>
            <a:pPr indent="180000" algn="just">
              <a:lnSpc>
                <a:spcPct val="85000"/>
              </a:lnSpc>
            </a:pP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누가 양 떼를 기르고 그 양 떼의 젖을 먹지 않겠느냐</a:t>
            </a:r>
            <a:r>
              <a:rPr lang="en-US" altLang="ko-KR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2400" dirty="0">
              <a:solidFill>
                <a:prstClr val="black">
                  <a:lumMod val="50000"/>
                  <a:lumOff val="50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  <a:p>
            <a:pPr indent="180000" algn="just">
              <a:lnSpc>
                <a:spcPct val="85000"/>
              </a:lnSpc>
            </a:pP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내가 사람의 예대로 이것을 말하느냐</a:t>
            </a:r>
            <a:r>
              <a:rPr lang="en-US" altLang="ko-KR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</a:p>
          <a:p>
            <a:pPr indent="180000" algn="just">
              <a:lnSpc>
                <a:spcPct val="85000"/>
              </a:lnSpc>
            </a:pP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율법도 이것을 말하지 아니하느냐</a:t>
            </a:r>
            <a:r>
              <a:rPr lang="en-US" altLang="ko-KR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2400" dirty="0">
              <a:solidFill>
                <a:prstClr val="black">
                  <a:lumMod val="50000"/>
                  <a:lumOff val="50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  <a:p>
            <a:pPr indent="180000" algn="just">
              <a:lnSpc>
                <a:spcPct val="85000"/>
              </a:lnSpc>
            </a:pP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모세 율법에 곡식을 밟아 떠는 소에게 망을 씌우지 말라 기록하였으니 하나님께서 </a:t>
            </a:r>
            <a:r>
              <a:rPr lang="ko-KR" altLang="en-US" sz="2400" spc="-15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어찌 소들을 위하여 염려하심이냐</a:t>
            </a:r>
            <a:r>
              <a:rPr lang="en-US" altLang="ko-KR" sz="2400" spc="-15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2400" spc="-150" dirty="0">
              <a:solidFill>
                <a:prstClr val="black">
                  <a:lumMod val="50000"/>
                  <a:lumOff val="50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  <a:p>
            <a:pPr indent="180000" algn="just">
              <a:lnSpc>
                <a:spcPct val="85000"/>
              </a:lnSpc>
            </a:pP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전혀 우리를 위하여 말씀하심이 아니냐</a:t>
            </a:r>
            <a:r>
              <a:rPr lang="en-US" altLang="ko-KR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</a:p>
          <a:p>
            <a:pPr indent="180000" algn="just">
              <a:lnSpc>
                <a:spcPct val="85000"/>
              </a:lnSpc>
            </a:pP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과연 우리를 위하여 기록된 것이니 밭 가는 자는 소망을 가지고 갈며 곡식 떠는 자는 함께 얻을 소망을 가지고 떠는 것이라</a:t>
            </a:r>
            <a:r>
              <a:rPr lang="en-US" altLang="ko-KR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 우리가 너희에게 신령한 것을 </a:t>
            </a:r>
            <a:r>
              <a:rPr lang="ko-KR" altLang="en-US" sz="2400" dirty="0" err="1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뿌렸은즉</a:t>
            </a:r>
            <a:r>
              <a:rPr lang="ko-KR" altLang="en-US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 너희 육신의 것을 거두기로 과하다 하겠느냐</a:t>
            </a:r>
            <a:r>
              <a:rPr lang="en-US" altLang="ko-KR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3200" dirty="0">
              <a:solidFill>
                <a:prstClr val="black">
                  <a:lumMod val="50000"/>
                  <a:lumOff val="50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제목 1"/>
          <p:cNvSpPr txBox="1">
            <a:spLocks/>
          </p:cNvSpPr>
          <p:nvPr/>
        </p:nvSpPr>
        <p:spPr bwMode="auto">
          <a:xfrm>
            <a:off x="1763712" y="427038"/>
            <a:ext cx="7380288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defRPr/>
            </a:pPr>
            <a:r>
              <a:rPr kumimoji="0" lang="ko-KR" altLang="en-US" sz="4000" b="0" i="0" u="none" strike="noStrike" kern="1200" cap="none" spc="-150" normalizeH="0" baseline="0" noProof="0" dirty="0" smtClean="0">
                <a:ln w="11430"/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n-cs"/>
              </a:rPr>
              <a:t>자비량</a:t>
            </a:r>
            <a:r>
              <a:rPr lang="ko-KR" altLang="en-US" sz="40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의 </a:t>
            </a:r>
            <a:r>
              <a:rPr lang="ko-KR" altLang="en-US" sz="40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HY견고딕" pitchFamily="18" charset="-127"/>
                <a:ea typeface="HY견고딕" pitchFamily="18" charset="-127"/>
              </a:rPr>
              <a:t>出典</a:t>
            </a:r>
            <a:endParaRPr kumimoji="1" lang="ko-KR" altLang="en-US" sz="3600" b="0" i="0" u="none" strike="noStrike" kern="0" cap="none" spc="-15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5915025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자비량 목회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>
              <a:lnSpc>
                <a:spcPct val="85000"/>
              </a:lnSpc>
            </a:pPr>
            <a:r>
              <a:rPr lang="ko-KR" altLang="en-US" dirty="0" smtClean="0"/>
              <a:t>자비량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自備糧</a:t>
            </a:r>
            <a:r>
              <a:rPr lang="en-US" altLang="ko-KR" dirty="0" smtClean="0"/>
              <a:t>, tentmaker, bi-vocational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lvl="1" algn="just">
              <a:lnSpc>
                <a:spcPct val="85000"/>
              </a:lnSpc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길을 떠날 때 자기가 먹을 양식이나 사용할 물품을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>
              <a:lnSpc>
                <a:spcPct val="85000"/>
              </a:lnSpc>
              <a:buNone/>
            </a:pPr>
            <a:r>
              <a:rPr lang="en-US" altLang="ko-KR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</a:t>
            </a: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스스로 갖추어 준비하는 것</a:t>
            </a:r>
            <a:endParaRPr lang="en-US" altLang="ko-KR" spc="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85000"/>
              </a:lnSpc>
            </a:pPr>
            <a:r>
              <a:rPr lang="ko-KR" altLang="en-US" dirty="0" smtClean="0"/>
              <a:t>목회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牧會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en-US" altLang="ko-KR" dirty="0" smtClean="0"/>
              <a:t>ministry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lvl="1" algn="just">
              <a:lnSpc>
                <a:spcPct val="85000"/>
              </a:lnSpc>
            </a:pPr>
            <a:r>
              <a:rPr lang="ko-KR" altLang="en-US" dirty="0" smtClean="0"/>
              <a:t> </a:t>
            </a: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목사가 교회를 담당하여 직접 설교를 하며</a:t>
            </a:r>
            <a:endParaRPr lang="en-US" altLang="ko-KR" spc="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>
              <a:lnSpc>
                <a:spcPct val="85000"/>
              </a:lnSpc>
              <a:buNone/>
            </a:pP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신자의 신앙생활을 지도하는 일</a:t>
            </a:r>
            <a:endParaRPr lang="en-US" altLang="ko-KR" spc="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lnSpc>
                <a:spcPct val="85000"/>
              </a:lnSpc>
            </a:pPr>
            <a:r>
              <a:rPr lang="ko-KR" altLang="en-US" dirty="0" smtClean="0"/>
              <a:t>자비량 목회자</a:t>
            </a:r>
            <a:endParaRPr lang="en-US" altLang="ko-KR" dirty="0" smtClean="0"/>
          </a:p>
          <a:p>
            <a:pPr lvl="1" algn="just">
              <a:lnSpc>
                <a:spcPct val="85000"/>
              </a:lnSpc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직업을 가지고 자신의 생활비를 벌면서</a:t>
            </a:r>
            <a:endParaRPr lang="en-US" altLang="ko-KR" spc="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>
              <a:lnSpc>
                <a:spcPct val="85000"/>
              </a:lnSpc>
              <a:buNone/>
            </a:pP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동시에 목회하는 목사</a:t>
            </a:r>
            <a:r>
              <a:rPr lang="en-US" altLang="ko-KR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전도사</a:t>
            </a:r>
            <a:r>
              <a:rPr lang="en-US" altLang="ko-KR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선교사</a:t>
            </a:r>
            <a:endParaRPr lang="en-US" altLang="ko-KR" spc="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>
              <a:lnSpc>
                <a:spcPct val="85000"/>
              </a:lnSpc>
            </a:pPr>
            <a:r>
              <a:rPr lang="en-US" altLang="ko-KR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하나님의 일을 하는데 필요한 비용을</a:t>
            </a:r>
            <a:endParaRPr lang="en-US" altLang="ko-KR" spc="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>
              <a:lnSpc>
                <a:spcPct val="85000"/>
              </a:lnSpc>
              <a:buNone/>
            </a:pPr>
            <a:r>
              <a:rPr lang="en-US" altLang="ko-KR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</a:t>
            </a: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스스로 벌어서 충당한다</a:t>
            </a:r>
            <a:endParaRPr lang="en-US" altLang="ko-KR" spc="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>
              <a:lnSpc>
                <a:spcPct val="85000"/>
              </a:lnSpc>
            </a:pPr>
            <a:r>
              <a:rPr lang="en-US" altLang="ko-KR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직업을 통하여 만나는 사람들에게</a:t>
            </a:r>
            <a:endParaRPr lang="en-US" altLang="ko-KR" spc="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>
              <a:lnSpc>
                <a:spcPct val="85000"/>
              </a:lnSpc>
              <a:buNone/>
            </a:pPr>
            <a:r>
              <a:rPr lang="en-US" altLang="ko-KR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ko-KR" altLang="en-US" spc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자연스럽게 복음도 전한다</a:t>
            </a:r>
          </a:p>
          <a:p>
            <a:pPr lvl="1" algn="just">
              <a:lnSpc>
                <a:spcPct val="85000"/>
              </a:lnSpc>
              <a:buNone/>
            </a:pPr>
            <a:endParaRPr lang="ko-KR" altLang="en-US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2" y="427038"/>
            <a:ext cx="5914800" cy="4905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자비량 사도</a:t>
            </a:r>
            <a:r>
              <a:rPr kumimoji="0" lang="en-US" altLang="ko-KR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, 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바울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/>
            <a:r>
              <a:rPr lang="ko-KR" altLang="en-US" dirty="0" err="1" smtClean="0"/>
              <a:t>파울로스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/>
              <a:t>그리스어</a:t>
            </a:r>
            <a:r>
              <a:rPr lang="en-US" altLang="ko-KR" sz="1400" dirty="0" smtClean="0"/>
              <a:t>:</a:t>
            </a:r>
            <a:r>
              <a:rPr lang="en-US" altLang="ko-KR" dirty="0" smtClean="0"/>
              <a:t> </a:t>
            </a:r>
            <a:r>
              <a:rPr lang="en-US" altLang="ko-KR" spc="-300" dirty="0" err="1" smtClean="0">
                <a:latin typeface="HY견명조" pitchFamily="18" charset="-127"/>
                <a:ea typeface="HY견명조" pitchFamily="18" charset="-127"/>
              </a:rPr>
              <a:t>Παυλος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dirty="0" err="1" smtClean="0"/>
              <a:t>바오로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바울</a:t>
            </a:r>
            <a:endParaRPr lang="en-US" altLang="ko-KR" dirty="0" smtClean="0"/>
          </a:p>
          <a:p>
            <a:pPr lvl="1" algn="just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초기 기독교의 선교와 신학에 주춧돌을 놓은 사도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/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첫번째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신약성서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[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데살로니가전서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]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저술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(51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년경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pPr algn="just"/>
            <a:r>
              <a:rPr lang="ko-KR" altLang="en-US" dirty="0" smtClean="0"/>
              <a:t>아테네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테살로니키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코린토스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에페소스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마케도니아 등에서 선교활동</a:t>
            </a:r>
            <a:endParaRPr lang="en-US" altLang="ko-KR" dirty="0" smtClean="0"/>
          </a:p>
          <a:p>
            <a:pPr lvl="1" algn="just"/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고린토스에서는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브리스킬라와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아퀼라라는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유대인 천막업자 부부와 같이 일하면서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'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하느님의 말씀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'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을 전파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lvl="1" algn="just"/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64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년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네로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황제의 기독교 박해로 순교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r>
              <a:rPr lang="ko-KR" altLang="en-US" dirty="0" smtClean="0"/>
              <a:t>나사렛 사람들이라는 이름의 유대교 </a:t>
            </a:r>
            <a:r>
              <a:rPr lang="ko-KR" altLang="en-US" dirty="0" err="1" smtClean="0"/>
              <a:t>소종파로</a:t>
            </a:r>
            <a:r>
              <a:rPr lang="ko-KR" altLang="en-US" dirty="0" smtClean="0"/>
              <a:t> 남아 있던 기독교를 세계인이 받아들일 수 있는 보편종교로 발전시킴</a:t>
            </a:r>
            <a:endParaRPr lang="en-US" altLang="ko-KR" dirty="0" smtClean="0"/>
          </a:p>
        </p:txBody>
      </p:sp>
      <p:pic>
        <p:nvPicPr>
          <p:cNvPr id="6" name="Picture 2" descr="http://image03.search.daum-img.net/01/img03.9.0d.61.CF_18og8_NmFu_23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1238250" cy="1238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image03b.search.daum-img.net/03/a.33.ce.NS_NW_186_20100506164137468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1238250" cy="1238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2" y="427038"/>
            <a:ext cx="7056760" cy="4905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바울이 자비량을 선택한 이유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유대교 </a:t>
            </a:r>
            <a:r>
              <a:rPr lang="ko-KR" altLang="en-US" dirty="0" err="1" smtClean="0"/>
              <a:t>랍비들이</a:t>
            </a:r>
            <a:r>
              <a:rPr lang="ko-KR" altLang="en-US" dirty="0" smtClean="0"/>
              <a:t> 율법을 가르친 대가로 돈을 받지 않았으며 대부분 생계를 스스로 책임졌다</a:t>
            </a:r>
            <a:endParaRPr lang="en-US" altLang="ko-KR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복음의 </a:t>
            </a:r>
            <a:r>
              <a:rPr lang="ko-KR" altLang="en-US" dirty="0" err="1" smtClean="0"/>
              <a:t>적대자들로부터</a:t>
            </a:r>
            <a:r>
              <a:rPr lang="ko-KR" altLang="en-US" dirty="0" smtClean="0"/>
              <a:t> 바울이 돈을 위해 일한다는 비난과 공격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오해를 피하고 싶었다</a:t>
            </a:r>
            <a:endParaRPr lang="en-US" altLang="ko-KR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어린 교회에 누를 끼치고 싶지 않았다</a:t>
            </a:r>
            <a:endParaRPr lang="en-US" altLang="ko-KR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그리스도인의 본을 보여주고 싶었다</a:t>
            </a:r>
            <a:endParaRPr lang="en-US" altLang="ko-KR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텐트 만드는 기술을 보유하고 있었다</a:t>
            </a:r>
            <a:endParaRPr lang="en-US" altLang="ko-KR" dirty="0" smtClean="0"/>
          </a:p>
        </p:txBody>
      </p:sp>
      <p:sp>
        <p:nvSpPr>
          <p:cNvPr id="8" name="직사각형 7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공동 목회</a:t>
            </a:r>
            <a:r>
              <a:rPr kumimoji="0" lang="en-US" altLang="ko-KR" sz="2400" kern="12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(cooperate ministry)</a:t>
            </a:r>
            <a:endParaRPr lang="ko-KR" altLang="en-US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/>
            <a:r>
              <a:rPr lang="ko-KR" altLang="en-US" dirty="0" smtClean="0"/>
              <a:t>여러 교회가 함께 하는 목회</a:t>
            </a:r>
            <a:endParaRPr lang="en-US" altLang="ko-KR" dirty="0" smtClean="0"/>
          </a:p>
          <a:p>
            <a:pPr lvl="1" algn="just"/>
            <a:endParaRPr lang="en-US" altLang="ko-KR" dirty="0" smtClean="0"/>
          </a:p>
          <a:p>
            <a:pPr algn="just"/>
            <a:r>
              <a:rPr lang="ko-KR" altLang="en-US" dirty="0" smtClean="0"/>
              <a:t>개체교회에서 여러 목회 기능을 맡은 사람이 공동으로 하는 목회</a:t>
            </a:r>
            <a:endParaRPr lang="en-US" altLang="ko-KR" dirty="0" smtClean="0"/>
          </a:p>
          <a:p>
            <a:pPr lvl="1" algn="just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여러 목회자가 각기 다른 목회 기능을 책임지고 함께 팀을 이루어 목회하는 형태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설교목사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심방목사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상담목사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음악목사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전도목사 등으로 나누어 목회를 분담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/>
            <a:endParaRPr lang="ko-KR" altLang="en-US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r>
              <a:rPr lang="ko-KR" altLang="en-US" dirty="0" smtClean="0"/>
              <a:t>팀 목회</a:t>
            </a:r>
            <a:endParaRPr lang="en-US" altLang="ko-KR" dirty="0" smtClean="0"/>
          </a:p>
          <a:p>
            <a:pPr lvl="1" algn="just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담임목사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부교역자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교역자 및 교회의 직원이 함께 목회에 참여하는 총체적 개념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kidok.com/news/photo/200902/57963_7345_537.gif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124744"/>
            <a:ext cx="720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24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사업자체가 선교</a:t>
            </a:r>
            <a:r>
              <a:rPr kumimoji="0" lang="en-US" altLang="ko-KR" sz="24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,</a:t>
            </a:r>
            <a:r>
              <a:rPr kumimoji="0" lang="ko-KR" altLang="en-US" sz="24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 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비즈니스 선교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_x114989232" descr="EMB0000210c147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789040"/>
            <a:ext cx="720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988" name="Picture 4" descr="http://www.kidok.com/image2006/print_logo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147" y="5877272"/>
            <a:ext cx="1533525" cy="533400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J:\000바탕화면\PT원칙을넘어선프레젠테이션\image400\SM15M-10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23" y="0"/>
            <a:ext cx="9153847" cy="6858000"/>
          </a:xfrm>
          <a:prstGeom prst="rect">
            <a:avLst/>
          </a:prstGeom>
          <a:noFill/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1007617" y="2924944"/>
            <a:ext cx="7128767" cy="49053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2. 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자비량 공동목회의 사례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5915025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한국 개신교 현황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ko-KR" dirty="0" smtClean="0"/>
              <a:t>[2008 </a:t>
            </a:r>
            <a:r>
              <a:rPr lang="ko-KR" altLang="en-US" dirty="0" smtClean="0"/>
              <a:t>한국의 종교현황</a:t>
            </a:r>
            <a:r>
              <a:rPr lang="en-US" altLang="ko-KR" dirty="0" smtClean="0"/>
              <a:t>]</a:t>
            </a:r>
            <a:r>
              <a:rPr lang="ko-KR" altLang="en-US" dirty="0" smtClean="0"/>
              <a:t> 통계자료</a:t>
            </a:r>
            <a:r>
              <a:rPr lang="en-US" altLang="ko-KR" sz="2400" spc="-300" dirty="0" smtClean="0"/>
              <a:t>(2008.12.20 </a:t>
            </a:r>
            <a:r>
              <a:rPr lang="ko-KR" altLang="en-US" sz="2400" spc="-300" dirty="0" smtClean="0"/>
              <a:t>기준</a:t>
            </a:r>
            <a:r>
              <a:rPr lang="en-US" altLang="ko-KR" sz="2400" spc="-300" dirty="0" smtClean="0"/>
              <a:t>)</a:t>
            </a:r>
            <a:endParaRPr lang="en-US" altLang="ko-KR" spc="-300" dirty="0" smtClean="0"/>
          </a:p>
          <a:p>
            <a:pPr algn="just">
              <a:lnSpc>
                <a:spcPct val="90000"/>
              </a:lnSpc>
            </a:pPr>
            <a:r>
              <a:rPr lang="ko-KR" altLang="en-US" dirty="0" smtClean="0"/>
              <a:t>교단</a:t>
            </a:r>
            <a:r>
              <a:rPr lang="en-US" altLang="ko-KR" dirty="0" smtClean="0"/>
              <a:t>: 125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 algn="just">
              <a:lnSpc>
                <a:spcPct val="90000"/>
              </a:lnSpc>
            </a:pPr>
            <a:r>
              <a:rPr lang="ko-KR" altLang="en-US" dirty="0" smtClean="0"/>
              <a:t>법인</a:t>
            </a:r>
            <a:r>
              <a:rPr lang="en-US" altLang="ko-KR" dirty="0" smtClean="0"/>
              <a:t>: 294</a:t>
            </a:r>
            <a:r>
              <a:rPr lang="ko-KR" altLang="en-US" dirty="0" smtClean="0"/>
              <a:t>개 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재단법인 </a:t>
            </a:r>
            <a:r>
              <a:rPr lang="en-US" altLang="ko-KR" sz="2400" dirty="0" smtClean="0"/>
              <a:t>127</a:t>
            </a:r>
            <a:r>
              <a:rPr lang="ko-KR" altLang="en-US" sz="2400" dirty="0" smtClean="0"/>
              <a:t>개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사단법인 </a:t>
            </a:r>
            <a:r>
              <a:rPr lang="en-US" altLang="ko-KR" sz="2400" dirty="0" smtClean="0"/>
              <a:t>167</a:t>
            </a:r>
            <a:r>
              <a:rPr lang="ko-KR" altLang="en-US" sz="2400" dirty="0" smtClean="0"/>
              <a:t>개</a:t>
            </a:r>
            <a:r>
              <a:rPr lang="en-US" altLang="ko-KR" sz="2400" dirty="0" smtClean="0"/>
              <a:t>)</a:t>
            </a:r>
            <a:endParaRPr lang="en-US" altLang="ko-KR" dirty="0" smtClean="0"/>
          </a:p>
          <a:p>
            <a:pPr algn="just">
              <a:lnSpc>
                <a:spcPct val="90000"/>
              </a:lnSpc>
            </a:pPr>
            <a:r>
              <a:rPr lang="ko-KR" altLang="en-US" dirty="0" smtClean="0"/>
              <a:t>교회</a:t>
            </a:r>
            <a:r>
              <a:rPr lang="en-US" altLang="ko-KR" dirty="0" smtClean="0"/>
              <a:t>: 58,612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 algn="just">
              <a:lnSpc>
                <a:spcPct val="90000"/>
              </a:lnSpc>
            </a:pPr>
            <a:r>
              <a:rPr lang="ko-KR" altLang="en-US" dirty="0" smtClean="0"/>
              <a:t>목회자</a:t>
            </a:r>
            <a:r>
              <a:rPr lang="en-US" altLang="ko-KR" dirty="0" smtClean="0"/>
              <a:t>: 95,596</a:t>
            </a:r>
            <a:r>
              <a:rPr lang="ko-KR" altLang="en-US" dirty="0" smtClean="0"/>
              <a:t>명</a:t>
            </a:r>
            <a:endParaRPr lang="en-US" altLang="ko-KR" dirty="0" smtClean="0"/>
          </a:p>
          <a:p>
            <a:pPr algn="just">
              <a:lnSpc>
                <a:spcPct val="90000"/>
              </a:lnSpc>
            </a:pPr>
            <a:r>
              <a:rPr lang="ko-KR" altLang="en-US" dirty="0" smtClean="0"/>
              <a:t>통계자료 미확보 교단</a:t>
            </a:r>
            <a:r>
              <a:rPr lang="en-US" altLang="ko-KR" dirty="0" smtClean="0"/>
              <a:t>166</a:t>
            </a:r>
            <a:r>
              <a:rPr lang="ko-KR" altLang="en-US" dirty="0" smtClean="0"/>
              <a:t>개 별도</a:t>
            </a:r>
            <a:endParaRPr lang="en-US" altLang="ko-KR" dirty="0" smtClean="0"/>
          </a:p>
          <a:p>
            <a:pPr algn="just">
              <a:lnSpc>
                <a:spcPct val="90000"/>
              </a:lnSpc>
              <a:buNone/>
            </a:pPr>
            <a:endParaRPr lang="en-US" altLang="ko-KR" dirty="0" smtClean="0"/>
          </a:p>
          <a:p>
            <a:pPr algn="just">
              <a:lnSpc>
                <a:spcPct val="90000"/>
              </a:lnSpc>
            </a:pPr>
            <a:endParaRPr lang="en-US" altLang="ko-KR" dirty="0" smtClean="0"/>
          </a:p>
          <a:p>
            <a:pPr algn="just">
              <a:lnSpc>
                <a:spcPct val="90000"/>
              </a:lnSpc>
            </a:pPr>
            <a:endParaRPr lang="en-US" altLang="ko-KR" dirty="0" smtClean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1800472" y="4005064"/>
            <a:ext cx="7020000" cy="234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 latinLnBrk="0">
              <a:spcAft>
                <a:spcPct val="0"/>
              </a:spcAft>
            </a:pP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목회자 배출과 수요의 불균형</a:t>
            </a:r>
            <a:endParaRPr kumimoji="1" lang="en-US" altLang="ko-KR" sz="2800" kern="0" spc="-15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0" lvl="1" algn="just" fontAlgn="base" latinLnBrk="0">
              <a:spcAft>
                <a:spcPct val="0"/>
              </a:spcAft>
              <a:buFontTx/>
              <a:buChar char="–"/>
            </a:pPr>
            <a:r>
              <a:rPr kumimoji="1" lang="ko-KR" altLang="en-US" sz="2400" kern="0" spc="-3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 한 해 우리 교단의 목회자 추가수요는 기껏해야 </a:t>
            </a:r>
            <a:r>
              <a:rPr kumimoji="1" lang="en-US" altLang="ko-KR" sz="2400" kern="0" spc="-3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200-300</a:t>
            </a:r>
            <a:r>
              <a:rPr kumimoji="1" lang="ko-KR" altLang="en-US" sz="2400" kern="0" spc="-3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명 가량으로 알려지는데 한 해에 신학대학원을 졸업하는 수는 </a:t>
            </a:r>
            <a:r>
              <a:rPr kumimoji="1" lang="en-US" altLang="ko-KR" sz="2400" kern="0" spc="-3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900</a:t>
            </a:r>
            <a:r>
              <a:rPr kumimoji="1" lang="ko-KR" altLang="en-US" sz="2400" kern="0" spc="-3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명이 넘는다</a:t>
            </a:r>
          </a:p>
          <a:p>
            <a:pPr marL="0" lvl="1" algn="just" fontAlgn="base" latinLnBrk="0">
              <a:spcAft>
                <a:spcPct val="0"/>
              </a:spcAft>
              <a:buFontTx/>
              <a:buChar char="–"/>
            </a:pPr>
            <a:r>
              <a:rPr kumimoji="1" lang="ko-KR" altLang="en-US" sz="2400" kern="0" spc="-3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 따라서 나머지는 교회를 개척하는 것밖에는 다른 방도가 없다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3200" kern="12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큰 것이 아름답다</a:t>
            </a:r>
            <a:r>
              <a:rPr kumimoji="0" lang="en-US" altLang="ko-KR" sz="3200" kern="12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-</a:t>
            </a:r>
            <a:r>
              <a:rPr kumimoji="0" lang="ko-KR" altLang="en-US" sz="4000" kern="12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기존 교회의 시스템</a:t>
            </a:r>
            <a:endParaRPr lang="ko-KR" altLang="en-US" sz="3200" spc="-3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/>
            <a:r>
              <a:rPr lang="ko-KR" altLang="en-US" dirty="0" smtClean="0"/>
              <a:t>교회 양적 성장의 이데올로기</a:t>
            </a:r>
            <a:endParaRPr lang="en-US" altLang="ko-KR" dirty="0" smtClean="0"/>
          </a:p>
          <a:p>
            <a:pPr lvl="1" algn="just"/>
            <a:r>
              <a:rPr lang="ko-KR" altLang="en-US" dirty="0" smtClean="0"/>
              <a:t>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신도 수와 건물확장 등의 급속한 양적 팽창 추구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/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투명성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자발적 참여공간의 축소라는 문제점 발생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/>
            <a:endParaRPr lang="en-US" altLang="ko-KR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/>
            <a:r>
              <a:rPr lang="ko-KR" altLang="en-US" dirty="0" smtClean="0"/>
              <a:t>건물로서의 교회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스펙터클한</a:t>
            </a:r>
            <a:r>
              <a:rPr lang="ko-KR" altLang="en-US" dirty="0" smtClean="0"/>
              <a:t> 교회</a:t>
            </a:r>
            <a:endParaRPr lang="en-US" altLang="ko-KR" dirty="0" smtClean="0"/>
          </a:p>
          <a:p>
            <a:pPr lvl="1" algn="just"/>
            <a:r>
              <a:rPr lang="ko-KR" altLang="en-US" dirty="0" smtClean="0"/>
              <a:t>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내적 성숙을 벗어나 외적인 치장을 중시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/>
            <a:endParaRPr lang="en-US" altLang="ko-KR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/>
            <a:r>
              <a:rPr lang="ko-KR" altLang="en-US" dirty="0" smtClean="0"/>
              <a:t>조직원리</a:t>
            </a:r>
            <a:r>
              <a:rPr lang="en-US" altLang="ko-KR" dirty="0" smtClean="0"/>
              <a:t>-</a:t>
            </a:r>
            <a:r>
              <a:rPr lang="ko-KR" altLang="en-US" dirty="0" smtClean="0"/>
              <a:t>권력 집중화된 단독목회</a:t>
            </a:r>
            <a:endParaRPr lang="en-US" altLang="ko-KR" dirty="0" smtClean="0"/>
          </a:p>
          <a:p>
            <a:pPr lvl="1" algn="just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한 명의 </a:t>
            </a:r>
            <a:r>
              <a:rPr lang="ko-KR" alt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당회장을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필두로 하는 피라미드조직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/>
            <a:endParaRPr lang="en-US" altLang="ko-KR" sz="10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>
              <a:tabLst>
                <a:tab pos="625475" algn="l"/>
              </a:tabLst>
            </a:pPr>
            <a:r>
              <a:rPr lang="ko-KR" altLang="en-US" spc="-300" dirty="0" smtClean="0"/>
              <a:t>성원의 </a:t>
            </a:r>
            <a:r>
              <a:rPr lang="ko-KR" altLang="en-US" dirty="0" smtClean="0"/>
              <a:t>공모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共謨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/>
              <a:t>를 통한 </a:t>
            </a:r>
            <a:r>
              <a:rPr lang="ko-KR" altLang="en-US" dirty="0" err="1" smtClean="0"/>
              <a:t>동원식</a:t>
            </a:r>
            <a:r>
              <a:rPr lang="ko-KR" altLang="en-US" dirty="0" smtClean="0"/>
              <a:t> 타율 정체성</a:t>
            </a:r>
            <a:endParaRPr lang="en-US" altLang="ko-KR" dirty="0" smtClean="0"/>
          </a:p>
          <a:p>
            <a:pPr lvl="1" algn="just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익명성 보장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관람형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예배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물질적 풍요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한가한 구경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/>
            <a:endParaRPr lang="en-US" altLang="ko-KR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tabLst>
                <a:tab pos="1081088" algn="l"/>
              </a:tabLst>
              <a:defRPr/>
            </a:pPr>
            <a:r>
              <a:rPr kumimoji="0" lang="ko-KR" altLang="en-US" sz="3200" kern="12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작은 것이 아름답다</a:t>
            </a:r>
            <a:r>
              <a:rPr kumimoji="0" lang="en-US" altLang="ko-KR" sz="3200" kern="12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-</a:t>
            </a:r>
            <a:r>
              <a:rPr kumimoji="0" lang="ko-KR" altLang="en-US" sz="4000" kern="12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교회의 대안시스템</a:t>
            </a:r>
            <a:endParaRPr lang="ko-KR" altLang="en-US" sz="3200" spc="-3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/>
            <a:r>
              <a:rPr lang="ko-KR" altLang="en-US" dirty="0" smtClean="0"/>
              <a:t>교회 질적 성숙의 이데올로기</a:t>
            </a:r>
            <a:endParaRPr lang="en-US" altLang="ko-KR" dirty="0" smtClean="0"/>
          </a:p>
          <a:p>
            <a:pPr lvl="1" algn="just"/>
            <a:r>
              <a:rPr lang="ko-KR" altLang="en-US" dirty="0" smtClean="0"/>
              <a:t>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무소유 목회 등장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-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교회건축이 제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사명이 아니다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/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건물을 소유의 개념에서 사용의 개념으로 접근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/>
            <a:endParaRPr lang="en-US" altLang="ko-KR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/>
            <a:r>
              <a:rPr lang="ko-KR" altLang="en-US" dirty="0" smtClean="0"/>
              <a:t>관계로서의 교회</a:t>
            </a:r>
            <a:r>
              <a:rPr lang="en-US" altLang="ko-KR" dirty="0" smtClean="0"/>
              <a:t>-</a:t>
            </a:r>
            <a:r>
              <a:rPr lang="ko-KR" altLang="en-US" dirty="0" smtClean="0"/>
              <a:t>내실의 회복</a:t>
            </a:r>
            <a:endParaRPr lang="en-US" altLang="ko-KR" dirty="0" smtClean="0"/>
          </a:p>
          <a:p>
            <a:pPr lvl="1" algn="just"/>
            <a:r>
              <a:rPr lang="ko-KR" altLang="en-US" dirty="0" smtClean="0"/>
              <a:t> </a:t>
            </a:r>
            <a:r>
              <a:rPr lang="ko-KR" alt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공동체성이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회복되어가는 상태를 추구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-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나눔의 삶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/>
            <a:endParaRPr lang="en-US" altLang="ko-KR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/>
            <a:r>
              <a:rPr lang="ko-KR" altLang="en-US" dirty="0" smtClean="0"/>
              <a:t>조직원리</a:t>
            </a:r>
            <a:r>
              <a:rPr lang="en-US" altLang="ko-KR" dirty="0" smtClean="0"/>
              <a:t>-</a:t>
            </a:r>
            <a:r>
              <a:rPr lang="ko-KR" altLang="en-US" dirty="0" smtClean="0"/>
              <a:t>권력 분산으로서의 공동목회</a:t>
            </a:r>
            <a:endParaRPr lang="en-US" altLang="ko-KR" dirty="0" smtClean="0"/>
          </a:p>
          <a:p>
            <a:pPr lvl="1" algn="just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모든 구성원들에게 다르면서도 같은 권위를 부여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/>
            <a:endParaRPr lang="en-US" altLang="ko-KR" sz="10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>
              <a:tabLst>
                <a:tab pos="625475" algn="l"/>
              </a:tabLst>
            </a:pPr>
            <a:r>
              <a:rPr lang="en-US" altLang="ko-KR" dirty="0" smtClean="0"/>
              <a:t>'</a:t>
            </a:r>
            <a:r>
              <a:rPr lang="ko-KR" altLang="en-US" dirty="0" err="1" smtClean="0"/>
              <a:t>자율식</a:t>
            </a:r>
            <a:r>
              <a:rPr lang="ko-KR" altLang="en-US" dirty="0" smtClean="0"/>
              <a:t> 타율</a:t>
            </a:r>
            <a:r>
              <a:rPr lang="en-US" altLang="ko-KR" dirty="0" smtClean="0"/>
              <a:t>' </a:t>
            </a:r>
            <a:r>
              <a:rPr lang="ko-KR" altLang="en-US" dirty="0" smtClean="0"/>
              <a:t>과 </a:t>
            </a:r>
            <a:r>
              <a:rPr lang="en-US" altLang="ko-KR" dirty="0" smtClean="0"/>
              <a:t>'</a:t>
            </a:r>
            <a:r>
              <a:rPr lang="ko-KR" altLang="en-US" dirty="0" err="1" smtClean="0"/>
              <a:t>타율식</a:t>
            </a:r>
            <a:r>
              <a:rPr lang="ko-KR" altLang="en-US" dirty="0" smtClean="0"/>
              <a:t> 자율</a:t>
            </a:r>
            <a:r>
              <a:rPr lang="en-US" altLang="ko-KR" dirty="0" smtClean="0"/>
              <a:t>'</a:t>
            </a:r>
            <a:r>
              <a:rPr lang="ko-KR" altLang="en-US" dirty="0" smtClean="0"/>
              <a:t> 정체성의 혼재</a:t>
            </a:r>
            <a:endParaRPr lang="en-US" altLang="ko-KR" dirty="0" smtClean="0"/>
          </a:p>
          <a:p>
            <a:pPr lvl="1" algn="just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존재론적 안전과 공동체성에 대한 욕구 충족</a:t>
            </a:r>
            <a:endParaRPr lang="en-US" altLang="ko-KR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250825" y="404664"/>
          <a:ext cx="8642350" cy="5049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75656" y="1558533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rPr>
              <a:t>7,433</a:t>
            </a:r>
            <a:r>
              <a:rPr lang="ko-KR" altLang="en-US" dirty="0" smtClean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rPr>
              <a:t>명</a:t>
            </a:r>
            <a:endParaRPr lang="en-US" altLang="ko-KR" dirty="0" smtClean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dirty="0" smtClean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rPr>
              <a:t>34%</a:t>
            </a:r>
            <a:endParaRPr lang="ko-KR" altLang="en-US" dirty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2564904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rPr>
              <a:t>14,697</a:t>
            </a:r>
            <a:r>
              <a:rPr lang="ko-KR" altLang="en-US" dirty="0" smtClean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rPr>
              <a:t>명</a:t>
            </a:r>
            <a:endParaRPr lang="en-US" altLang="ko-KR" dirty="0" smtClean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dirty="0" smtClean="0">
                <a:solidFill>
                  <a:prstClr val="white"/>
                </a:solidFill>
                <a:latin typeface="HY헤드라인M" pitchFamily="18" charset="-127"/>
                <a:ea typeface="HY헤드라인M" pitchFamily="18" charset="-127"/>
              </a:rPr>
              <a:t>66%</a:t>
            </a:r>
            <a:endParaRPr lang="ko-KR" altLang="en-US" dirty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5036983"/>
            <a:ext cx="9180512" cy="1200329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Ins="90000" anchor="ctr">
            <a:spAutoFit/>
          </a:bodyPr>
          <a:lstStyle/>
          <a:p>
            <a:pPr algn="ctr"/>
            <a:r>
              <a:rPr lang="en-US" altLang="ko-KR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1998</a:t>
            </a:r>
            <a:r>
              <a:rPr lang="ko-KR" altLang="en-US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년 대비 목회자 선교사 </a:t>
            </a:r>
            <a:r>
              <a:rPr lang="en-US" altLang="ko-KR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배 증가</a:t>
            </a:r>
            <a:r>
              <a:rPr lang="en-US" altLang="ko-KR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평신도 전문인 선교사 </a:t>
            </a:r>
            <a:r>
              <a:rPr lang="en-US" altLang="ko-KR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배 증가</a:t>
            </a:r>
            <a:endParaRPr lang="en-US" altLang="ko-KR" sz="2400" spc="-150" dirty="0" smtClean="0">
              <a:solidFill>
                <a:prstClr val="black">
                  <a:lumMod val="95000"/>
                  <a:lumOff val="5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시대 변화와 </a:t>
            </a:r>
            <a:r>
              <a:rPr lang="ko-KR" altLang="en-US" sz="2400" spc="-150" dirty="0" err="1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선교지의</a:t>
            </a:r>
            <a:r>
              <a:rPr lang="ko-KR" altLang="en-US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 요구에 따라</a:t>
            </a:r>
            <a:endParaRPr lang="en-US" altLang="ko-KR" sz="2400" spc="-150" dirty="0" smtClean="0">
              <a:solidFill>
                <a:prstClr val="black">
                  <a:lumMod val="95000"/>
                  <a:lumOff val="5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복음으로 무장된 평신도 전문인 선교사를 양성해 </a:t>
            </a:r>
            <a:r>
              <a:rPr lang="ko-KR" altLang="en-US" sz="2400" spc="-150" dirty="0" err="1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파송하는</a:t>
            </a:r>
            <a:r>
              <a:rPr lang="ko-KR" altLang="en-US" sz="2400" spc="-15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 추세 </a:t>
            </a:r>
            <a:endParaRPr lang="en-US" altLang="ko-KR" sz="2400" spc="-150" dirty="0" smtClean="0">
              <a:solidFill>
                <a:prstClr val="black">
                  <a:lumMod val="95000"/>
                  <a:lumOff val="5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4643844"/>
            <a:ext cx="914400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2010</a:t>
            </a:r>
            <a:r>
              <a:rPr lang="ko-KR" altLang="en-US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월 현재 </a:t>
            </a:r>
            <a:r>
              <a:rPr lang="en-US" altLang="ko-KR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22,130</a:t>
            </a:r>
            <a:r>
              <a:rPr lang="ko-KR" altLang="en-US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명</a:t>
            </a:r>
            <a:endParaRPr lang="en-US" altLang="ko-KR" dirty="0" smtClean="0">
              <a:solidFill>
                <a:prstClr val="black">
                  <a:lumMod val="95000"/>
                  <a:lumOff val="5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auto">
          <a:xfrm>
            <a:off x="1763713" y="427038"/>
            <a:ext cx="73802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defRPr/>
            </a:pPr>
            <a:r>
              <a:rPr kumimoji="0" lang="ko-KR" altLang="en-US" sz="4000" b="0" i="0" u="none" strike="noStrike" kern="1200" cap="none" spc="-300" normalizeH="0" baseline="0" noProof="0" dirty="0" smtClean="0">
                <a:ln w="11430"/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n-cs"/>
              </a:rPr>
              <a:t>한국교회 </a:t>
            </a:r>
            <a:r>
              <a:rPr kumimoji="0" lang="ko-KR" altLang="en-US" sz="4000" b="0" i="0" u="none" strike="noStrike" kern="1200" cap="none" spc="-300" normalizeH="0" baseline="0" noProof="0" dirty="0" err="1" smtClean="0">
                <a:ln w="11430"/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n-cs"/>
              </a:rPr>
              <a:t>파송</a:t>
            </a:r>
            <a:r>
              <a:rPr kumimoji="0" lang="ko-KR" altLang="en-US" sz="4000" b="0" i="0" u="none" strike="noStrike" kern="1200" cap="none" spc="-300" normalizeH="0" baseline="0" noProof="0" dirty="0" smtClean="0">
                <a:ln w="11430"/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n-cs"/>
              </a:rPr>
              <a:t> 선교사 수</a:t>
            </a:r>
            <a:endParaRPr kumimoji="1" lang="ko-KR" altLang="en-US" sz="3600" b="0" i="0" u="none" strike="noStrike" kern="0" cap="none" spc="-30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lvl="0" algn="just">
              <a:lnSpc>
                <a:spcPct val="95000"/>
              </a:lnSpc>
              <a:defRPr/>
            </a:pPr>
            <a:r>
              <a:rPr lang="en-US" altLang="ko-KR" dirty="0" smtClean="0"/>
              <a:t>MVP</a:t>
            </a:r>
            <a:r>
              <a:rPr lang="ko-KR" altLang="en-US" dirty="0" smtClean="0"/>
              <a:t>선교회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본부장</a:t>
            </a:r>
            <a:r>
              <a:rPr lang="en-US" altLang="ko-KR" sz="2000" dirty="0" smtClean="0"/>
              <a:t>:</a:t>
            </a:r>
            <a:r>
              <a:rPr lang="ko-KR" altLang="en-US" sz="2000" dirty="0" err="1" smtClean="0"/>
              <a:t>탁요셉</a:t>
            </a:r>
            <a:r>
              <a:rPr lang="en-US" altLang="ko-KR" sz="2000" dirty="0" smtClean="0"/>
              <a:t>)</a:t>
            </a:r>
            <a:r>
              <a:rPr lang="ko-KR" altLang="en-US" dirty="0" smtClean="0"/>
              <a:t> 개발 모델</a:t>
            </a:r>
            <a:endParaRPr lang="en-US" altLang="ko-KR" dirty="0" smtClean="0"/>
          </a:p>
          <a:p>
            <a:pPr lvl="0" algn="just">
              <a:lnSpc>
                <a:spcPct val="95000"/>
              </a:lnSpc>
              <a:defRPr/>
            </a:pPr>
            <a:r>
              <a:rPr lang="ko-KR" altLang="en-US" dirty="0" err="1" smtClean="0"/>
              <a:t>선교지를</a:t>
            </a:r>
            <a:r>
              <a:rPr lang="ko-KR" altLang="en-US" dirty="0" smtClean="0"/>
              <a:t> 연구하는 리서치 선교사</a:t>
            </a:r>
            <a:r>
              <a:rPr lang="en-US" altLang="ko-KR" dirty="0" smtClean="0"/>
              <a:t>(RM)</a:t>
            </a:r>
            <a:r>
              <a:rPr lang="ko-KR" altLang="en-US" dirty="0" smtClean="0"/>
              <a:t>와 캠퍼스 선교사</a:t>
            </a:r>
            <a:r>
              <a:rPr lang="en-US" altLang="ko-KR" dirty="0" smtClean="0"/>
              <a:t>(CM), </a:t>
            </a:r>
            <a:r>
              <a:rPr lang="ko-KR" altLang="en-US" dirty="0" err="1" smtClean="0"/>
              <a:t>비지니스</a:t>
            </a:r>
            <a:r>
              <a:rPr lang="ko-KR" altLang="en-US" dirty="0" smtClean="0"/>
              <a:t> 선교사</a:t>
            </a:r>
            <a:r>
              <a:rPr lang="en-US" altLang="ko-KR" dirty="0" smtClean="0"/>
              <a:t>(BM)</a:t>
            </a:r>
            <a:r>
              <a:rPr lang="ko-KR" altLang="en-US" dirty="0" smtClean="0"/>
              <a:t>가 한 팀이 돼 공동사역을 펼친다</a:t>
            </a:r>
            <a:endParaRPr lang="en-US" altLang="ko-KR" dirty="0" smtClean="0"/>
          </a:p>
          <a:p>
            <a:pPr lvl="1" algn="just">
              <a:lnSpc>
                <a:spcPct val="95000"/>
              </a:lnSpc>
              <a:defRPr/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선교전문가인 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RM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은 미전도종족에 맞는 선교방법을 개발하고 동원 체계를 마련하면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사역자인 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CM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은 그 지역 출신의 리더들을 제자화해 복음의 영향력을 키운다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사업가인 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BM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은 이 과정에서 미전도종족과 관련된 사업을 통해 자비량 터전을 마련하고 지역을 발전시킨다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lvl="1" algn="just">
              <a:lnSpc>
                <a:spcPct val="95000"/>
              </a:lnSpc>
              <a:defRPr/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목회자 선교사는 공동체의 영적 운영에 관여하고 비즈니스 선교사들은 목사 선교사를 지원하며 기업 경영에 집중하는 협력을 추구한다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제목 1"/>
          <p:cNvSpPr txBox="1">
            <a:spLocks/>
          </p:cNvSpPr>
          <p:nvPr/>
        </p:nvSpPr>
        <p:spPr bwMode="auto">
          <a:xfrm>
            <a:off x="1763713" y="427038"/>
            <a:ext cx="73802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defRPr/>
            </a:pPr>
            <a:r>
              <a:rPr kumimoji="0" lang="ko-KR" altLang="en-US" sz="3200" b="0" i="0" u="none" strike="noStrike" kern="1200" cap="none" spc="-150" normalizeH="0" baseline="0" noProof="0" dirty="0" smtClean="0">
                <a:ln w="11430"/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n-cs"/>
              </a:rPr>
              <a:t>자비량  공동</a:t>
            </a:r>
            <a:r>
              <a:rPr lang="ko-KR" altLang="en-US" sz="32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목회</a:t>
            </a:r>
            <a:r>
              <a:rPr lang="en-US" altLang="ko-KR" sz="32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(</a:t>
            </a:r>
            <a:r>
              <a:rPr lang="ko-KR" altLang="en-US" sz="32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선교</a:t>
            </a:r>
            <a:r>
              <a:rPr lang="en-US" altLang="ko-KR" sz="32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)</a:t>
            </a:r>
            <a:r>
              <a:rPr lang="ko-KR" altLang="en-US" sz="32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의 모델</a:t>
            </a:r>
            <a:r>
              <a:rPr lang="en-US" altLang="ko-KR" sz="32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, </a:t>
            </a:r>
            <a:r>
              <a:rPr lang="en-US" altLang="ko-KR" sz="40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3M</a:t>
            </a:r>
            <a:endParaRPr kumimoji="1" lang="ko-KR" altLang="en-US" sz="3600" b="0" i="0" u="none" strike="noStrike" kern="0" cap="none" spc="-15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12876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목수가 된 목사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ko-KR" altLang="en-US" dirty="0" smtClean="0"/>
              <a:t>캐나다</a:t>
            </a:r>
            <a:r>
              <a:rPr lang="en-US" altLang="ko-KR" dirty="0" smtClean="0"/>
              <a:t>,</a:t>
            </a:r>
            <a:r>
              <a:rPr lang="ko-KR" altLang="en-US" dirty="0" smtClean="0"/>
              <a:t> 폴 </a:t>
            </a:r>
            <a:r>
              <a:rPr lang="ko-KR" altLang="en-US" dirty="0" err="1" smtClean="0"/>
              <a:t>스티븐스</a:t>
            </a:r>
            <a:r>
              <a:rPr lang="en-US" altLang="ko-KR" dirty="0" smtClean="0"/>
              <a:t>(Paul Stevens)</a:t>
            </a:r>
            <a:r>
              <a:rPr lang="ko-KR" altLang="en-US" dirty="0" smtClean="0"/>
              <a:t> 목사</a:t>
            </a:r>
          </a:p>
          <a:p>
            <a:pPr algn="just">
              <a:lnSpc>
                <a:spcPct val="90000"/>
              </a:lnSpc>
            </a:pPr>
            <a:r>
              <a:rPr lang="en-US" altLang="ko-KR" dirty="0" smtClean="0"/>
              <a:t>[</a:t>
            </a:r>
            <a:r>
              <a:rPr lang="ko-KR" altLang="en-US" dirty="0" smtClean="0"/>
              <a:t>평신도 제도의 폐지</a:t>
            </a:r>
            <a:r>
              <a:rPr lang="en-US" altLang="ko-KR" sz="2000" dirty="0" smtClean="0"/>
              <a:t>(The Abolition of the Laity)</a:t>
            </a:r>
            <a:r>
              <a:rPr lang="en-US" altLang="ko-KR" dirty="0" smtClean="0"/>
              <a:t>] </a:t>
            </a:r>
            <a:r>
              <a:rPr lang="ko-KR" altLang="en-US" dirty="0" smtClean="0"/>
              <a:t>저술</a:t>
            </a:r>
            <a:endParaRPr lang="en-US" altLang="ko-KR" dirty="0" smtClean="0"/>
          </a:p>
          <a:p>
            <a:pPr algn="just">
              <a:lnSpc>
                <a:spcPct val="90000"/>
              </a:lnSpc>
            </a:pPr>
            <a:r>
              <a:rPr lang="ko-KR" altLang="en-US" dirty="0" smtClean="0"/>
              <a:t>목사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목수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회사 경영자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결혼상담가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교수 등 다양한 직업 경험</a:t>
            </a:r>
            <a:r>
              <a:rPr lang="en-US" altLang="ko-KR" dirty="0" smtClean="0"/>
              <a:t>-</a:t>
            </a:r>
            <a:r>
              <a:rPr lang="ko-KR" altLang="en-US" dirty="0" smtClean="0"/>
              <a:t>자비량 목회 실천</a:t>
            </a:r>
            <a:endParaRPr lang="en-US" altLang="ko-KR" dirty="0" smtClean="0"/>
          </a:p>
          <a:p>
            <a:pPr algn="just">
              <a:lnSpc>
                <a:spcPct val="90000"/>
              </a:lnSpc>
            </a:pPr>
            <a:r>
              <a:rPr lang="en-US" altLang="ko-KR" dirty="0" smtClean="0"/>
              <a:t>[</a:t>
            </a:r>
            <a:r>
              <a:rPr lang="ko-KR" altLang="en-US" dirty="0" smtClean="0"/>
              <a:t>참으로 해방된 평신도</a:t>
            </a:r>
            <a:r>
              <a:rPr lang="en-US" altLang="ko-KR" dirty="0" smtClean="0"/>
              <a:t>] </a:t>
            </a:r>
            <a:r>
              <a:rPr lang="ko-KR" altLang="en-US" dirty="0" smtClean="0"/>
              <a:t>저술</a:t>
            </a:r>
            <a:endParaRPr lang="en-US" altLang="ko-KR" dirty="0" smtClean="0"/>
          </a:p>
          <a:p>
            <a:pPr algn="just">
              <a:lnSpc>
                <a:spcPct val="90000"/>
              </a:lnSpc>
            </a:pPr>
            <a:r>
              <a:rPr lang="en-US" altLang="ko-KR" dirty="0" smtClean="0"/>
              <a:t>[</a:t>
            </a:r>
            <a:r>
              <a:rPr lang="ko-KR" altLang="en-US" dirty="0" smtClean="0"/>
              <a:t>평신도가 사라진 교회</a:t>
            </a:r>
            <a:r>
              <a:rPr lang="en-US" altLang="ko-KR" dirty="0" smtClean="0"/>
              <a:t>?] </a:t>
            </a:r>
            <a:r>
              <a:rPr lang="ko-KR" altLang="en-US" dirty="0" smtClean="0"/>
              <a:t>저술</a:t>
            </a:r>
            <a:endParaRPr lang="en-US" altLang="ko-KR" dirty="0" smtClean="0"/>
          </a:p>
          <a:p>
            <a:pPr algn="just">
              <a:lnSpc>
                <a:spcPct val="90000"/>
              </a:lnSpc>
            </a:pPr>
            <a:r>
              <a:rPr lang="en-US" altLang="ko-KR" dirty="0" smtClean="0"/>
              <a:t>2001, 2006 </a:t>
            </a:r>
            <a:r>
              <a:rPr lang="ko-KR" altLang="en-US" dirty="0" smtClean="0"/>
              <a:t>한국 방문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강연활동</a:t>
            </a:r>
            <a:endParaRPr lang="en-US" altLang="ko-KR" dirty="0" smtClean="0"/>
          </a:p>
          <a:p>
            <a:pPr lvl="1" algn="just">
              <a:lnSpc>
                <a:spcPct val="90000"/>
              </a:lnSpc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평신도신학 주장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일터의 신학 강조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>
              <a:lnSpc>
                <a:spcPct val="90000"/>
              </a:lnSpc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성직자와 평신도의 구분이 없는 모두가 하나님의 백성으로 부름 받은 동등한 평신도라고 주장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>
              <a:lnSpc>
                <a:spcPct val="90000"/>
              </a:lnSpc>
            </a:pP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일터는 현재까지도 가장 외면당하고 있지만 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>
              <a:lnSpc>
                <a:spcPct val="90000"/>
              </a:lnSpc>
              <a:buNone/>
            </a:pP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세계에서 가장 전략적인 </a:t>
            </a:r>
            <a:r>
              <a:rPr lang="ko-KR" alt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선교지이다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endParaRPr lang="en-US" altLang="ko-KR" dirty="0" smtClean="0"/>
          </a:p>
        </p:txBody>
      </p:sp>
      <p:pic>
        <p:nvPicPr>
          <p:cNvPr id="1026" name="Picture 2" descr="http://www.christiantoday.co.kr/files/article/db/2006/8/23/pd_20060823011757_IMG_076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553" y="1501902"/>
            <a:ext cx="1428750" cy="2005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2" name="Picture 8" descr="http://www.thekonet.com/news/photo/200705/54-2-1642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328" y="1495808"/>
            <a:ext cx="1429200" cy="200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12876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en-US" altLang="ko-KR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20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년간 </a:t>
            </a:r>
            <a:r>
              <a:rPr kumimoji="0" lang="en-US" altLang="ko-KR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1$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 받은 목사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2087438"/>
          </a:xfrm>
        </p:spPr>
        <p:txBody>
          <a:bodyPr/>
          <a:lstStyle/>
          <a:p>
            <a:pPr algn="just"/>
            <a:r>
              <a:rPr lang="ko-KR" altLang="en-US" dirty="0" smtClean="0"/>
              <a:t>미국 텍사스 동산침례교회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배제창</a:t>
            </a:r>
            <a:r>
              <a:rPr lang="ko-KR" altLang="en-US" dirty="0" smtClean="0"/>
              <a:t> 목사</a:t>
            </a:r>
            <a:endParaRPr lang="en-US" altLang="ko-KR" dirty="0" smtClean="0"/>
          </a:p>
          <a:p>
            <a:pPr algn="just"/>
            <a:r>
              <a:rPr lang="ko-KR" altLang="en-US" dirty="0" smtClean="0"/>
              <a:t>수도배관공</a:t>
            </a:r>
            <a:r>
              <a:rPr lang="en-US" altLang="ko-KR" dirty="0" smtClean="0"/>
              <a:t>,  </a:t>
            </a:r>
            <a:r>
              <a:rPr lang="ko-KR" altLang="en-US" dirty="0" smtClean="0"/>
              <a:t>도넛가게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청소부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세탁소</a:t>
            </a:r>
            <a:endParaRPr lang="en-US" altLang="ko-KR" dirty="0" smtClean="0"/>
          </a:p>
          <a:p>
            <a:pPr algn="just"/>
            <a:r>
              <a:rPr lang="ko-KR" altLang="en-US" dirty="0" smtClean="0"/>
              <a:t>기도원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기독교 묘지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복지관 계획추진 중</a:t>
            </a:r>
            <a:endParaRPr lang="en-US" altLang="ko-KR" dirty="0" smtClean="0"/>
          </a:p>
          <a:p>
            <a:pPr algn="just"/>
            <a:r>
              <a:rPr lang="ko-KR" altLang="en-US" dirty="0" smtClean="0"/>
              <a:t>평신도와 같은 입장에서 목회를 하고 있다</a:t>
            </a:r>
          </a:p>
        </p:txBody>
      </p:sp>
      <p:pic>
        <p:nvPicPr>
          <p:cNvPr id="52228" name="Picture 4" descr="http://wnewskorea.cafe24.com/data/cheditor/0802/bethel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328" y="4160104"/>
            <a:ext cx="1429200" cy="200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제목 1"/>
          <p:cNvSpPr txBox="1">
            <a:spLocks/>
          </p:cNvSpPr>
          <p:nvPr/>
        </p:nvSpPr>
        <p:spPr bwMode="auto">
          <a:xfrm>
            <a:off x="1763713" y="3573016"/>
            <a:ext cx="712876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0" i="0" u="none" strike="noStrike" kern="1200" cap="none" spc="50" normalizeH="0" baseline="0" noProof="0" smtClean="0">
                <a:ln w="11430"/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n-cs"/>
              </a:rPr>
              <a:t>영재교육원</a:t>
            </a:r>
            <a:r>
              <a:rPr lang="ko-KR" altLang="en-US" sz="40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을</a:t>
            </a:r>
            <a:r>
              <a:rPr kumimoji="0" lang="ko-KR" altLang="en-US" sz="4000" b="0" i="0" u="none" strike="noStrike" kern="1200" cap="none" spc="50" normalizeH="0" baseline="0" noProof="0" dirty="0" smtClean="0">
                <a:ln w="11430"/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n-cs"/>
              </a:rPr>
              <a:t> 운영하는 목사</a:t>
            </a:r>
            <a:endParaRPr kumimoji="1" lang="ko-KR" altLang="en-US" sz="3600" b="0" i="0" u="none" strike="noStrike" kern="0" cap="none" spc="-15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11" name="내용 개체 틀 2"/>
          <p:cNvSpPr txBox="1">
            <a:spLocks/>
          </p:cNvSpPr>
          <p:nvPr/>
        </p:nvSpPr>
        <p:spPr bwMode="auto">
          <a:xfrm>
            <a:off x="1763688" y="4271367"/>
            <a:ext cx="7150100" cy="2181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22238" marR="0" lvl="0" indent="-122238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ko-KR" altLang="en-US" sz="28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미국 </a:t>
            </a:r>
            <a:r>
              <a:rPr kumimoji="1" lang="ko-KR" altLang="en-US" sz="2800" b="0" i="0" u="none" strike="noStrike" kern="0" cap="none" spc="-15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달라스</a:t>
            </a:r>
            <a:r>
              <a:rPr kumimoji="1" lang="ko-KR" altLang="en-US" sz="28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 </a:t>
            </a:r>
            <a:r>
              <a:rPr kumimoji="1" lang="ko-KR" altLang="en-US" sz="2800" b="0" i="0" u="none" strike="noStrike" kern="0" cap="none" spc="-15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베델교회</a:t>
            </a:r>
            <a:r>
              <a:rPr kumimoji="1" lang="en-US" altLang="ko-KR" sz="28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,</a:t>
            </a:r>
            <a:r>
              <a:rPr kumimoji="1" lang="ko-KR" altLang="en-US" sz="28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 최태근 목사</a:t>
            </a:r>
            <a:endParaRPr kumimoji="1" lang="en-US" altLang="ko-KR" sz="2800" b="0" i="0" u="none" strike="noStrike" kern="0" cap="none" spc="-15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  <a:p>
            <a:pPr marL="122238" marR="0" lvl="0" indent="-122238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LG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전자 수출부 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5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년 근무 후 도미 유학</a:t>
            </a:r>
            <a:endParaRPr kumimoji="1" lang="en-US" altLang="ko-KR" sz="2800" kern="0" spc="-15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122238" marR="0" lvl="0" indent="-122238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ko-KR" altLang="en-US" sz="2800" kern="0" spc="-15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접시닦이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잔디깎이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웨이터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청소부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도넛가게</a:t>
            </a:r>
            <a:endParaRPr kumimoji="1" lang="en-US" altLang="ko-KR" sz="2800" kern="0" spc="-15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122238" marR="0" lvl="0" indent="-122238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SAT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무료교육에서 영재교육원으로 발전 운영</a:t>
            </a:r>
            <a:endParaRPr kumimoji="1" lang="en-US" altLang="ko-KR" sz="2800" kern="0" spc="-15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3200" kern="12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평신도와 성직자의 구분이 없는 </a:t>
            </a:r>
            <a:r>
              <a:rPr kumimoji="0" lang="ko-KR" altLang="en-US" sz="4000" kern="12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강동교회</a:t>
            </a:r>
            <a:endParaRPr lang="ko-KR" altLang="en-US" spc="-3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ko-KR" spc="-300" dirty="0" smtClean="0"/>
              <a:t>1997. 3. 2 </a:t>
            </a:r>
            <a:r>
              <a:rPr lang="ko-KR" altLang="en-US" spc="-300" dirty="0" smtClean="0"/>
              <a:t>서울 자양동 태권도장을 빌어 시작</a:t>
            </a:r>
            <a:endParaRPr lang="en-US" altLang="ko-KR" spc="-300" dirty="0" smtClean="0"/>
          </a:p>
          <a:p>
            <a:pPr algn="just">
              <a:lnSpc>
                <a:spcPct val="90000"/>
              </a:lnSpc>
            </a:pPr>
            <a:r>
              <a:rPr lang="ko-KR" altLang="en-US" spc="-300" dirty="0" smtClean="0"/>
              <a:t>직업적 목사가 없고</a:t>
            </a:r>
            <a:r>
              <a:rPr lang="en-US" altLang="ko-KR" spc="-300" dirty="0" smtClean="0"/>
              <a:t>, </a:t>
            </a:r>
            <a:r>
              <a:rPr lang="ko-KR" altLang="en-US" spc="-300" dirty="0" smtClean="0"/>
              <a:t>월급 받는 사람이 없으며</a:t>
            </a:r>
            <a:r>
              <a:rPr lang="en-US" altLang="ko-KR" spc="-300" dirty="0" smtClean="0"/>
              <a:t>, </a:t>
            </a:r>
            <a:r>
              <a:rPr lang="ko-KR" altLang="en-US" spc="-300" dirty="0" smtClean="0"/>
              <a:t>모두가 자원 봉사하고</a:t>
            </a:r>
            <a:r>
              <a:rPr lang="en-US" altLang="ko-KR" spc="-300" dirty="0" smtClean="0"/>
              <a:t>, </a:t>
            </a:r>
            <a:r>
              <a:rPr lang="ko-KR" altLang="en-US" spc="-300" dirty="0" smtClean="0"/>
              <a:t>모두가 교회에서 맡은 역할을 감당한다</a:t>
            </a:r>
            <a:endParaRPr lang="en-US" altLang="ko-KR" spc="-300" dirty="0" smtClean="0"/>
          </a:p>
          <a:p>
            <a:pPr lvl="1" algn="just">
              <a:lnSpc>
                <a:spcPct val="90000"/>
              </a:lnSpc>
            </a:pP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목회자만이 아닌 주님께 순종하는 그리스도인들은 모두 다 주의 종이며 각자 받은 은사를 따라 교회의 한 부분으로 봉사하며 협력한다</a:t>
            </a:r>
            <a:endParaRPr lang="en-US" altLang="ko-KR" spc="-3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ko-KR" altLang="en-US" spc="-300" dirty="0" smtClean="0"/>
              <a:t>두 명 이상의 장로가 모두 동등한 권위를 가지며</a:t>
            </a:r>
            <a:r>
              <a:rPr lang="en-US" altLang="ko-KR" spc="-300" dirty="0" smtClean="0"/>
              <a:t>, </a:t>
            </a:r>
            <a:r>
              <a:rPr lang="ko-KR" altLang="en-US" spc="-300" dirty="0" smtClean="0"/>
              <a:t>오직 성경만이 교회의 절대권위로 인정한다</a:t>
            </a:r>
            <a:endParaRPr lang="en-US" altLang="ko-KR" spc="-300" dirty="0" smtClean="0"/>
          </a:p>
          <a:p>
            <a:pPr lvl="1" algn="just">
              <a:lnSpc>
                <a:spcPct val="90000"/>
              </a:lnSpc>
            </a:pP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사람은 언제나 오류를 범할 수 있는 존재이기에 한 사람이 독단적 권위를 갖는 것을 반대한다</a:t>
            </a:r>
            <a:endParaRPr lang="en-US" altLang="ko-KR" spc="-3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ko-KR" altLang="en-US" spc="-300" dirty="0" smtClean="0"/>
              <a:t>교회는 건물이 아니라 사람들이다</a:t>
            </a:r>
            <a:endParaRPr lang="en-US" altLang="ko-KR" spc="-300" dirty="0" smtClean="0"/>
          </a:p>
          <a:p>
            <a:pPr lvl="1" algn="just">
              <a:lnSpc>
                <a:spcPct val="90000"/>
              </a:lnSpc>
            </a:pP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교회가 부동산을 소유하거나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교회당 건축하는 것을 거절한다</a:t>
            </a:r>
            <a:endParaRPr lang="en-US" altLang="ko-KR" spc="-3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ko-KR" altLang="en-US" spc="-300" dirty="0" smtClean="0"/>
              <a:t>대전광역시 마당교회</a:t>
            </a:r>
            <a:r>
              <a:rPr lang="en-US" altLang="ko-KR" spc="-300" dirty="0" smtClean="0"/>
              <a:t>, </a:t>
            </a:r>
            <a:r>
              <a:rPr lang="ko-KR" altLang="en-US" spc="-300" dirty="0" smtClean="0"/>
              <a:t>김철호 목사</a:t>
            </a:r>
            <a:endParaRPr lang="en-US" altLang="ko-KR" spc="-300" dirty="0" smtClean="0"/>
          </a:p>
          <a:p>
            <a:pPr algn="just">
              <a:lnSpc>
                <a:spcPct val="80000"/>
              </a:lnSpc>
            </a:pPr>
            <a:r>
              <a:rPr lang="en-US" altLang="ko-KR" spc="-300" dirty="0" smtClean="0"/>
              <a:t>1997</a:t>
            </a:r>
            <a:r>
              <a:rPr lang="ko-KR" altLang="en-US" spc="-300" dirty="0" smtClean="0"/>
              <a:t>년</a:t>
            </a:r>
            <a:r>
              <a:rPr lang="en-US" altLang="ko-KR" spc="-300" dirty="0" smtClean="0"/>
              <a:t> </a:t>
            </a:r>
            <a:r>
              <a:rPr lang="ko-KR" altLang="en-US" spc="-300" dirty="0" smtClean="0"/>
              <a:t>상가임대 교회개척</a:t>
            </a:r>
            <a:r>
              <a:rPr lang="en-US" altLang="ko-KR" spc="-300" dirty="0" smtClean="0"/>
              <a:t>, </a:t>
            </a:r>
            <a:r>
              <a:rPr lang="en-US" altLang="ko-KR" sz="2000" spc="0" dirty="0" smtClean="0"/>
              <a:t>cafe.daum.net/</a:t>
            </a:r>
            <a:r>
              <a:rPr lang="en-US" altLang="ko-KR" sz="2000" spc="0" dirty="0" err="1" smtClean="0"/>
              <a:t>takmoong</a:t>
            </a:r>
            <a:endParaRPr lang="en-US" altLang="ko-KR" spc="0" dirty="0" smtClean="0"/>
          </a:p>
          <a:p>
            <a:pPr algn="just">
              <a:lnSpc>
                <a:spcPct val="80000"/>
              </a:lnSpc>
            </a:pPr>
            <a:r>
              <a:rPr lang="ko-KR" altLang="en-US" spc="-300" dirty="0" err="1" smtClean="0"/>
              <a:t>새길민생상담소</a:t>
            </a:r>
            <a:r>
              <a:rPr lang="en-US" altLang="ko-KR" spc="-300" dirty="0" smtClean="0"/>
              <a:t> </a:t>
            </a:r>
            <a:r>
              <a:rPr lang="ko-KR" altLang="en-US" spc="-300" dirty="0" smtClean="0"/>
              <a:t>운영</a:t>
            </a:r>
            <a:endParaRPr lang="en-US" altLang="ko-KR" spc="-300" dirty="0" smtClean="0"/>
          </a:p>
          <a:p>
            <a:pPr algn="just">
              <a:lnSpc>
                <a:spcPct val="80000"/>
              </a:lnSpc>
            </a:pPr>
            <a:r>
              <a:rPr lang="ko-KR" altLang="en-US" spc="-300" dirty="0" err="1" smtClean="0"/>
              <a:t>강아지똥어린이도서관</a:t>
            </a:r>
            <a:r>
              <a:rPr lang="ko-KR" altLang="en-US" spc="-300" dirty="0" smtClean="0"/>
              <a:t> 운영</a:t>
            </a:r>
            <a:endParaRPr lang="en-US" altLang="ko-KR" spc="-300" dirty="0" smtClean="0"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ko-KR" altLang="en-US" dirty="0" smtClean="0"/>
              <a:t>자비량 목회를 한다</a:t>
            </a:r>
            <a:endParaRPr lang="en-US" altLang="ko-KR" dirty="0" smtClean="0"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ko-KR" altLang="en-US" dirty="0" smtClean="0"/>
              <a:t>모든 교우는 다 목회자다</a:t>
            </a:r>
            <a:endParaRPr lang="en-US" altLang="ko-KR" dirty="0" smtClean="0"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ko-KR" altLang="en-US" dirty="0" smtClean="0"/>
              <a:t>언제든지 교회 분립을 용인한다</a:t>
            </a:r>
            <a:endParaRPr lang="en-US" altLang="ko-KR" dirty="0" smtClean="0"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ko-KR" altLang="en-US" dirty="0" smtClean="0"/>
              <a:t>예배당을 짓지 않는다</a:t>
            </a:r>
            <a:endParaRPr lang="en-US" altLang="ko-KR" dirty="0"/>
          </a:p>
        </p:txBody>
      </p:sp>
      <p:pic>
        <p:nvPicPr>
          <p:cNvPr id="58374" name="Picture 6" descr="BLOG main image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328" y="1495808"/>
            <a:ext cx="1429200" cy="200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제목 1"/>
          <p:cNvSpPr txBox="1">
            <a:spLocks/>
          </p:cNvSpPr>
          <p:nvPr/>
        </p:nvSpPr>
        <p:spPr bwMode="auto">
          <a:xfrm>
            <a:off x="1763713" y="427038"/>
            <a:ext cx="73802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0" i="0" u="none" strike="noStrike" kern="1200" cap="none" spc="-300" normalizeH="0" baseline="0" noProof="0" dirty="0" smtClean="0">
                <a:ln w="11430"/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n-cs"/>
              </a:rPr>
              <a:t>민생상담과 도서관을 운영하는  </a:t>
            </a:r>
            <a:r>
              <a:rPr kumimoji="0" lang="ko-KR" altLang="en-US" sz="4000" b="0" i="0" u="none" strike="noStrike" kern="1200" cap="none" spc="-300" normalizeH="0" baseline="0" noProof="0" dirty="0" smtClean="0">
                <a:ln w="11430"/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n-cs"/>
              </a:rPr>
              <a:t>마당교회</a:t>
            </a:r>
            <a:endParaRPr kumimoji="1" lang="ko-KR" altLang="en-US" sz="3600" b="0" i="0" u="none" strike="noStrike" kern="0" cap="none" spc="-30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pic>
        <p:nvPicPr>
          <p:cNvPr id="58378" name="Picture 10" descr="http://www.biblekorea.org/bbs/data/board_intern/main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71763" y="4509120"/>
            <a:ext cx="5334000" cy="2124075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내용 개체 틀 2"/>
          <p:cNvSpPr txBox="1">
            <a:spLocks/>
          </p:cNvSpPr>
          <p:nvPr/>
        </p:nvSpPr>
        <p:spPr bwMode="auto">
          <a:xfrm>
            <a:off x="1742380" y="1125538"/>
            <a:ext cx="7150100" cy="549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22238" marR="0" lvl="0" indent="-122238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ko-KR" altLang="en-US" sz="2800" b="0" i="0" u="none" strike="noStrike" kern="0" cap="none" spc="-30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경기도 용인시 </a:t>
            </a:r>
            <a:r>
              <a:rPr kumimoji="1" lang="ko-KR" altLang="en-US" sz="2800" b="0" i="0" u="none" strike="noStrike" kern="0" cap="none" spc="-30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열린문교회</a:t>
            </a:r>
            <a:r>
              <a:rPr kumimoji="1" lang="en-US" altLang="ko-KR" sz="2800" b="0" i="0" u="none" strike="noStrike" kern="0" cap="none" spc="-30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, </a:t>
            </a:r>
            <a:r>
              <a:rPr kumimoji="1" lang="ko-KR" altLang="en-US" sz="2800" b="0" i="0" u="none" strike="noStrike" kern="0" cap="none" spc="-30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임동진 목사</a:t>
            </a:r>
            <a:endParaRPr kumimoji="1" lang="en-US" altLang="ko-KR" sz="2800" kern="0" spc="-15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2438" lvl="1" indent="-184150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–"/>
            </a:pPr>
            <a:r>
              <a:rPr kumimoji="1" lang="ko-KR" altLang="en-US" sz="2400" kern="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1" lang="en-US" altLang="ko-KR" sz="2400" kern="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w</a:t>
            </a:r>
            <a:r>
              <a:rPr kumimoji="1" lang="en-US" altLang="ko-KR" sz="2400" b="0" i="0" u="none" strike="noStrike" kern="0" cap="none" spc="-30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</a:rPr>
              <a:t>ww.yrmc.kr</a:t>
            </a:r>
          </a:p>
          <a:p>
            <a:pPr marL="122238" marR="0" lvl="0" indent="-122238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자비량 </a:t>
            </a:r>
            <a:r>
              <a:rPr kumimoji="1" lang="ko-KR" altLang="en-US" sz="2800" b="0" i="0" u="none" strike="noStrike" kern="0" cap="none" spc="-30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목회활동과 연기활동을 병행하면서</a:t>
            </a:r>
            <a:endParaRPr kumimoji="1" lang="en-US" altLang="ko-KR" sz="2800" b="0" i="0" u="none" strike="noStrike" kern="0" cap="none" spc="-30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  <a:p>
            <a:pPr marL="122238" marR="0" lvl="0" indent="-122238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kumimoji="1" lang="ko-KR" altLang="en-US" sz="2800" b="0" i="0" u="none" strike="noStrike" kern="0" cap="none" spc="-30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사회봉사활동과 문화선교에도 앞장서겠다</a:t>
            </a:r>
            <a:endParaRPr kumimoji="1" lang="en-US" altLang="ko-KR" sz="2800" b="0" i="0" u="none" strike="noStrike" kern="0" cap="none" spc="-30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32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탤런트</a:t>
            </a:r>
            <a:r>
              <a:rPr kumimoji="0" lang="en-US" altLang="ko-KR" sz="32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, </a:t>
            </a:r>
            <a:r>
              <a:rPr kumimoji="0" lang="ko-KR" altLang="en-US" sz="32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영화배우 겸직 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목사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1" name="연린문교회-임동진목사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5014079" y="3429000"/>
            <a:ext cx="3878401" cy="290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0" name="Picture 2" descr="http://www.kmctimes.com/news/photo/200706/24116_9063_2819.jpg"/>
          <p:cNvPicPr>
            <a:picLocks noChangeAspect="1" noChangeArrowheads="1"/>
          </p:cNvPicPr>
          <p:nvPr/>
        </p:nvPicPr>
        <p:blipFill>
          <a:blip r:embed="rId4" cstate="print"/>
          <a:srcRect l="13044"/>
          <a:stretch>
            <a:fillRect/>
          </a:stretch>
        </p:blipFill>
        <p:spPr bwMode="auto">
          <a:xfrm>
            <a:off x="1763688" y="3429000"/>
            <a:ext cx="3168352" cy="290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01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직장사역연합</a:t>
            </a:r>
            <a:r>
              <a:rPr kumimoji="0" lang="en-US" altLang="ko-KR" sz="2000" kern="12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(Workplace Ministry Fellowship)</a:t>
            </a:r>
            <a:endParaRPr lang="ko-KR" altLang="en-US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ko-KR" altLang="en-US" dirty="0" smtClean="0"/>
              <a:t> 방선기 목사 </a:t>
            </a:r>
            <a:endParaRPr lang="en-US" altLang="ko-KR" dirty="0" smtClean="0"/>
          </a:p>
          <a:p>
            <a:pPr lvl="1" algn="just">
              <a:lnSpc>
                <a:spcPct val="80000"/>
              </a:lnSpc>
            </a:pPr>
            <a:r>
              <a:rPr lang="en-US" altLang="ko-KR" dirty="0" smtClean="0"/>
              <a:t> 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1993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년 직장사역연구소 설립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>
              <a:lnSpc>
                <a:spcPct val="80000"/>
              </a:lnSpc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2007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년 크리스천들이 세상에서 성경적 직업관으로 무장하여 하나님의 나라를 세우도록 섬기는 사역을 하는 단체들의 공동체 결성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>
              <a:lnSpc>
                <a:spcPct val="80000"/>
              </a:lnSpc>
            </a:pP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www.bmi.or.kr</a:t>
            </a:r>
          </a:p>
          <a:p>
            <a:pPr lvl="1" algn="just">
              <a:lnSpc>
                <a:spcPct val="80000"/>
              </a:lnSpc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[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직업과 사역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]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발행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격월간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2010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년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9/10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월 통권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44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호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>
              <a:lnSpc>
                <a:spcPct val="80000"/>
              </a:lnSpc>
            </a:pPr>
            <a:endParaRPr lang="en-US" altLang="ko-KR" dirty="0" smtClean="0"/>
          </a:p>
        </p:txBody>
      </p:sp>
      <p:sp>
        <p:nvSpPr>
          <p:cNvPr id="57346" name="AutoShape 2" descr="data:image/jpg;base64,/9j/4AAQSkZJRgABAQAAAQABAAD/2wCEAAkGBhQSDxUUExQUFRUWGBUYFxgWFRcXFRcWHRsaGBcdGBgYJyYeGhojHRQVIC8gIycpLCwwFR4xNTAqNSYrLCkBCQoKDgwOGg8PGTAkHyQsLCwsLyosLCwsLCwsLCwsLCwsLDYsKSwsLCwsKSwsLCwsLCksLDQpKSwsLCwsLCwsLP/AABEIAGsAYAMBIgACEQEDEQH/xAAcAAABBQEBAQAAAAAAAAAAAAAGAgMEBQcBCAD/xABFEAABAwIDBQQFCAYKAwAAAAABAgMRAAQSITEFBgdBURMiYXEyQoGRoRQjUpKiscHhFWJys9HwJDM0Q1OCg5Oy0wgWJf/EABkBAAMBAQEAAAAAAAAAAAAAAAIDBAEABf/EACMRAAICAwABBAMBAAAAAAAAAAABAhEDEiExBEFRYSIjMhP/2gAMAwEAAhEDEQA/AJSeJraRCbK3GUROUd6B6Ay768v1j1ptfFXpa2oOZ5nOcR5DmAfMTQp+j09BSfkAHIe6vM3HUaZuDvgby4cQW2WwGir5oEZ40AyD+1PspG1N7ry3BC0MmCQClK/RBhOSlakRPnVTwpaw3rkc2FfvGv41f762oCCowB1OWdNt6poWvIJu8YHiTBSIMEBoT9o1Gc4tXJ0UoeTTf4pqqc2d3jlz5Coy3GkmCtAPiRWbMOki3VxRuzot32IQPuTTLnEG9V/eXHsWU/dFM2lh2kYFNmdBjQD8SKtm9zbg/wB2PrJodn7HNIqVb23atXLj/ec/jTLm2HzmVOnzdWfxp8JEkcxka7hFDs/JtFau6dVqPef4zTEL6J+FXCkCmXECu3CJJpBVlRi5uE4USC1Jgjvq0MHMBH3U9/602ezS4lSDhabhODJSlOqKicwo6DI6ADlWTg4o5ddELhgr+nK8WF/82qNN8LZjsAu5gMtrStZKimAkKIgggziCYAMkgChfhxs3DcKcxHIKaiNRhaXM9cvjQ3/5BbZWXbe0Se6Ul1QB9JZUUIkeASoj9qqMPYoDLHWdIz/effFVw4oNIDDMmEBSlKI6rWo5n3CqJgrnugk+CZ/Ctd3I4YspSHLgY16x6oo9a2OygQhpA8kihl6mMeRQawX5Zh2ym7st91o/VjPrFXm73E1xoC3uGgoiU4phaekTrHsMc62y3sEBGgnyrJeLm5kFNwynvetA1GvLnQRyKTp8s2WKuo7Z7OS7icLzTQKjAcKkqIwpViiM094ieqTTi7JhBhd4wDlkAonPTSqrc27LySlcg/RjNJV3Fx+qe6Y/XNFTKAk9JCdcIMgOIynOPRA/y84qVyalqy7H6SM47bEAWdklIU7f4AdItH1YhIGRGWpA9opC7WzOaXbt1GHEFptFIQUxikFYzEAn2UrbbRcb7oxqIaw4lJCUKFxaZpkKgkrwmOvhSNlbZUbNLJbA7NhxOMLBkpbuEejAgd3x9HnNUzxp47XGTYY/tcH01ZhR7NGfJHreAqI9aBTkmcuyIjrL2Z/nlQuje647MZNZQP6tWYwJPJXVRovfcSlagpSRAb1UBzdzz5a0bg1FWTJ+4Nbhxjy+k5PPRtmaHeKOxgvbVq4r0QyVq8mlqP3rT76LWbtf6aLeKUBhaoy9KLcTpOizzilb3sIXcsAxj7N8QdcCi18MSK1rSFB3vksoLTetSYAYVg+mZj2D8auTt4lAWhJUM58COp/nShx7dZ1SpLr5yI/rIbA1ybGQjQeVGO7uyEm1UyrRQMnnFRKNurLG0lZD2PvK8+vCGkkeCxijyogvdkpubZSFggkZTqDymhO14fMt3HaEBzAVYTKgoTrJSR+XhR5ZmEfmT99Nxr5F5PoyPYm7C/lquzBnAEqjCIlZAPey9Q+6rxGyFpKcZjEhChJSfWUDGEj6XPr7DehpFo72qRjC3mw6cUFtC1kN4QJ0U4JmJC6lbRtJLeZEJdTpPouiOfh8aOGOH9SZ0s+SC1iZzvA6lDaMRUSQEogkDEV2ak4hJEQ2oZhWYHdnIU+yEjGsQn0boYgNf7cMj07o5DIDpVjxDT2baYOiQQYzxcvDLshVZuLbfKLxCFOKBUbnEYSQf7TOUDM4lHX1p6U+UU4fiLwZKybTCX5IIw9p62Wn0PDxAHuqz37dCnHSMpYbA8JLxzj9oUNniVsvQ2dx9n/sqRe8VdnPqKnLa6USIOaBIEkAgOZ+kffR5FsuETTfgKbNY/TehCvkywRByA+SxPITCveKe3vtCLpp7l2Smx4HGlR94P2TQ/unvlZXO0EJYYfQ6pKxjcIMhKCYJxqJySPcOlTd9d8ksrUy6y4EhaSHJb7MJI9KJxCArpypWTsWijDySFu3yimEwOs6e2mdlI2gEFPbpSpRycSgEgTMBCgUnpUd9pa0jslBJzzjFHs51WW9gvtEpcdunJOZEJE9RGlRJ+56EUjR2W1YgoqBWQO0ywgkACQnlpVvhy8xQ7Z7EwhC23X1FIiHXCuQdRn8Kubi/CUgczkB402PLsTL6Iz+z0KWHFadxKgOYCwQVdYKYH5U48oSNTndcjzdBHwrN77jOyw6tv5M8uFqSo9oAnElRCoChlmOVNL43tmP6Gs5k5vJ1OZPo6mm/wCb0a+RE5XIXxTYBs0q0OLD0ywvHP2hNQeFqLcXbQGAu47kDC4CtQGICBIBlBXn0TPWnHOMTaxCtngjop5JH7vxPvptvi+2gyjZ7aT1DoB94bpsLjFRYmnbM9LYroaE1AfuHGyMRQZGgIOXs0qS5bXYCVdg4lJiCUGDlIzPhXaP5GbIL+G6Y2rb/wCr+5co64nbMC2Fqj1FfAflWd8O7kjadviwp7zk99H+E5rnNE3Efidbdmpi3+eUQUlYyaTIIMH1yPDLxrlBtUCnUrBTcbe56ewMKhPdJ1hPL3aeVHVvvIT6seFY5u48G7plaiQgOIxEfRkBX2ZrZ7/YDrKyFNnCDkpIxII6yNB5xSPU49ZXEqw5LVMItm7QedR3RhHU6+wVbbKtR2iSqVK5Tyqv3csrhbcJRhHJSwUpjqB6SvdHjTXEfbSdnWJQklVxc4m0nLEER86pI5AAgDxWnWhxYZS/J+DMmRLiMa3mtUFbjqRi7RxxwgHQFalYkjoQrMVU27IUJSZHhUl7aEmNIqpt78ohXU1SouqFNqy2TbVxy1p622glQzHuqStEiU5+WZpTtMIHdtKj1EiZEhGGtH2/ve1bs26UQ4tAQrDlhSA0tAkjnKwY8Ky2/uwsDNRInXP4k0i4fK1FSiZk8+XL3CB7KoWO0rEuSt0W23N73rgnGo4TihKe6gSSfRGuupmqEZmuE18KojFRXBbdseTlXqjci9Luz7NS5K1MNSrWTgEz4mK8pAwa9QcJHgvZNmTqlKx9VS0D4UOReDrDNhGCSTr1ygc9eVeYuIO+Bv8AaDrqVS2n5tnwbGh/zElXtHStx4t7x/JNluEGHHvmW+oKwQsjyQFnzivL7uSia5L2Nj8ktDk5edRblwGAOVJ7YzkKetbWMzXVTsO7JLDpFWVteQaqFqFdDh7oGp+7nS3BMNOitr6aeuUAER0/E1xpsFKieQyp18snoar6vqINi7KacQkrTJIPrKHXoa1ujkrB+vSPBi4/+Uxlop8D66z+NYBtm0S3gwCJBJzJ5+NaHw23jfZs0obXhSHXCBgQcyBOZBNBPqTN8HOOe8Hb7QDAMotkhOWnarAWs/V7NPsNZwfL4U9tW7W5cOLWoqUta1KJ5kqJJqNirkHF8FJOek/hT68qiNK1Pj0pbrhj8hWtGqRxKs6SH+/PTSkoNNIFFQLZ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68275" y="-487363"/>
            <a:ext cx="914400" cy="10191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7348" name="AutoShape 4" descr="data:image/jpg;base64,/9j/4AAQSkZJRgABAQAAAQABAAD/2wCEAAkGBhQSDxUUExQUFRUWGBUYFxgWFRcXFRcWHRsaGBcdGBgYJyYeGhojHRQVIC8gIycpLCwwFR4xNTAqNSYrLCkBCQoKDgwOGg8PGTAkHyQsLCwsLyosLCwsLCwsLCwsLCwsLDYsKSwsLCwsKSwsLCwsLCksLDQpKSwsLCwsLCwsLP/AABEIAGsAYAMBIgACEQEDEQH/xAAcAAABBQEBAQAAAAAAAAAAAAAGAgMEBQcBCAD/xABFEAABAwIDBQQFCAYKAwAAAAABAgMRAAQSITEFBgdBURMiYXEyQoGRoRQjUpKiscHhFWJys9HwJDM0Q1OCg5Oy0wgWJf/EABkBAAMBAQEAAAAAAAAAAAAAAAIDBAEABf/EACMRAAICAwABBAMBAAAAAAAAAAABAhEDEiExBEFRYSIjMhP/2gAMAwEAAhEDEQA/AJSeJraRCbK3GUROUd6B6Ay768v1j1ptfFXpa2oOZ5nOcR5DmAfMTQp+j09BSfkAHIe6vM3HUaZuDvgby4cQW2WwGir5oEZ40AyD+1PspG1N7ry3BC0MmCQClK/RBhOSlakRPnVTwpaw3rkc2FfvGv41f762oCCowB1OWdNt6poWvIJu8YHiTBSIMEBoT9o1Gc4tXJ0UoeTTf4pqqc2d3jlz5Coy3GkmCtAPiRWbMOki3VxRuzot32IQPuTTLnEG9V/eXHsWU/dFM2lh2kYFNmdBjQD8SKtm9zbg/wB2PrJodn7HNIqVb23atXLj/ec/jTLm2HzmVOnzdWfxp8JEkcxka7hFDs/JtFau6dVqPef4zTEL6J+FXCkCmXECu3CJJpBVlRi5uE4USC1Jgjvq0MHMBH3U9/602ezS4lSDhabhODJSlOqKicwo6DI6ADlWTg4o5ddELhgr+nK8WF/82qNN8LZjsAu5gMtrStZKimAkKIgggziCYAMkgChfhxs3DcKcxHIKaiNRhaXM9cvjQ3/5BbZWXbe0Se6Ul1QB9JZUUIkeASoj9qqMPYoDLHWdIz/effFVw4oNIDDMmEBSlKI6rWo5n3CqJgrnugk+CZ/Ctd3I4YspSHLgY16x6oo9a2OygQhpA8kihl6mMeRQawX5Zh2ym7st91o/VjPrFXm73E1xoC3uGgoiU4phaekTrHsMc62y3sEBGgnyrJeLm5kFNwynvetA1GvLnQRyKTp8s2WKuo7Z7OS7icLzTQKjAcKkqIwpViiM094ieqTTi7JhBhd4wDlkAonPTSqrc27LySlcg/RjNJV3Fx+qe6Y/XNFTKAk9JCdcIMgOIynOPRA/y84qVyalqy7H6SM47bEAWdklIU7f4AdItH1YhIGRGWpA9opC7WzOaXbt1GHEFptFIQUxikFYzEAn2UrbbRcb7oxqIaw4lJCUKFxaZpkKgkrwmOvhSNlbZUbNLJbA7NhxOMLBkpbuEejAgd3x9HnNUzxp47XGTYY/tcH01ZhR7NGfJHreAqI9aBTkmcuyIjrL2Z/nlQuje647MZNZQP6tWYwJPJXVRovfcSlagpSRAb1UBzdzz5a0bg1FWTJ+4Nbhxjy+k5PPRtmaHeKOxgvbVq4r0QyVq8mlqP3rT76LWbtf6aLeKUBhaoy9KLcTpOizzilb3sIXcsAxj7N8QdcCi18MSK1rSFB3vksoLTetSYAYVg+mZj2D8auTt4lAWhJUM58COp/nShx7dZ1SpLr5yI/rIbA1ybGQjQeVGO7uyEm1UyrRQMnnFRKNurLG0lZD2PvK8+vCGkkeCxijyogvdkpubZSFggkZTqDymhO14fMt3HaEBzAVYTKgoTrJSR+XhR5ZmEfmT99Nxr5F5PoyPYm7C/lquzBnAEqjCIlZAPey9Q+6rxGyFpKcZjEhChJSfWUDGEj6XPr7DehpFo72qRjC3mw6cUFtC1kN4QJ0U4JmJC6lbRtJLeZEJdTpPouiOfh8aOGOH9SZ0s+SC1iZzvA6lDaMRUSQEogkDEV2ak4hJEQ2oZhWYHdnIU+yEjGsQn0boYgNf7cMj07o5DIDpVjxDT2baYOiQQYzxcvDLshVZuLbfKLxCFOKBUbnEYSQf7TOUDM4lHX1p6U+UU4fiLwZKybTCX5IIw9p62Wn0PDxAHuqz37dCnHSMpYbA8JLxzj9oUNniVsvQ2dx9n/sqRe8VdnPqKnLa6USIOaBIEkAgOZ+kffR5FsuETTfgKbNY/TehCvkywRByA+SxPITCveKe3vtCLpp7l2Smx4HGlR94P2TQ/unvlZXO0EJYYfQ6pKxjcIMhKCYJxqJySPcOlTd9d8ksrUy6y4EhaSHJb7MJI9KJxCArpypWTsWijDySFu3yimEwOs6e2mdlI2gEFPbpSpRycSgEgTMBCgUnpUd9pa0jslBJzzjFHs51WW9gvtEpcdunJOZEJE9RGlRJ+56EUjR2W1YgoqBWQO0ywgkACQnlpVvhy8xQ7Z7EwhC23X1FIiHXCuQdRn8Kubi/CUgczkB402PLsTL6Iz+z0KWHFadxKgOYCwQVdYKYH5U48oSNTndcjzdBHwrN77jOyw6tv5M8uFqSo9oAnElRCoChlmOVNL43tmP6Gs5k5vJ1OZPo6mm/wCb0a+RE5XIXxTYBs0q0OLD0ywvHP2hNQeFqLcXbQGAu47kDC4CtQGICBIBlBXn0TPWnHOMTaxCtngjop5JH7vxPvptvi+2gyjZ7aT1DoB94bpsLjFRYmnbM9LYroaE1AfuHGyMRQZGgIOXs0qS5bXYCVdg4lJiCUGDlIzPhXaP5GbIL+G6Y2rb/wCr+5co64nbMC2Fqj1FfAflWd8O7kjadviwp7zk99H+E5rnNE3Efidbdmpi3+eUQUlYyaTIIMH1yPDLxrlBtUCnUrBTcbe56ewMKhPdJ1hPL3aeVHVvvIT6seFY5u48G7plaiQgOIxEfRkBX2ZrZ7/YDrKyFNnCDkpIxII6yNB5xSPU49ZXEqw5LVMItm7QedR3RhHU6+wVbbKtR2iSqVK5Tyqv3csrhbcJRhHJSwUpjqB6SvdHjTXEfbSdnWJQklVxc4m0nLEER86pI5AAgDxWnWhxYZS/J+DMmRLiMa3mtUFbjqRi7RxxwgHQFalYkjoQrMVU27IUJSZHhUl7aEmNIqpt78ohXU1SouqFNqy2TbVxy1p622glQzHuqStEiU5+WZpTtMIHdtKj1EiZEhGGtH2/ve1bs26UQ4tAQrDlhSA0tAkjnKwY8Ky2/uwsDNRInXP4k0i4fK1FSiZk8+XL3CB7KoWO0rEuSt0W23N73rgnGo4TihKe6gSSfRGuupmqEZmuE18KojFRXBbdseTlXqjci9Luz7NS5K1MNSrWTgEz4mK8pAwa9QcJHgvZNmTqlKx9VS0D4UOReDrDNhGCSTr1ygc9eVeYuIO+Bv8AaDrqVS2n5tnwbGh/zElXtHStx4t7x/JNluEGHHvmW+oKwQsjyQFnzivL7uSia5L2Nj8ktDk5edRblwGAOVJ7YzkKetbWMzXVTsO7JLDpFWVteQaqFqFdDh7oGp+7nS3BMNOitr6aeuUAER0/E1xpsFKieQyp18snoar6vqINi7KacQkrTJIPrKHXoa1ujkrB+vSPBi4/+Uxlop8D66z+NYBtm0S3gwCJBJzJ5+NaHw23jfZs0obXhSHXCBgQcyBOZBNBPqTN8HOOe8Hb7QDAMotkhOWnarAWs/V7NPsNZwfL4U9tW7W5cOLWoqUta1KJ5kqJJqNirkHF8FJOek/hT68qiNK1Pj0pbrhj8hWtGqRxKs6SH+/PTSkoNNIFFQLZ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68275" y="-487363"/>
            <a:ext cx="914400" cy="10191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7350" name="AutoShape 6" descr="data:image/jpg;base64,/9j/4AAQSkZJRgABAQAAAQABAAD/2wCEAAkGBhQSDxUUExQUFRUWGBUYFxgWFRcXFRcWHRsaGBcdGBgYJyYeGhojHRQVIC8gIycpLCwwFR4xNTAqNSYrLCkBCQoKDgwOGg8PGTAkHyQsLCwsLyosLCwsLCwsLCwsLCwsLDYsKSwsLCwsKSwsLCwsLCksLDQpKSwsLCwsLCwsLP/AABEIAGsAYAMBIgACEQEDEQH/xAAcAAABBQEBAQAAAAAAAAAAAAAGAgMEBQcBCAD/xABFEAABAwIDBQQFCAYKAwAAAAABAgMRAAQSITEFBgdBURMiYXEyQoGRoRQjUpKiscHhFWJys9HwJDM0Q1OCg5Oy0wgWJf/EABkBAAMBAQEAAAAAAAAAAAAAAAIDBAEABf/EACMRAAICAwABBAMBAAAAAAAAAAABAhEDEiExBEFRYSIjMhP/2gAMAwEAAhEDEQA/AJSeJraRCbK3GUROUd6B6Ay768v1j1ptfFXpa2oOZ5nOcR5DmAfMTQp+j09BSfkAHIe6vM3HUaZuDvgby4cQW2WwGir5oEZ40AyD+1PspG1N7ry3BC0MmCQClK/RBhOSlakRPnVTwpaw3rkc2FfvGv41f762oCCowB1OWdNt6poWvIJu8YHiTBSIMEBoT9o1Gc4tXJ0UoeTTf4pqqc2d3jlz5Coy3GkmCtAPiRWbMOki3VxRuzot32IQPuTTLnEG9V/eXHsWU/dFM2lh2kYFNmdBjQD8SKtm9zbg/wB2PrJodn7HNIqVb23atXLj/ec/jTLm2HzmVOnzdWfxp8JEkcxka7hFDs/JtFau6dVqPef4zTEL6J+FXCkCmXECu3CJJpBVlRi5uE4USC1Jgjvq0MHMBH3U9/602ezS4lSDhabhODJSlOqKicwo6DI6ADlWTg4o5ddELhgr+nK8WF/82qNN8LZjsAu5gMtrStZKimAkKIgggziCYAMkgChfhxs3DcKcxHIKaiNRhaXM9cvjQ3/5BbZWXbe0Se6Ul1QB9JZUUIkeASoj9qqMPYoDLHWdIz/effFVw4oNIDDMmEBSlKI6rWo5n3CqJgrnugk+CZ/Ctd3I4YspSHLgY16x6oo9a2OygQhpA8kihl6mMeRQawX5Zh2ym7st91o/VjPrFXm73E1xoC3uGgoiU4phaekTrHsMc62y3sEBGgnyrJeLm5kFNwynvetA1GvLnQRyKTp8s2WKuo7Z7OS7icLzTQKjAcKkqIwpViiM094ieqTTi7JhBhd4wDlkAonPTSqrc27LySlcg/RjNJV3Fx+qe6Y/XNFTKAk9JCdcIMgOIynOPRA/y84qVyalqy7H6SM47bEAWdklIU7f4AdItH1YhIGRGWpA9opC7WzOaXbt1GHEFptFIQUxikFYzEAn2UrbbRcb7oxqIaw4lJCUKFxaZpkKgkrwmOvhSNlbZUbNLJbA7NhxOMLBkpbuEejAgd3x9HnNUzxp47XGTYY/tcH01ZhR7NGfJHreAqI9aBTkmcuyIjrL2Z/nlQuje647MZNZQP6tWYwJPJXVRovfcSlagpSRAb1UBzdzz5a0bg1FWTJ+4Nbhxjy+k5PPRtmaHeKOxgvbVq4r0QyVq8mlqP3rT76LWbtf6aLeKUBhaoy9KLcTpOizzilb3sIXcsAxj7N8QdcCi18MSK1rSFB3vksoLTetSYAYVg+mZj2D8auTt4lAWhJUM58COp/nShx7dZ1SpLr5yI/rIbA1ybGQjQeVGO7uyEm1UyrRQMnnFRKNurLG0lZD2PvK8+vCGkkeCxijyogvdkpubZSFggkZTqDymhO14fMt3HaEBzAVYTKgoTrJSR+XhR5ZmEfmT99Nxr5F5PoyPYm7C/lquzBnAEqjCIlZAPey9Q+6rxGyFpKcZjEhChJSfWUDGEj6XPr7DehpFo72qRjC3mw6cUFtC1kN4QJ0U4JmJC6lbRtJLeZEJdTpPouiOfh8aOGOH9SZ0s+SC1iZzvA6lDaMRUSQEogkDEV2ak4hJEQ2oZhWYHdnIU+yEjGsQn0boYgNf7cMj07o5DIDpVjxDT2baYOiQQYzxcvDLshVZuLbfKLxCFOKBUbnEYSQf7TOUDM4lHX1p6U+UU4fiLwZKybTCX5IIw9p62Wn0PDxAHuqz37dCnHSMpYbA8JLxzj9oUNniVsvQ2dx9n/sqRe8VdnPqKnLa6USIOaBIEkAgOZ+kffR5FsuETTfgKbNY/TehCvkywRByA+SxPITCveKe3vtCLpp7l2Smx4HGlR94P2TQ/unvlZXO0EJYYfQ6pKxjcIMhKCYJxqJySPcOlTd9d8ksrUy6y4EhaSHJb7MJI9KJxCArpypWTsWijDySFu3yimEwOs6e2mdlI2gEFPbpSpRycSgEgTMBCgUnpUd9pa0jslBJzzjFHs51WW9gvtEpcdunJOZEJE9RGlRJ+56EUjR2W1YgoqBWQO0ywgkACQnlpVvhy8xQ7Z7EwhC23X1FIiHXCuQdRn8Kubi/CUgczkB402PLsTL6Iz+z0KWHFadxKgOYCwQVdYKYH5U48oSNTndcjzdBHwrN77jOyw6tv5M8uFqSo9oAnElRCoChlmOVNL43tmP6Gs5k5vJ1OZPo6mm/wCb0a+RE5XIXxTYBs0q0OLD0ywvHP2hNQeFqLcXbQGAu47kDC4CtQGICBIBlBXn0TPWnHOMTaxCtngjop5JH7vxPvptvi+2gyjZ7aT1DoB94bpsLjFRYmnbM9LYroaE1AfuHGyMRQZGgIOXs0qS5bXYCVdg4lJiCUGDlIzPhXaP5GbIL+G6Y2rb/wCr+5co64nbMC2Fqj1FfAflWd8O7kjadviwp7zk99H+E5rnNE3Efidbdmpi3+eUQUlYyaTIIMH1yPDLxrlBtUCnUrBTcbe56ewMKhPdJ1hPL3aeVHVvvIT6seFY5u48G7plaiQgOIxEfRkBX2ZrZ7/YDrKyFNnCDkpIxII6yNB5xSPU49ZXEqw5LVMItm7QedR3RhHU6+wVbbKtR2iSqVK5Tyqv3csrhbcJRhHJSwUpjqB6SvdHjTXEfbSdnWJQklVxc4m0nLEER86pI5AAgDxWnWhxYZS/J+DMmRLiMa3mtUFbjqRi7RxxwgHQFalYkjoQrMVU27IUJSZHhUl7aEmNIqpt78ohXU1SouqFNqy2TbVxy1p622glQzHuqStEiU5+WZpTtMIHdtKj1EiZEhGGtH2/ve1bs26UQ4tAQrDlhSA0tAkjnKwY8Ky2/uwsDNRInXP4k0i4fK1FSiZk8+XL3CB7KoWO0rEuSt0W23N73rgnGo4TihKe6gSSfRGuupmqEZmuE18KojFRXBbdseTlXqjci9Luz7NS5K1MNSrWTgEz4mK8pAwa9QcJHgvZNmTqlKx9VS0D4UOReDrDNhGCSTr1ygc9eVeYuIO+Bv8AaDrqVS2n5tnwbGh/zElXtHStx4t7x/JNluEGHHvmW+oKwQsjyQFnzivL7uSia5L2Nj8ktDk5edRblwGAOVJ7YzkKetbWMzXVTsO7JLDpFWVteQaqFqFdDh7oGp+7nS3BMNOitr6aeuUAER0/E1xpsFKieQyp18snoar6vqINi7KacQkrTJIPrKHXoa1ujkrB+vSPBi4/+Uxlop8D66z+NYBtm0S3gwCJBJzJ5+NaHw23jfZs0obXhSHXCBgQcyBOZBNBPqTN8HOOe8Hb7QDAMotkhOWnarAWs/V7NPsNZwfL4U9tW7W5cOLWoqUta1KJ5kqJJqNirkHF8FJOek/hT68qiNK1Pj0pbrhj8hWtGqRxKs6SH+/PTSkoNNIFFQLZ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68275" y="-487363"/>
            <a:ext cx="914400" cy="10191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7352" name="AutoShape 8" descr="data:image/jpg;base64,/9j/4AAQSkZJRgABAQAAAQABAAD/2wCEAAkGBhMSERQUEhQUFRUWFh4VFxgUFBgXHhceGhcYGhQVFRgXHCYgHxwkHxgXHy8gJScqLCwsFh8xNTAqNSYrLCkBCQoKDgwOGg8PGiwkHyQwKSw1MjUvLDAsNDQ1Li8qLC0sKS01Lyo0Ly8pNSwsKSwsLTQpLSkqLCwpLCwqLCwsKf/AABEIAG4AXAMBIgACEQEDEQH/xAAcAAACAwEBAQEAAAAAAAAAAAAFBgIEBwMBAAj/xABAEAABAwEEBgYGCAUFAAAAAAABAgMRAAQSITEFBkFRYXEHEyKBkaEyQrGywdEkNENScqLS8BQjRIKSU2KTo+H/xAAaAQACAwEBAAAAAAAAAAAAAAAEBQACAwEG/8QALBEAAgECBAMGBwAAAAAAAAAAAAECAxEEEiGBIjEzBTJRcaHwEyNBQmGx4f/aAAwDAQACEQMRAD8A1jR9sVJv4KUpXZUrFICuyDjkRlFGaWLMtnrFpSUqOKiVJVmCJvSMqP2FgoQEmJG6YzyE1xSzPkdywiuGVynptfY5LbP/AGUla46WZacfQojrFLQpKeQBk7h86YdftMizWVxzNXYCE/eVeJCeWBJ4Cvz1pLSbjjinHlFTizeUBE4/eOQ86xjFubfv6mynljp75Gj2jpBceF03AMU9lAOYhWZOzlUrPp1a8UuLKgLv3TEzHLblWbWfTTqPRAEZXhPyFX2NabUrADb6qQn3a2UEtTFtvQerRbXgkj1VCFBRmRuxSN5xrrop5pSr4kOqbDZiFSgSABmO/Ogeh9XrW92heB2xIy3zNTsdlSl5Qm45exIwx4icsjWFrvhbXloa91apPzQyps6cAErOASJ2AZDLZVKx9l5TYJhISQDGEjESPDuozoo9Yg3jC0mFDiBnQf8ArSN6EnwJHwqjpqnONm9bmvxXVhJy5qxo0/RG+SaFrONFHTFlb/toUqlHaT+dsgnCLgA7z7ygE9S4HC4q8kNqkpUkCL578dlPuj7N1bYTiMyATN2TN2TnExVivpr0OgrMb6eNJrDjDKThcKzG8kp9gpU1T1OS6kKckzsnzNPvTPorrF2ZaRiolsnvlI8zXug2mWEpDq0ogYTtoTEVWllhzDMPBd6Rb0Z0f2WBebSRxpmsegmECEtoHJIrvo15tQlCgeIqw2+j1oHGsYR8S85N8ju02lIgADurLuk7QISoPtyFTjGHfO+tOFqbV6K0nkZ9lBdZdFl5hSRnmK0lJxaZlBXumKep1qLjUr9OLqsIvR6Ko4jdhhVN7DSCOLfsWui2rthupIAhQEHEDbsnjQ7SLJTpFmdqF+S1H41pKScoblYqynt+zQbT9Ub5J9lCKLWv6q1yT7KETSTtLrbIOwnT3CKiT/SK/wCVv9VQvKHo2U97zf8A7WdHX63H7RI5No+Vcla724/bHuQj9NPHTh+fQW55+7jHrRbFLeYbUyGylaXD2krMdpIgpyFL1rsakqX9HNpUZWAtVwJGxIwkqO7IRnXth0w687eeUVqTEEgZA5YD9zTwxZm3EArCT8KCnpOwyppOmmK2iS8wtJS0tpJiUqN4JnZPwo/rLZlhJIBUCJIBiMN5q/ZbO1I6sCAqCRv3TTI6yFJyBwrsYZ72KzqZGrozvV1py8UmytpThdcbtXaVhn1ahsxGzKn1lkhEEd5PyqlYrcxeUkAIWDChh8KvOPzlWsbWuY1E78gCWLiVoSr15WAPSSSBdnkdm2uJ1EYbV1vXvKWhJu9YtJ2ZRFXtY3Oqsbz3rJaUAeJwT+Yish0dZrxTMmCM8avSjbVlK0rpJG0Ww/RWeSPdoMvOjGkDFma5J92gqlUn7R6+yDMH0zNBUTRY6u2j/T/MKirVt/akDmoV6JxYpzIoWO1Btd45QQe8UyC2rDZiYwB4YZ/vfS/adU3lCJSPOiuibYbOoNPekUDktOV5PLaOW+gcTSffGGFq/Zc8Ztd+eotHVwZICgYO2+DO6mbR9odJT11oVCfVblN78RAJOeUihSrOWllbUi8BKkQCQJuzhjEnOi+ira84uFl1QmcVXRsMkJA3Ch4NeIZOLaK2lbahbhLN6+3gVXFRMT1alXYJ4bJplsb3YBOcCRUrVYRc2JjHChTC1OOhtJwkFZ+A412V1IxupR8hG1y18deeesSQkNIculQmV3YJSdkBU+FR0OxEQONL9s0KUPlyRF49Z+IKIUocCceE04aHa7JIxyyppGCWgrlO5oelPq7XJPu0BWrGjumT/JaHL3aXXM6892h13sNsD0lucHNKJHrYAcOVcLVp9CgmHFIgQboaN47+1SVoPTfUWNbF1Ll8qha0+qpN2UziJxNAmmG2x2EAHKcz4nGndLDypu6l6Ak8RRlo4ev8NJVrjZ7OFXyt0qyF1qU55XQPOk/WTXdVoSlNxDaEKvpIxXIBElQgZE4AUt2l3Gh1odmi0nbV3A5STd4qxpWqmuCi1K03gCUHuAIPn7eFONn1ubSJSn/Gs26M2g8LQycCCl1B4wUrEbiLvhTtYtV3icYA3kjHiNvlSyrRlGbUEMadWMocTCb2nHbRgkXE79p5VctNoFisinjgqLrYPrLV6PcPSP4TRPQ2rqG4K+0RiJwA5Db31nnSDrH/ABNqKEH+UwSgR6ysnFdxF0cjvrajhmnmmD1sRG2WAKs72Anz9tdbFbQk/wAs3eA+VDQ5XBowBR4CaKdcy4hCHUgFPrJ24Rin5VLrwrFJBHA0gt2sg5/GrqLbvHgaXYnARrSzp2Ybh8W6SytXQpm07O7yqPXTVNLmMd9dEnGmIIe2xPZJGdDF0QeXMiqChXUQ0voisAuuL2mfylEe01r9gs95CSRw8DE+VZ10OtgWe/GIK55SgEeFamwgBI8fHGqW1udb0sANd9N/wlkcWkws9hv8Ssj3CVf21h7Ru4GeB9s059Kum+stSGAeyyLyvxrG3kmP8jSYSDgasVO7bskVXU7VVxlc9pUDMBOE95xqTIvGahwupXVlDmFUFGureVQgtdYL/j5HCrNDetJWDxokDUaLECe1zE/Cq7reNdnDik8Y/fhXj4rqIa70O/VnBuKvMNmtKt1sDTSlqMJQgqPJIk+QrOuhVINltAOxQ80D9NFelfSJasIQn7ZYbJ/2gFah33QO81xnDJLbb1POrdX6Tiis8JMx3Zd1RSkziJHsrkipWm0lIwzJgTvO01CE7Q6DCBiRiTu3Dmak0IFcGkXRvOZO87Sa+WvCoQnelVeu28JMTVdTl1JPCh6bTtIknHHjsqJEP//Z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68275" y="-503238"/>
            <a:ext cx="876300" cy="10477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57354" name="Picture 10" descr="http://www.christiantoday.co.kr/files/article/db/2005/6/13/cam_20050613_welcome_cam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2328" y="1484784"/>
            <a:ext cx="1429200" cy="200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7356" name="Picture 12" descr="http://www.bmi.or.kr/main/admin/gmb/1216_1)2010_09-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687464"/>
            <a:ext cx="2103762" cy="290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7357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77121" y="3687464"/>
            <a:ext cx="4205288" cy="2909888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pic>
        <p:nvPicPr>
          <p:cNvPr id="57358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3687464"/>
            <a:ext cx="2067529" cy="290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250825" y="1258888"/>
          <a:ext cx="8642350" cy="5049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9634" name="Picture 2" descr="http://www.christiantoday.co.kr/files/article/db/2010/9/12/1284290473_986b8cc0f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3240" y="2564904"/>
            <a:ext cx="1524000" cy="2118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5" name="TextBox 4"/>
          <p:cNvSpPr txBox="1"/>
          <p:nvPr/>
        </p:nvSpPr>
        <p:spPr>
          <a:xfrm>
            <a:off x="6871240" y="4448145"/>
            <a:ext cx="1548000" cy="276999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UBF</a:t>
            </a:r>
            <a:r>
              <a:rPr lang="ko-KR" altLang="en-US" sz="1200" spc="-15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대표 이현정 목사</a:t>
            </a:r>
            <a:endParaRPr lang="ko-KR" altLang="en-US" sz="1200" spc="-15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69636" name="Picture 4" descr="http://www.christiantoday.co.kr/files/article/db/2010/7/26/1280149747_904b25a01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564904"/>
            <a:ext cx="1428750" cy="2105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제목 1"/>
          <p:cNvSpPr txBox="1">
            <a:spLocks/>
          </p:cNvSpPr>
          <p:nvPr/>
        </p:nvSpPr>
        <p:spPr bwMode="auto">
          <a:xfrm>
            <a:off x="1763713" y="427038"/>
            <a:ext cx="73802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>
              <a:spcBef>
                <a:spcPct val="0"/>
              </a:spcBef>
              <a:defRPr/>
            </a:pPr>
            <a:r>
              <a:rPr lang="ko-KR" altLang="en-US" sz="3200" spc="-4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한국대학생성경읽기선교회</a:t>
            </a:r>
            <a:r>
              <a:rPr lang="en-US" altLang="ko-KR" sz="3200" spc="-4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(UBF) </a:t>
            </a:r>
            <a:r>
              <a:rPr lang="ko-KR" altLang="en-US" sz="3200" spc="-4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전문인 선교</a:t>
            </a:r>
            <a:endParaRPr kumimoji="1" lang="ko-KR" altLang="en-US" sz="2800" b="0" i="0" u="none" strike="noStrike" kern="0" cap="none" spc="-400" normalizeH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1763713" y="427038"/>
            <a:ext cx="73802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40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MT</a:t>
            </a:r>
            <a:r>
              <a:rPr lang="en-US" altLang="ko-KR" sz="24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(Million Tentmaker) </a:t>
            </a:r>
            <a:r>
              <a:rPr lang="en-US" altLang="ko-KR" sz="40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2030</a:t>
            </a:r>
            <a:endParaRPr kumimoji="1" lang="ko-KR" altLang="en-US" sz="3600" b="0" i="0" u="none" strike="noStrike" kern="0" cap="none" spc="-15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6" name="내용 개체 틀 2"/>
          <p:cNvSpPr txBox="1">
            <a:spLocks/>
          </p:cNvSpPr>
          <p:nvPr/>
        </p:nvSpPr>
        <p:spPr bwMode="auto">
          <a:xfrm>
            <a:off x="1763713" y="1125538"/>
            <a:ext cx="7150100" cy="549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목표</a:t>
            </a: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: 2030</a:t>
            </a: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년까지 </a:t>
            </a: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100</a:t>
            </a:r>
            <a:r>
              <a:rPr kumimoji="1" lang="ko-KR" altLang="en-US" sz="2800" kern="0" spc="-30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만명의</a:t>
            </a: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자비량 선교사 </a:t>
            </a:r>
            <a:r>
              <a:rPr kumimoji="1" lang="ko-KR" altLang="en-US" sz="2800" kern="0" spc="-30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파송</a:t>
            </a:r>
            <a:endParaRPr kumimoji="1" lang="ko-KR" altLang="en-US" sz="2800" kern="0" spc="-30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주최</a:t>
            </a: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한국세계선교협의회</a:t>
            </a:r>
          </a:p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참가단체</a:t>
            </a: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국제사랑의 봉사단</a:t>
            </a: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시니어선교한국</a:t>
            </a: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UBF, </a:t>
            </a:r>
            <a:r>
              <a:rPr kumimoji="1" lang="ko-KR" altLang="en-US" sz="2800" kern="0" spc="-30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인터콥</a:t>
            </a: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어와나</a:t>
            </a: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30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한동대</a:t>
            </a: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등 </a:t>
            </a:r>
            <a:r>
              <a:rPr kumimoji="1" lang="en-US" altLang="ko-KR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10</a:t>
            </a:r>
            <a:r>
              <a:rPr kumimoji="1" lang="ko-KR" altLang="en-US" sz="2800" kern="0" spc="-30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여개</a:t>
            </a:r>
            <a:endParaRPr kumimoji="1" lang="ko-KR" altLang="en-US" sz="2800" kern="0" spc="-30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관련단체 간 정보공유를 위한 네트워킹 및 실질적인 협력체제 구축</a:t>
            </a:r>
          </a:p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3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구체적인 세미나와 교육 등 훈련 프로그램을 마련하여 시행</a:t>
            </a:r>
            <a:endParaRPr kumimoji="1" lang="en-US" altLang="ko-KR" sz="2800" b="0" i="0" u="none" strike="noStrike" kern="0" cap="none" spc="-30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0" y="1258416"/>
            <a:ext cx="4320480" cy="5050904"/>
          </a:xfrm>
        </p:spPr>
        <p:txBody>
          <a:bodyPr anchor="t"/>
          <a:lstStyle/>
          <a:p>
            <a:pPr algn="just">
              <a:lnSpc>
                <a:spcPct val="85000"/>
              </a:lnSpc>
            </a:pPr>
            <a:r>
              <a:rPr lang="ko-KR" altLang="en-US" dirty="0" smtClean="0"/>
              <a:t> 설립자</a:t>
            </a:r>
            <a:r>
              <a:rPr lang="en-US" altLang="ko-KR" dirty="0" smtClean="0"/>
              <a:t>: </a:t>
            </a:r>
            <a:r>
              <a:rPr lang="ko-KR" altLang="en-US" dirty="0" smtClean="0"/>
              <a:t>황성주 목사</a:t>
            </a:r>
            <a:endParaRPr lang="en-US" altLang="ko-KR" dirty="0" smtClean="0"/>
          </a:p>
          <a:p>
            <a:pPr algn="just">
              <a:lnSpc>
                <a:spcPct val="85000"/>
              </a:lnSpc>
            </a:pPr>
            <a:r>
              <a:rPr lang="ko-KR" altLang="en-US" dirty="0" smtClean="0"/>
              <a:t> 목표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예술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비즈니스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미디어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교육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정부 등 세상에 가장 큰 영향력을 미치는 영역에서 탁월성을 발휘해 하나님의 영광을 드러내자 </a:t>
            </a:r>
            <a:endParaRPr lang="en-US" altLang="ko-KR" dirty="0" smtClean="0"/>
          </a:p>
          <a:p>
            <a:pPr algn="just">
              <a:lnSpc>
                <a:spcPct val="85000"/>
              </a:lnSpc>
            </a:pPr>
            <a:r>
              <a:rPr lang="ko-KR" altLang="en-US" dirty="0" smtClean="0"/>
              <a:t> 충남</a:t>
            </a:r>
            <a:r>
              <a:rPr lang="en-US" altLang="ko-KR" dirty="0" smtClean="0"/>
              <a:t> </a:t>
            </a:r>
            <a:r>
              <a:rPr lang="ko-KR" altLang="en-US" dirty="0" smtClean="0"/>
              <a:t>금산</a:t>
            </a:r>
            <a:endParaRPr lang="en-US" altLang="ko-KR" dirty="0" smtClean="0"/>
          </a:p>
          <a:p>
            <a:pPr algn="just">
              <a:lnSpc>
                <a:spcPct val="85000"/>
              </a:lnSpc>
            </a:pPr>
            <a:r>
              <a:rPr lang="ko-KR" altLang="en-US" dirty="0" smtClean="0"/>
              <a:t> 미국 콜로라도</a:t>
            </a:r>
            <a:endParaRPr lang="en-US" altLang="ko-KR" dirty="0" smtClean="0"/>
          </a:p>
          <a:p>
            <a:pPr algn="just">
              <a:lnSpc>
                <a:spcPct val="85000"/>
              </a:lnSpc>
            </a:pPr>
            <a:r>
              <a:rPr lang="ko-KR" altLang="en-US" dirty="0" smtClean="0"/>
              <a:t> 중국 상하이</a:t>
            </a:r>
            <a:endParaRPr lang="en-US" altLang="ko-KR" dirty="0" smtClean="0"/>
          </a:p>
        </p:txBody>
      </p:sp>
      <p:pic>
        <p:nvPicPr>
          <p:cNvPr id="6146" name="Picture 2" descr="http://image.kukinews.com/online_image/2010/0915/dreamcenter2.jpg"/>
          <p:cNvPicPr>
            <a:picLocks noChangeAspect="1" noChangeArrowheads="1"/>
          </p:cNvPicPr>
          <p:nvPr/>
        </p:nvPicPr>
        <p:blipFill>
          <a:blip r:embed="rId2" cstate="print"/>
          <a:srcRect l="32010" b="33851"/>
          <a:stretch>
            <a:fillRect/>
          </a:stretch>
        </p:blipFill>
        <p:spPr bwMode="auto">
          <a:xfrm>
            <a:off x="251520" y="1268760"/>
            <a:ext cx="4104456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제목 1"/>
          <p:cNvSpPr txBox="1">
            <a:spLocks/>
          </p:cNvSpPr>
          <p:nvPr/>
        </p:nvSpPr>
        <p:spPr bwMode="auto">
          <a:xfrm>
            <a:off x="1763713" y="427038"/>
            <a:ext cx="73802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>
              <a:spcBef>
                <a:spcPct val="0"/>
              </a:spcBef>
              <a:defRPr/>
            </a:pPr>
            <a:r>
              <a:rPr lang="ko-KR" altLang="en-US" sz="40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사랑의 공동체 </a:t>
            </a:r>
            <a:r>
              <a:rPr lang="en-US" altLang="ko-KR" sz="2400" spc="-1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Kingdom Dream Center</a:t>
            </a:r>
            <a:endParaRPr kumimoji="1" lang="ko-KR" altLang="en-US" sz="3600" b="0" i="0" u="none" strike="noStrike" kern="0" cap="none" spc="-15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image.kukinews.com/online_image/2009/1029/091029_29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4"/>
            <a:ext cx="8640960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직사각형 4"/>
          <p:cNvSpPr/>
          <p:nvPr/>
        </p:nvSpPr>
        <p:spPr>
          <a:xfrm>
            <a:off x="0" y="1043444"/>
            <a:ext cx="914400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BMR(Business Mission by the Retired) 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제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 졸업생 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28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명 배출 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(2009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10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28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일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3861048"/>
            <a:ext cx="9144000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20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20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기 </a:t>
            </a:r>
            <a:r>
              <a:rPr lang="en-US" altLang="ko-KR" sz="20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BMR </a:t>
            </a:r>
            <a:r>
              <a:rPr lang="ko-KR" altLang="en-US" sz="2000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과정 </a:t>
            </a:r>
            <a:endParaRPr lang="en-US" altLang="ko-KR" sz="2000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2010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60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(30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쌍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 선발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교육비 한 한기에 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15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만원</a:t>
            </a:r>
            <a:endParaRPr lang="en-US" altLang="ko-KR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만 </a:t>
            </a:r>
            <a:r>
              <a:rPr lang="en-US" altLang="ko-KR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70</a:t>
            </a:r>
            <a:r>
              <a:rPr lang="ko-KR" altLang="en-US" dirty="0" smtClean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세 이하로 전문인 선교에 헌신하고 싶은 사람이면 누구나 입학가능</a:t>
            </a:r>
            <a:endParaRPr lang="en-US" altLang="ko-KR" dirty="0" smtClean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제목 1"/>
          <p:cNvSpPr txBox="1">
            <a:spLocks/>
          </p:cNvSpPr>
          <p:nvPr/>
        </p:nvSpPr>
        <p:spPr bwMode="auto">
          <a:xfrm>
            <a:off x="1763713" y="427038"/>
            <a:ext cx="73802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4000" spc="-5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전문인 은퇴자 자비량 선교 교육훈련</a:t>
            </a:r>
            <a:endParaRPr kumimoji="1" lang="ko-KR" altLang="en-US" sz="3600" b="0" i="0" u="none" strike="noStrike" kern="0" cap="none" spc="-500" normalizeH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1763713" y="427038"/>
            <a:ext cx="73802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32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선교 활성화에 기여하는 </a:t>
            </a:r>
            <a:r>
              <a:rPr lang="ko-KR" altLang="en-US" sz="4000" spc="-30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</a:rPr>
              <a:t>자비량</a:t>
            </a:r>
            <a:endParaRPr kumimoji="1" lang="ko-KR" altLang="en-US" sz="3600" b="0" i="0" u="none" strike="noStrike" kern="0" cap="none" spc="-30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6" name="내용 개체 틀 2"/>
          <p:cNvSpPr txBox="1">
            <a:spLocks/>
          </p:cNvSpPr>
          <p:nvPr/>
        </p:nvSpPr>
        <p:spPr bwMode="auto">
          <a:xfrm>
            <a:off x="1763713" y="1125538"/>
            <a:ext cx="7150100" cy="549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15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타문화권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선교의 주된 추세 중 한 부분이다</a:t>
            </a:r>
          </a:p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주요업종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수공예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소규모 사업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기술훈련학교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무역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상담회사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IT,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여행업무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학교 등</a:t>
            </a:r>
          </a:p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전문성과 적법성을 갖추어야 하며 사업 및 선교 양 방면의 기술과 경험</a:t>
            </a:r>
            <a:r>
              <a:rPr kumimoji="1" lang="en-US" altLang="ko-KR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높은 수준을 갖추는 것은 필수이다</a:t>
            </a:r>
          </a:p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현지인들을 고용하는 데 기반을 두어야 하며 비교적 덜 복잡하고 자본이 적게 드는 서비스 사업이 최선의 시작이 될 것이다</a:t>
            </a:r>
          </a:p>
          <a:p>
            <a:pPr marL="122238" indent="-122238" algn="just" fontAlgn="base" latinLnBrk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2800" kern="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서비스 사업보다 제조업이 복음증거를 위해 더 나은 것이 경험을 통해 증명되고 있다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콩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r="16227"/>
          <a:stretch>
            <a:fillRect/>
          </a:stretch>
        </p:blipFill>
        <p:spPr>
          <a:xfrm rot="21002293">
            <a:off x="1877788" y="1045603"/>
            <a:ext cx="7643834" cy="5857892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공동목회의 일반적인 구성 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r>
              <a:rPr lang="ko-KR" altLang="en-US" dirty="0" smtClean="0"/>
              <a:t>상담 전문 목회자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설교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전문 목회자</a:t>
            </a:r>
            <a:endParaRPr lang="en-US" altLang="ko-KR" dirty="0" smtClean="0"/>
          </a:p>
          <a:p>
            <a:r>
              <a:rPr lang="ko-KR" altLang="en-US" dirty="0" smtClean="0"/>
              <a:t>교육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전문 목회자</a:t>
            </a:r>
            <a:endParaRPr lang="en-US" altLang="ko-KR" dirty="0" smtClean="0"/>
          </a:p>
          <a:p>
            <a:r>
              <a:rPr lang="ko-KR" altLang="en-US" dirty="0" smtClean="0"/>
              <a:t>행정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전문 목회자</a:t>
            </a:r>
            <a:endParaRPr lang="en-US" altLang="ko-KR" dirty="0" smtClean="0"/>
          </a:p>
          <a:p>
            <a:r>
              <a:rPr lang="ko-KR" altLang="en-US" dirty="0" smtClean="0"/>
              <a:t>음악 전문 목회자</a:t>
            </a:r>
            <a:endParaRPr lang="en-US" altLang="ko-KR" dirty="0" smtClean="0"/>
          </a:p>
          <a:p>
            <a:r>
              <a:rPr lang="ko-KR" altLang="en-US" dirty="0" smtClean="0"/>
              <a:t>신도의 목회 참여 활발</a:t>
            </a:r>
          </a:p>
          <a:p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J:\000바탕화면\PT원칙을넘어선프레젠테이션\image400\SM15M-10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23" y="0"/>
            <a:ext cx="9153847" cy="6858000"/>
          </a:xfrm>
          <a:prstGeom prst="rect">
            <a:avLst/>
          </a:prstGeom>
          <a:noFill/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1007617" y="2924944"/>
            <a:ext cx="7128767" cy="49053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3. 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자비량 공동목회의 장단점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330424"/>
            <a:ext cx="8640960" cy="5050904"/>
          </a:xfrm>
        </p:spPr>
        <p:txBody>
          <a:bodyPr/>
          <a:lstStyle/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ko-KR" altLang="en-US" sz="2400" dirty="0" smtClean="0">
                <a:solidFill>
                  <a:srgbClr val="002060"/>
                </a:solidFill>
              </a:rPr>
              <a:t>목회도 전문분야가 있어야 한다</a:t>
            </a:r>
            <a:r>
              <a:rPr lang="en-US" altLang="ko-KR" sz="2400" dirty="0" smtClean="0">
                <a:solidFill>
                  <a:srgbClr val="002060"/>
                </a:solidFill>
              </a:rPr>
              <a:t>(</a:t>
            </a:r>
            <a:r>
              <a:rPr lang="ko-KR" altLang="en-US" sz="2400" spc="-150" dirty="0" smtClean="0">
                <a:solidFill>
                  <a:srgbClr val="002060"/>
                </a:solidFill>
              </a:rPr>
              <a:t>설교</a:t>
            </a:r>
            <a:r>
              <a:rPr lang="en-US" altLang="ko-KR" sz="2400" spc="-150" dirty="0" smtClean="0">
                <a:solidFill>
                  <a:srgbClr val="002060"/>
                </a:solidFill>
              </a:rPr>
              <a:t>, </a:t>
            </a:r>
            <a:r>
              <a:rPr lang="ko-KR" altLang="en-US" sz="2400" spc="-150" dirty="0" smtClean="0">
                <a:solidFill>
                  <a:srgbClr val="002060"/>
                </a:solidFill>
              </a:rPr>
              <a:t>교육</a:t>
            </a:r>
            <a:r>
              <a:rPr lang="en-US" altLang="ko-KR" sz="2400" spc="-150" dirty="0" smtClean="0">
                <a:solidFill>
                  <a:srgbClr val="002060"/>
                </a:solidFill>
              </a:rPr>
              <a:t>, </a:t>
            </a:r>
            <a:r>
              <a:rPr lang="ko-KR" altLang="en-US" sz="2400" spc="-150" dirty="0" smtClean="0">
                <a:solidFill>
                  <a:srgbClr val="002060"/>
                </a:solidFill>
              </a:rPr>
              <a:t>선교</a:t>
            </a:r>
            <a:r>
              <a:rPr lang="en-US" altLang="ko-KR" sz="2400" spc="-150" dirty="0" smtClean="0">
                <a:solidFill>
                  <a:srgbClr val="002060"/>
                </a:solidFill>
              </a:rPr>
              <a:t>, </a:t>
            </a:r>
            <a:r>
              <a:rPr lang="ko-KR" altLang="en-US" sz="2400" spc="-150" dirty="0" smtClean="0">
                <a:solidFill>
                  <a:srgbClr val="002060"/>
                </a:solidFill>
              </a:rPr>
              <a:t>목양 등</a:t>
            </a:r>
            <a:r>
              <a:rPr lang="en-US" altLang="ko-KR" sz="2400" spc="-150" dirty="0" smtClean="0">
                <a:solidFill>
                  <a:srgbClr val="002060"/>
                </a:solidFill>
              </a:rPr>
              <a:t>)</a:t>
            </a:r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ko-KR" altLang="en-US" sz="2400" dirty="0" err="1" smtClean="0">
                <a:solidFill>
                  <a:srgbClr val="002060"/>
                </a:solidFill>
              </a:rPr>
              <a:t>목사직도</a:t>
            </a:r>
            <a:r>
              <a:rPr lang="ko-KR" altLang="en-US" sz="2400" dirty="0" smtClean="0">
                <a:solidFill>
                  <a:srgbClr val="002060"/>
                </a:solidFill>
              </a:rPr>
              <a:t> 다른 </a:t>
            </a:r>
            <a:r>
              <a:rPr lang="ko-KR" altLang="en-US" sz="2400" dirty="0" err="1" smtClean="0">
                <a:solidFill>
                  <a:srgbClr val="002060"/>
                </a:solidFill>
              </a:rPr>
              <a:t>장로직이나</a:t>
            </a:r>
            <a:r>
              <a:rPr lang="ko-KR" altLang="en-US" sz="2400" dirty="0" smtClean="0">
                <a:solidFill>
                  <a:srgbClr val="002060"/>
                </a:solidFill>
              </a:rPr>
              <a:t> </a:t>
            </a:r>
            <a:r>
              <a:rPr lang="ko-KR" altLang="en-US" sz="2400" dirty="0" err="1" smtClean="0">
                <a:solidFill>
                  <a:srgbClr val="002060"/>
                </a:solidFill>
              </a:rPr>
              <a:t>집사직과</a:t>
            </a:r>
            <a:r>
              <a:rPr lang="ko-KR" altLang="en-US" sz="2400" dirty="0" smtClean="0">
                <a:solidFill>
                  <a:srgbClr val="002060"/>
                </a:solidFill>
              </a:rPr>
              <a:t> 마찬가지로</a:t>
            </a:r>
            <a:r>
              <a:rPr lang="en-US" altLang="ko-KR" sz="2400" dirty="0" smtClean="0">
                <a:solidFill>
                  <a:srgbClr val="002060"/>
                </a:solidFill>
              </a:rPr>
              <a:t>, </a:t>
            </a:r>
            <a:r>
              <a:rPr lang="ko-KR" altLang="en-US" sz="2400" dirty="0" smtClean="0">
                <a:solidFill>
                  <a:srgbClr val="002060"/>
                </a:solidFill>
              </a:rPr>
              <a:t>교회의 </a:t>
            </a:r>
            <a:r>
              <a:rPr lang="en-US" altLang="ko-KR" sz="2400" dirty="0" smtClean="0">
                <a:solidFill>
                  <a:srgbClr val="002060"/>
                </a:solidFill>
              </a:rPr>
              <a:t>'</a:t>
            </a:r>
            <a:r>
              <a:rPr lang="ko-KR" altLang="en-US" sz="2400" dirty="0" smtClean="0">
                <a:solidFill>
                  <a:srgbClr val="002060"/>
                </a:solidFill>
              </a:rPr>
              <a:t>가르치는 사역</a:t>
            </a:r>
            <a:r>
              <a:rPr lang="en-US" altLang="ko-KR" sz="2400" dirty="0" smtClean="0">
                <a:solidFill>
                  <a:srgbClr val="002060"/>
                </a:solidFill>
              </a:rPr>
              <a:t>'</a:t>
            </a:r>
            <a:r>
              <a:rPr lang="ko-KR" altLang="en-US" sz="2400" dirty="0" smtClean="0">
                <a:solidFill>
                  <a:srgbClr val="002060"/>
                </a:solidFill>
              </a:rPr>
              <a:t>을 위해 구별된 대등한 직분일 뿐이다</a:t>
            </a:r>
            <a:endParaRPr lang="ko-KR" altLang="en-US" sz="2400" spc="-150" dirty="0" smtClean="0">
              <a:solidFill>
                <a:srgbClr val="002060"/>
              </a:solidFill>
            </a:endParaRPr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ko-KR" altLang="en-US" sz="2400" spc="-150" dirty="0" smtClean="0">
                <a:solidFill>
                  <a:srgbClr val="002060"/>
                </a:solidFill>
              </a:rPr>
              <a:t>교회가 성장한 후에도</a:t>
            </a:r>
            <a:r>
              <a:rPr lang="en-US" altLang="ko-KR" sz="2400" spc="-150" dirty="0" smtClean="0">
                <a:solidFill>
                  <a:srgbClr val="002060"/>
                </a:solidFill>
              </a:rPr>
              <a:t>, </a:t>
            </a:r>
            <a:r>
              <a:rPr lang="ko-KR" altLang="en-US" sz="2400" spc="-150" dirty="0" smtClean="0">
                <a:solidFill>
                  <a:srgbClr val="002060"/>
                </a:solidFill>
              </a:rPr>
              <a:t>교회를 부패하게 만드는 위험 인자들을 제도적으로 크게 줄여 줄 수 있다</a:t>
            </a:r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ko-KR" altLang="en-US" sz="2400" dirty="0" err="1" smtClean="0">
                <a:solidFill>
                  <a:srgbClr val="002060"/>
                </a:solidFill>
              </a:rPr>
              <a:t>당회장을</a:t>
            </a:r>
            <a:r>
              <a:rPr lang="ko-KR" altLang="en-US" sz="2400" dirty="0" smtClean="0">
                <a:solidFill>
                  <a:srgbClr val="002060"/>
                </a:solidFill>
              </a:rPr>
              <a:t> 목사나 장로들이 돌아가면서 임기제로 할 수 있기 때문에 교권에 의한 독재도 막을 수 있고</a:t>
            </a:r>
            <a:r>
              <a:rPr lang="en-US" altLang="ko-KR" sz="2400" dirty="0" smtClean="0">
                <a:solidFill>
                  <a:srgbClr val="002060"/>
                </a:solidFill>
              </a:rPr>
              <a:t>, </a:t>
            </a:r>
            <a:r>
              <a:rPr lang="ko-KR" altLang="en-US" sz="2400" dirty="0" smtClean="0">
                <a:solidFill>
                  <a:srgbClr val="002060"/>
                </a:solidFill>
              </a:rPr>
              <a:t>부정이나 부패를 강력하게 견제할 수 있다</a:t>
            </a:r>
            <a:endParaRPr lang="en-US" altLang="ko-KR" sz="2400" dirty="0" smtClean="0">
              <a:solidFill>
                <a:srgbClr val="002060"/>
              </a:solidFill>
            </a:endParaRPr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ko-KR" altLang="en-US" sz="2400" dirty="0" smtClean="0"/>
              <a:t>자비량 공동목회는 목회자들이 손수 직업을 가지고 생활 현장을 느끼며 사역하기 때문에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다른 교인들의 어려움을 더 잘 이해할 수 있게 되고 아울러 그들과의 사고의 간격도 크게 줄일 수 있다</a:t>
            </a:r>
            <a:endParaRPr lang="en-US" altLang="ko-KR" sz="2400" dirty="0" smtClean="0"/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en-US" altLang="ko-KR" sz="2400" dirty="0" smtClean="0"/>
              <a:t>'</a:t>
            </a:r>
            <a:r>
              <a:rPr lang="ko-KR" altLang="en-US" sz="2400" dirty="0" smtClean="0"/>
              <a:t>목사의 교회</a:t>
            </a:r>
            <a:r>
              <a:rPr lang="en-US" altLang="ko-KR" sz="2400" dirty="0" smtClean="0"/>
              <a:t>'</a:t>
            </a:r>
            <a:r>
              <a:rPr lang="ko-KR" altLang="en-US" sz="2400" dirty="0" smtClean="0"/>
              <a:t>가 </a:t>
            </a:r>
            <a:r>
              <a:rPr lang="en-US" altLang="ko-KR" sz="2400" dirty="0" smtClean="0"/>
              <a:t>'</a:t>
            </a:r>
            <a:r>
              <a:rPr lang="ko-KR" altLang="en-US" sz="2400" dirty="0" smtClean="0"/>
              <a:t>예수의 교회</a:t>
            </a:r>
            <a:r>
              <a:rPr lang="en-US" altLang="ko-KR" sz="2400" dirty="0" smtClean="0"/>
              <a:t>'</a:t>
            </a:r>
            <a:r>
              <a:rPr lang="ko-KR" altLang="en-US" sz="2400" dirty="0" smtClean="0"/>
              <a:t>로 환원되고 목회자와 교인들이 일체가 되어 긴밀하게 협력하며 </a:t>
            </a:r>
            <a:r>
              <a:rPr lang="ko-KR" altLang="en-US" sz="2400" dirty="0" err="1" smtClean="0"/>
              <a:t>동역하게</a:t>
            </a:r>
            <a:r>
              <a:rPr lang="ko-KR" altLang="en-US" sz="2400" dirty="0" smtClean="0"/>
              <a:t> 될 것이다</a:t>
            </a:r>
            <a:endParaRPr lang="ko-KR" altLang="en-US" sz="2400" spc="-150" dirty="0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자비량 공동목회의 기본구상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자비량 공동목회의 장점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2000" y="1402536"/>
            <a:ext cx="8640000" cy="5050800"/>
          </a:xfrm>
        </p:spPr>
        <p:txBody>
          <a:bodyPr/>
          <a:lstStyle/>
          <a:p>
            <a:pPr marL="514350" indent="-514350" algn="just">
              <a:lnSpc>
                <a:spcPct val="95000"/>
              </a:lnSpc>
              <a:buFont typeface="+mj-lt"/>
              <a:buAutoNum type="arabicPeriod"/>
            </a:pPr>
            <a:r>
              <a:rPr lang="ko-KR" altLang="en-US" sz="2400" dirty="0" smtClean="0"/>
              <a:t>구조적으로 교회를 보다 단순하고 순수하게 만들어준다 </a:t>
            </a:r>
            <a:endParaRPr lang="en-US" altLang="ko-KR" sz="2400" dirty="0" smtClean="0"/>
          </a:p>
          <a:p>
            <a:pPr marL="514350" indent="-514350" algn="just">
              <a:lnSpc>
                <a:spcPct val="95000"/>
              </a:lnSpc>
              <a:buFont typeface="+mj-lt"/>
              <a:buAutoNum type="arabicPeriod"/>
            </a:pPr>
            <a:r>
              <a:rPr lang="ko-KR" altLang="en-US" sz="2400" dirty="0" smtClean="0"/>
              <a:t>성도들의 다양한 요구에 부합하는 목회를 할 수가 있다</a:t>
            </a:r>
            <a:endParaRPr lang="en-US" altLang="ko-KR" sz="2400" dirty="0" smtClean="0"/>
          </a:p>
          <a:p>
            <a:pPr marL="514350" indent="-514350" algn="just">
              <a:lnSpc>
                <a:spcPct val="95000"/>
              </a:lnSpc>
              <a:buFont typeface="+mj-lt"/>
              <a:buAutoNum type="arabicPeriod"/>
            </a:pPr>
            <a:r>
              <a:rPr lang="ko-KR" altLang="en-US" sz="2400" dirty="0" smtClean="0"/>
              <a:t>여러 분야에 대해서 전문적인 지식을 가지고 효과적으로 사역을 할 수 있다</a:t>
            </a:r>
            <a:endParaRPr lang="en-US" altLang="ko-KR" sz="2400" dirty="0" smtClean="0"/>
          </a:p>
          <a:p>
            <a:pPr marL="514350" indent="-514350" algn="just">
              <a:lnSpc>
                <a:spcPct val="95000"/>
              </a:lnSpc>
              <a:buFont typeface="+mj-lt"/>
              <a:buAutoNum type="arabicPeriod"/>
            </a:pPr>
            <a:r>
              <a:rPr lang="ko-KR" altLang="en-US" sz="2400" dirty="0" smtClean="0"/>
              <a:t>권한이 위임되고 책임이 공유됨으로써 담임 목회자와 부교역자간의 계급의식이 사라져서 협력자로서 교회를 섬길 수 있다</a:t>
            </a:r>
            <a:endParaRPr lang="en-US" altLang="ko-KR" sz="2400" dirty="0" smtClean="0"/>
          </a:p>
          <a:p>
            <a:pPr marL="514350" indent="-514350" algn="just">
              <a:lnSpc>
                <a:spcPct val="95000"/>
              </a:lnSpc>
              <a:buFont typeface="+mj-lt"/>
              <a:buAutoNum type="arabicPeriod"/>
            </a:pPr>
            <a:r>
              <a:rPr lang="ko-KR" altLang="en-US" sz="2400" dirty="0" smtClean="0"/>
              <a:t>전문 목회자들이 소명의식을 가지고 한 교회에서 평생 사역할 수 있게 되어 각 전문 분야에 혼선 없이 지속적인 교육적 효과를 가져오게 된다</a:t>
            </a:r>
            <a:r>
              <a:rPr lang="en-US" altLang="ko-KR" sz="2400" dirty="0" smtClean="0"/>
              <a:t> </a:t>
            </a:r>
          </a:p>
          <a:p>
            <a:pPr marL="514350" indent="-514350" algn="just">
              <a:lnSpc>
                <a:spcPct val="95000"/>
              </a:lnSpc>
              <a:buFont typeface="+mj-lt"/>
              <a:buAutoNum type="arabicPeriod"/>
            </a:pPr>
            <a:r>
              <a:rPr lang="ko-KR" altLang="en-US" sz="2400" dirty="0" smtClean="0"/>
              <a:t>전통적인 선교사에게 닫혀있거나 제한된 국가에서 선교의 </a:t>
            </a:r>
            <a:r>
              <a:rPr lang="ko-KR" altLang="en-US" sz="2400" dirty="0" err="1" smtClean="0"/>
              <a:t>접촉점을</a:t>
            </a:r>
            <a:r>
              <a:rPr lang="ko-KR" altLang="en-US" sz="2400" dirty="0" smtClean="0"/>
              <a:t> 얻는 중요한 방법이다</a:t>
            </a:r>
          </a:p>
          <a:p>
            <a:pPr marL="514350" indent="-514350" algn="just">
              <a:lnSpc>
                <a:spcPct val="95000"/>
              </a:lnSpc>
              <a:buFont typeface="+mj-lt"/>
              <a:buAutoNum type="arabicPeriod"/>
            </a:pPr>
            <a:r>
              <a:rPr lang="ko-KR" altLang="en-US" sz="2400" dirty="0" smtClean="0"/>
              <a:t>특정 사회집단과 공동체에 접촉하기 위한 효과적인 방법이다</a:t>
            </a:r>
            <a:endParaRPr lang="en-US" altLang="ko-KR" sz="2400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자비량 공동목회의 단점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2000" y="1391047"/>
            <a:ext cx="8640000" cy="5050800"/>
          </a:xfrm>
        </p:spPr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ko-KR" altLang="en-US" spc="-300" dirty="0" smtClean="0">
                <a:solidFill>
                  <a:schemeClr val="accent6">
                    <a:lumMod val="50000"/>
                  </a:schemeClr>
                </a:solidFill>
              </a:rPr>
              <a:t>목회자의 사기가 저하되고 열등감</a:t>
            </a:r>
            <a:r>
              <a:rPr lang="en-US" altLang="ko-KR" spc="-3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spc="-300" dirty="0" smtClean="0">
                <a:solidFill>
                  <a:schemeClr val="accent6">
                    <a:lumMod val="50000"/>
                  </a:schemeClr>
                </a:solidFill>
              </a:rPr>
              <a:t>자책감에 시달린다</a:t>
            </a:r>
            <a:endParaRPr lang="en-US" altLang="ko-KR" spc="-3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전문직으로서 성직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목회자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의 정체성을 의심받는다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겸직으로 인해 사역시간이 줄어들고 목회활동에 지장을 받는다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자비량과 목회에 대한 책임을 분명히 하며 실행 가능한 선을 긋기가 모호하다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신도들의 이해부족으로 인해 교회가 분열된다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예배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설교 담당 목회자에게 인심이 치우치는 현상이 발생하여 상대적 위화감이 조성된다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자립을 이루기까지 소요시간이 길다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공동목회의 장애요소와 대안 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/>
            <a:r>
              <a:rPr lang="ko-KR" altLang="en-US" dirty="0" smtClean="0"/>
              <a:t>교인들의 인식과 이해부족</a:t>
            </a:r>
            <a:endParaRPr lang="en-US" altLang="ko-KR" dirty="0" smtClean="0"/>
          </a:p>
          <a:p>
            <a:pPr algn="just"/>
            <a:r>
              <a:rPr lang="ko-KR" altLang="en-US" dirty="0" smtClean="0"/>
              <a:t>공동목회자들의 차이에서 오는 일반적인 갈등</a:t>
            </a:r>
            <a:endParaRPr lang="en-US" altLang="ko-KR" dirty="0" smtClean="0"/>
          </a:p>
          <a:p>
            <a:pPr algn="just"/>
            <a:r>
              <a:rPr lang="ko-KR" altLang="en-US" dirty="0" smtClean="0"/>
              <a:t>권한 위임의 문제 </a:t>
            </a:r>
            <a:endParaRPr lang="en-US" altLang="ko-KR" dirty="0" smtClean="0"/>
          </a:p>
          <a:p>
            <a:pPr algn="just"/>
            <a:r>
              <a:rPr lang="ko-KR" altLang="en-US" dirty="0" smtClean="0"/>
              <a:t>공동목회자의 전문성 결여</a:t>
            </a:r>
          </a:p>
          <a:p>
            <a:pPr algn="just"/>
            <a:endParaRPr lang="en-US" altLang="ko-KR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팀워크 훈련과 교육을 계속 확대해야 한다</a:t>
            </a:r>
            <a:r>
              <a:rPr lang="en-US" altLang="ko-KR" dirty="0" smtClean="0"/>
              <a:t>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공동목회자 간의 처우를 향상해야 한다</a:t>
            </a:r>
            <a:endParaRPr lang="en-US" altLang="ko-KR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전문화를 위한 교육을 실시해 한다</a:t>
            </a:r>
            <a:endParaRPr lang="en-US" altLang="ko-KR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spc="-300" dirty="0" smtClean="0"/>
              <a:t>법규를 공동목회에 적합하게 개정해야 한다</a:t>
            </a:r>
            <a:r>
              <a:rPr lang="en-US" altLang="ko-KR" spc="-300" dirty="0" smtClean="0"/>
              <a:t>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ko-KR" altLang="en-US" dirty="0" smtClean="0"/>
              <a:t>소형교회에서도 공동목회를 고려해야 한다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J:\000바탕화면\PT원칙을넘어선프레젠테이션\image400\SM15M-10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23" y="0"/>
            <a:ext cx="9153847" cy="6858000"/>
          </a:xfrm>
          <a:prstGeom prst="rect">
            <a:avLst/>
          </a:prstGeom>
          <a:noFill/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1007617" y="2276872"/>
            <a:ext cx="7128767" cy="1138609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4. 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자비량 공동목회에 나타난</a:t>
            </a:r>
            <a:b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</a:b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원불교 교화의 시사점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5915025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전무출신의 직업</a:t>
            </a:r>
            <a:r>
              <a:rPr kumimoji="0" lang="en-US" altLang="ko-KR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?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2000" y="1402536"/>
            <a:ext cx="8640000" cy="5050800"/>
          </a:xfrm>
        </p:spPr>
        <p:txBody>
          <a:bodyPr/>
          <a:lstStyle/>
          <a:p>
            <a:pPr marL="0" lvl="2" algn="just"/>
            <a:r>
              <a:rPr lang="ko-KR" altLang="en-US" spc="-300" dirty="0" err="1" smtClean="0"/>
              <a:t>교법의</a:t>
            </a:r>
            <a:r>
              <a:rPr lang="ko-KR" altLang="en-US" spc="-300" dirty="0" smtClean="0"/>
              <a:t> 총설</a:t>
            </a:r>
            <a:r>
              <a:rPr lang="en-US" altLang="ko-KR" spc="-300" dirty="0" smtClean="0"/>
              <a:t>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누구나 불교의 참다운 신자가 되기로 하면 세간 생활에 대한 의무와 책임이며 직업까지라도 불고하게 되었나니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이와 같이 되고 보면 아무리 불법이 좋다 할지라도 너른 세상의 많은 생령이 다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불은을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입기 어려울지라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 어찌 원만한 대도라 하리요</a:t>
            </a:r>
            <a:endParaRPr lang="en-US" altLang="ko-KR" spc="-3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lvl="2" algn="just"/>
            <a:r>
              <a:rPr lang="ko-KR" altLang="en-US" spc="-300" dirty="0" err="1" smtClean="0"/>
              <a:t>동포피은의</a:t>
            </a:r>
            <a:r>
              <a:rPr lang="ko-KR" altLang="en-US" spc="-300" dirty="0" smtClean="0"/>
              <a:t> 강령</a:t>
            </a:r>
            <a:r>
              <a:rPr lang="en-US" altLang="ko-KR" spc="-300" dirty="0" smtClean="0"/>
              <a:t>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사람들은 그 강령 직업 하에서 활동하여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각자의 소득으로 천만 물질을 서로 교환할 때에 오직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자리이타로써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서로 도움이 되고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피은이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되었나니라</a:t>
            </a:r>
            <a:endParaRPr lang="en-US" altLang="ko-KR" spc="-3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lvl="2" algn="just"/>
            <a:r>
              <a:rPr lang="ko-KR" altLang="en-US" spc="-300" dirty="0" smtClean="0">
                <a:solidFill>
                  <a:schemeClr val="accent6">
                    <a:lumMod val="50000"/>
                  </a:schemeClr>
                </a:solidFill>
              </a:rPr>
              <a:t>자력양성의 조목</a:t>
            </a:r>
            <a:r>
              <a:rPr lang="en-US" altLang="ko-KR" spc="-3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남녀가 다 같이 직업에 근실하여 생활에 자유를 얻을 것이며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가정이나 국가에 대한 의무와 책임을 동등하게 이행할 것이요</a:t>
            </a:r>
            <a:endParaRPr lang="en-US" altLang="ko-KR" spc="-3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lvl="2" algn="just"/>
            <a:r>
              <a:rPr lang="ko-KR" altLang="en-US" spc="-300" dirty="0" err="1" smtClean="0"/>
              <a:t>영육쌍전법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과거에는 세간 생활을 하고 보면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수도인이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아니라 하므로 수도인 가운데 직업 없이 놀고 먹는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폐풍이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치성하여 개인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·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가정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·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사회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·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국가에 해독이 많이 미쳐 왔으나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이제부터는 묵은 세상을 새 세상으로 건설하게 되므로 새 세상의 종교는 수도와 생활이 둘이 아닌 산 종교라야 할 것이니라</a:t>
            </a:r>
            <a:endParaRPr lang="en-US" altLang="ko-KR" spc="-3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lvl="2" algn="just"/>
            <a:r>
              <a:rPr lang="ko-KR" altLang="en-US" spc="-300" dirty="0" err="1" smtClean="0"/>
              <a:t>대종경</a:t>
            </a:r>
            <a:r>
              <a:rPr lang="ko-KR" altLang="en-US" spc="-300" dirty="0" smtClean="0"/>
              <a:t> 서품 </a:t>
            </a:r>
            <a:r>
              <a:rPr lang="en-US" altLang="ko-KR" spc="-300" dirty="0" smtClean="0"/>
              <a:t>18</a:t>
            </a:r>
            <a:r>
              <a:rPr lang="ko-KR" altLang="en-US" spc="-300" dirty="0" smtClean="0"/>
              <a:t>장</a:t>
            </a:r>
            <a:r>
              <a:rPr lang="en-US" altLang="ko-KR" spc="-300" dirty="0" smtClean="0"/>
              <a:t>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출가 공부인의 의식 생활도 각자의 처지를 따라 직업을 갖게 할 것이며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marL="0" lvl="2" algn="just"/>
            <a:r>
              <a:rPr lang="ko-KR" altLang="en-US" spc="-300" dirty="0" smtClean="0"/>
              <a:t>전무출신규정 제</a:t>
            </a:r>
            <a:r>
              <a:rPr lang="en-US" altLang="ko-KR" spc="-300" dirty="0" smtClean="0"/>
              <a:t>25</a:t>
            </a:r>
            <a:r>
              <a:rPr lang="ko-KR" altLang="en-US" spc="-300" dirty="0" smtClean="0"/>
              <a:t>조</a:t>
            </a:r>
            <a:r>
              <a:rPr lang="en-US" altLang="ko-KR" spc="-300" dirty="0" smtClean="0"/>
              <a:t>(</a:t>
            </a:r>
            <a:r>
              <a:rPr lang="ko-KR" altLang="en-US" spc="-300" dirty="0" err="1" smtClean="0"/>
              <a:t>금지및제한</a:t>
            </a:r>
            <a:r>
              <a:rPr lang="en-US" altLang="ko-KR" spc="-300" dirty="0" smtClean="0"/>
              <a:t>)</a:t>
            </a:r>
          </a:p>
          <a:p>
            <a:pPr marL="0" lvl="2" algn="just">
              <a:buNone/>
            </a:pPr>
            <a:r>
              <a:rPr lang="en-US" altLang="ko-KR" spc="-300" dirty="0" smtClean="0"/>
              <a:t>   ①</a:t>
            </a:r>
            <a:r>
              <a:rPr lang="ko-KR" altLang="en-US" spc="-300" dirty="0" smtClean="0"/>
              <a:t>전무출신은 교단의 직무 이외에 다른 사업을 </a:t>
            </a:r>
            <a:r>
              <a:rPr lang="ko-KR" altLang="en-US" spc="-300" dirty="0" err="1" smtClean="0"/>
              <a:t>병영하지</a:t>
            </a:r>
            <a:r>
              <a:rPr lang="ko-KR" altLang="en-US" spc="-300" dirty="0" smtClean="0"/>
              <a:t> 못한다</a:t>
            </a:r>
          </a:p>
          <a:p>
            <a:pPr marL="0" lvl="1" algn="just"/>
            <a:endParaRPr lang="ko-KR" altLang="en-US" spc="-300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5915025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32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원불교의 정체성</a:t>
            </a:r>
            <a:r>
              <a:rPr kumimoji="0" lang="en-US" altLang="ko-KR" sz="32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,</a:t>
            </a:r>
            <a:r>
              <a:rPr kumimoji="0" lang="ko-KR" altLang="en-US" sz="32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 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HY견고딕" pitchFamily="18" charset="-127"/>
                <a:ea typeface="HY견고딕" pitchFamily="18" charset="-127"/>
                <a:cs typeface="+mn-cs"/>
              </a:rPr>
              <a:t>共同</a:t>
            </a:r>
            <a:endParaRPr lang="ko-KR" altLang="en-US" dirty="0">
              <a:solidFill>
                <a:schemeClr val="accent6">
                  <a:lumMod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2000" y="1319039"/>
            <a:ext cx="8640000" cy="50508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ko-KR" altLang="en-US" dirty="0" smtClean="0"/>
              <a:t>회상창립역사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役事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/>
              <a:t>는 공동출역</a:t>
            </a:r>
          </a:p>
          <a:p>
            <a:pPr lvl="1" algn="just">
              <a:lnSpc>
                <a:spcPct val="90000"/>
              </a:lnSpc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창립의 모범을 보여주기 위해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>
              <a:lnSpc>
                <a:spcPct val="90000"/>
              </a:lnSpc>
              <a:buNone/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먼저 금주 금연과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보은미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報恩米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저축과 </a:t>
            </a:r>
            <a:r>
              <a:rPr lang="ko-KR" alt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공동출역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出役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을 하자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ko-KR" altLang="en-US" dirty="0" smtClean="0"/>
              <a:t>초창기 </a:t>
            </a:r>
            <a:r>
              <a:rPr lang="ko-KR" altLang="en-US" dirty="0" err="1" smtClean="0"/>
              <a:t>총부생활은</a:t>
            </a:r>
            <a:r>
              <a:rPr lang="ko-KR" altLang="en-US" dirty="0" smtClean="0"/>
              <a:t> 공동생활</a:t>
            </a:r>
          </a:p>
          <a:p>
            <a:pPr lvl="1" algn="just">
              <a:lnSpc>
                <a:spcPct val="90000"/>
              </a:lnSpc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정신 일체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一體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와 육신 일체의 본지를 잘 이해하여 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algn="just">
              <a:lnSpc>
                <a:spcPct val="90000"/>
              </a:lnSpc>
              <a:buNone/>
            </a:pP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매사에 서로 친애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親愛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를 주로 하자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ko-KR" altLang="en-US" dirty="0" err="1" smtClean="0"/>
              <a:t>대각개교절은</a:t>
            </a:r>
            <a:r>
              <a:rPr lang="ko-KR" altLang="en-US" dirty="0" smtClean="0"/>
              <a:t> 공동생일</a:t>
            </a:r>
          </a:p>
          <a:p>
            <a:pPr lvl="1" algn="just">
              <a:lnSpc>
                <a:spcPct val="90000"/>
              </a:lnSpc>
            </a:pP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회상의 생일과 교도들의 생일을 한 날로 합동 기념하자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ko-KR" altLang="en-US" dirty="0" smtClean="0"/>
              <a:t>조상추모는 </a:t>
            </a:r>
            <a:r>
              <a:rPr lang="ko-KR" altLang="en-US" dirty="0" err="1" smtClean="0"/>
              <a:t>공동향례</a:t>
            </a:r>
            <a:endParaRPr lang="en-US" altLang="ko-KR" dirty="0" smtClean="0"/>
          </a:p>
          <a:p>
            <a:pPr algn="just">
              <a:lnSpc>
                <a:spcPct val="90000"/>
              </a:lnSpc>
            </a:pPr>
            <a:r>
              <a:rPr lang="ko-KR" altLang="en-US" dirty="0" err="1" smtClean="0"/>
              <a:t>영모전</a:t>
            </a:r>
            <a:r>
              <a:rPr lang="ko-KR" altLang="en-US" dirty="0" smtClean="0"/>
              <a:t> 위패는 공동위패</a:t>
            </a:r>
            <a:endParaRPr lang="en-US" altLang="ko-KR" dirty="0" smtClean="0"/>
          </a:p>
          <a:p>
            <a:pPr lvl="1" algn="just">
              <a:lnSpc>
                <a:spcPct val="90000"/>
              </a:lnSpc>
            </a:pP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번잡한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건묘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建廟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설위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設位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의 폐단을 없애고 한 묘우 안에 많은 수의 입묘를 쉽게 하여</a:t>
            </a:r>
            <a:r>
              <a:rPr lang="en-US" altLang="ko-KR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한량 없는 세월에 모든 </a:t>
            </a:r>
            <a:r>
              <a:rPr lang="ko-KR" altLang="en-US" spc="-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선령을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b="1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공동</a:t>
            </a:r>
            <a:r>
              <a:rPr lang="ko-KR" altLang="en-US" spc="-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추모하자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713" y="427038"/>
            <a:ext cx="7380287" cy="490537"/>
          </a:xfrm>
        </p:spPr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공동교화의 새로운 모델</a:t>
            </a:r>
            <a:r>
              <a:rPr kumimoji="0" lang="en-US" altLang="ko-KR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 </a:t>
            </a: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구상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>
              <a:lnSpc>
                <a:spcPct val="85000"/>
              </a:lnSpc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전문기술과 자격을 보유한 </a:t>
            </a:r>
            <a:r>
              <a:rPr lang="ko-KR" altLang="en-US" dirty="0" err="1" smtClean="0">
                <a:solidFill>
                  <a:schemeClr val="accent6">
                    <a:lumMod val="50000"/>
                  </a:schemeClr>
                </a:solidFill>
              </a:rPr>
              <a:t>교화자를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 중심으로 하는 교화공동체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해외교화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  <a:endParaRPr lang="ko-KR" altLang="en-US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>
              <a:lnSpc>
                <a:spcPct val="85000"/>
              </a:lnSpc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뜻이 맞는 출가재가 교도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가정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  <a:r>
              <a:rPr lang="ko-KR" altLang="en-US" dirty="0" err="1" smtClean="0">
                <a:solidFill>
                  <a:schemeClr val="accent6">
                    <a:lumMod val="50000"/>
                  </a:schemeClr>
                </a:solidFill>
              </a:rPr>
              <a:t>들끼리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 팀을 만들어 </a:t>
            </a:r>
            <a:r>
              <a:rPr lang="ko-KR" altLang="en-US" dirty="0" err="1" smtClean="0">
                <a:solidFill>
                  <a:schemeClr val="accent6">
                    <a:lumMod val="50000"/>
                  </a:schemeClr>
                </a:solidFill>
              </a:rPr>
              <a:t>동역하며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 교화하는 공동체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>
              <a:lnSpc>
                <a:spcPct val="85000"/>
              </a:lnSpc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교육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훈련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수련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복지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치유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건강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영농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건축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사업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연구개발 등 테마를 원불교 교리에 입각하여 추구하고 수익도 창출하는 교화공동체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>
              <a:lnSpc>
                <a:spcPct val="85000"/>
              </a:lnSpc>
            </a:pP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WEB2.0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시대에 부응하는 원불교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2.0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교화 시도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</a:rPr>
              <a:t>-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교도가 원하는 것을 자유롭게 결정하고 체험하는 교화공동체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>
              <a:lnSpc>
                <a:spcPct val="85000"/>
              </a:lnSpc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직영 체제를 보완하는 </a:t>
            </a:r>
            <a:r>
              <a:rPr lang="ko-KR" altLang="en-US" dirty="0" err="1" smtClean="0">
                <a:solidFill>
                  <a:schemeClr val="accent6">
                    <a:lumMod val="50000"/>
                  </a:schemeClr>
                </a:solidFill>
              </a:rPr>
              <a:t>자영교당</a:t>
            </a: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</a:rPr>
              <a:t> 설립을 시범 운영하는 교화공동체</a:t>
            </a:r>
            <a:endParaRPr lang="en-US" altLang="ko-KR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참고문헌</a:t>
            </a:r>
            <a:endParaRPr lang="ko-KR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63713" y="1125538"/>
            <a:ext cx="7150100" cy="5494337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이현정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평신도 전문인 자비량 선교</a:t>
            </a:r>
            <a:r>
              <a:rPr lang="en-US" altLang="ko-KR" sz="2000" spc="-300" dirty="0" smtClean="0"/>
              <a:t>], </a:t>
            </a:r>
            <a:r>
              <a:rPr lang="ko-KR" altLang="en-US" sz="2000" spc="-300" dirty="0" err="1" smtClean="0"/>
              <a:t>쿰란출판사</a:t>
            </a:r>
            <a:r>
              <a:rPr lang="en-US" altLang="ko-KR" sz="2000" spc="-300" dirty="0" smtClean="0"/>
              <a:t>, 2010.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박영호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err="1" smtClean="0"/>
              <a:t>선교학개론</a:t>
            </a:r>
            <a:r>
              <a:rPr lang="en-US" altLang="ko-KR" sz="2000" spc="-300" dirty="0" smtClean="0"/>
              <a:t>], CLC, 2009.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err="1" smtClean="0"/>
              <a:t>한국선교신학회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err="1" smtClean="0"/>
              <a:t>선교학개론</a:t>
            </a:r>
            <a:r>
              <a:rPr lang="en-US" altLang="ko-KR" sz="2000" spc="-300" dirty="0" smtClean="0"/>
              <a:t>], </a:t>
            </a:r>
            <a:r>
              <a:rPr lang="ko-KR" altLang="en-US" sz="2000" spc="-300" dirty="0" err="1" smtClean="0"/>
              <a:t>대한기독교서회</a:t>
            </a:r>
            <a:r>
              <a:rPr lang="en-US" altLang="ko-KR" sz="2000" spc="-300" dirty="0" smtClean="0"/>
              <a:t>, 2006.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err="1" smtClean="0"/>
              <a:t>한미준</a:t>
            </a:r>
            <a:r>
              <a:rPr lang="en-US" altLang="ko-KR" sz="2000" spc="-300" dirty="0" smtClean="0"/>
              <a:t>, </a:t>
            </a:r>
            <a:r>
              <a:rPr lang="ko-KR" altLang="en-US" sz="2000" spc="-300" dirty="0" smtClean="0"/>
              <a:t>한국갤럽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한국교회 미래 리포트</a:t>
            </a:r>
            <a:r>
              <a:rPr lang="en-US" altLang="ko-KR" sz="2000" spc="-300" dirty="0" smtClean="0"/>
              <a:t>], </a:t>
            </a:r>
            <a:r>
              <a:rPr lang="ko-KR" altLang="en-US" sz="2000" spc="-300" dirty="0" err="1" smtClean="0"/>
              <a:t>두란노</a:t>
            </a:r>
            <a:r>
              <a:rPr lang="en-US" altLang="ko-KR" sz="2000" spc="-300" dirty="0" smtClean="0"/>
              <a:t>, 2005.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문화체육관광부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한국의 종교현황</a:t>
            </a:r>
            <a:r>
              <a:rPr lang="en-US" altLang="ko-KR" sz="2000" spc="-300" dirty="0" smtClean="0"/>
              <a:t>], 2008.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최병락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한국 기독교 자비량 선교에 관한 연구</a:t>
            </a:r>
            <a:r>
              <a:rPr lang="en-US" altLang="ko-KR" sz="2000" spc="-300" dirty="0" smtClean="0"/>
              <a:t>], </a:t>
            </a:r>
            <a:r>
              <a:rPr lang="ko-KR" altLang="en-US" sz="2000" spc="-300" dirty="0" smtClean="0"/>
              <a:t>호서대학교 연합신학전문대학원 석사논문</a:t>
            </a:r>
            <a:r>
              <a:rPr lang="en-US" altLang="ko-KR" sz="2000" spc="-300" dirty="0" smtClean="0"/>
              <a:t>, 2007.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이세연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공동목회의 실태에 관한 연구</a:t>
            </a:r>
            <a:r>
              <a:rPr lang="en-US" altLang="ko-KR" sz="2000" spc="-300" dirty="0" smtClean="0"/>
              <a:t>], </a:t>
            </a:r>
            <a:r>
              <a:rPr lang="ko-KR" altLang="en-US" sz="2000" spc="-300" dirty="0" smtClean="0"/>
              <a:t>감리교신학대학교 석사논문</a:t>
            </a:r>
            <a:r>
              <a:rPr lang="en-US" altLang="ko-KR" sz="2000" spc="-300" dirty="0" smtClean="0"/>
              <a:t>, 1996.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이재희</a:t>
            </a:r>
            <a:r>
              <a:rPr lang="en-US" altLang="ko-KR" sz="2000" spc="-300" dirty="0" smtClean="0"/>
              <a:t>, [21</a:t>
            </a:r>
            <a:r>
              <a:rPr lang="ko-KR" altLang="en-US" sz="2000" spc="-300" dirty="0" smtClean="0"/>
              <a:t>세기 목회 패러다임 변혁으로서의 </a:t>
            </a:r>
            <a:r>
              <a:rPr lang="ko-KR" altLang="en-US" sz="2000" spc="-300" dirty="0" err="1" smtClean="0"/>
              <a:t>팀목회에</a:t>
            </a:r>
            <a:r>
              <a:rPr lang="ko-KR" altLang="en-US" sz="2000" spc="-300" dirty="0" smtClean="0"/>
              <a:t> 관한 연구</a:t>
            </a:r>
            <a:r>
              <a:rPr lang="en-US" altLang="ko-KR" sz="2000" spc="-300" dirty="0" smtClean="0"/>
              <a:t>], </a:t>
            </a:r>
            <a:r>
              <a:rPr lang="ko-KR" altLang="en-US" sz="2000" spc="-300" dirty="0" smtClean="0"/>
              <a:t>기독신학대학원 석사논문</a:t>
            </a:r>
            <a:r>
              <a:rPr lang="en-US" altLang="ko-KR" sz="2000" spc="-300" dirty="0" smtClean="0"/>
              <a:t>, 2000.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김현경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대안교회의 성찰적 근대성에 관한 연구</a:t>
            </a:r>
            <a:r>
              <a:rPr lang="en-US" altLang="ko-KR" sz="2000" spc="-300" dirty="0" smtClean="0"/>
              <a:t>], </a:t>
            </a:r>
            <a:r>
              <a:rPr lang="ko-KR" altLang="en-US" sz="2000" spc="-300" dirty="0" smtClean="0"/>
              <a:t>연세대학교 대학원 석사논문</a:t>
            </a:r>
            <a:r>
              <a:rPr lang="en-US" altLang="ko-KR" sz="2000" spc="-300" dirty="0" smtClean="0"/>
              <a:t>, 2000.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이기택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공동교역에 있어 교육목사의 위치와 역할에 대한 연구</a:t>
            </a:r>
            <a:r>
              <a:rPr lang="en-US" altLang="ko-KR" sz="2000" spc="-300" dirty="0" smtClean="0"/>
              <a:t>], </a:t>
            </a:r>
            <a:r>
              <a:rPr lang="ko-KR" altLang="en-US" sz="2000" spc="-300" dirty="0" smtClean="0"/>
              <a:t>목원대학교 신학대학원 석사논문</a:t>
            </a:r>
            <a:r>
              <a:rPr lang="en-US" altLang="ko-KR" sz="2000" spc="-300" dirty="0" smtClean="0"/>
              <a:t>, 2003.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박태흥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공동교역에서의 담임목사의 역할</a:t>
            </a:r>
            <a:r>
              <a:rPr lang="en-US" altLang="ko-KR" sz="2000" spc="-300" dirty="0" smtClean="0"/>
              <a:t>], </a:t>
            </a:r>
            <a:r>
              <a:rPr lang="ko-KR" altLang="en-US" sz="2000" spc="-300" dirty="0" smtClean="0"/>
              <a:t>목원대학교 신학대학원 석사논문</a:t>
            </a:r>
            <a:r>
              <a:rPr lang="en-US" altLang="ko-KR" sz="2000" spc="-300" dirty="0" smtClean="0"/>
              <a:t>, 2003.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smtClean="0"/>
              <a:t>김중기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공동목회의 효율성</a:t>
            </a:r>
            <a:r>
              <a:rPr lang="en-US" altLang="ko-KR" sz="2000" spc="-300" dirty="0" smtClean="0"/>
              <a:t>]</a:t>
            </a:r>
          </a:p>
          <a:p>
            <a:pPr algn="just">
              <a:lnSpc>
                <a:spcPct val="80000"/>
              </a:lnSpc>
            </a:pPr>
            <a:r>
              <a:rPr lang="ko-KR" altLang="en-US" sz="2000" spc="-300" dirty="0" err="1" smtClean="0"/>
              <a:t>죠지</a:t>
            </a:r>
            <a:r>
              <a:rPr lang="ko-KR" altLang="en-US" sz="2000" spc="-300" dirty="0" smtClean="0"/>
              <a:t> </a:t>
            </a:r>
            <a:r>
              <a:rPr lang="ko-KR" altLang="en-US" sz="2000" spc="-300" dirty="0" err="1" smtClean="0"/>
              <a:t>웨버</a:t>
            </a:r>
            <a:r>
              <a:rPr lang="en-US" altLang="ko-KR" sz="2000" spc="-300" dirty="0" smtClean="0"/>
              <a:t>, [</a:t>
            </a:r>
            <a:r>
              <a:rPr lang="ko-KR" altLang="en-US" sz="2000" spc="-300" dirty="0" smtClean="0"/>
              <a:t>공동목회와 전문화</a:t>
            </a:r>
            <a:r>
              <a:rPr lang="en-US" altLang="ko-KR" sz="2000" spc="-300" dirty="0" smtClean="0"/>
              <a:t>, </a:t>
            </a:r>
            <a:r>
              <a:rPr lang="ko-KR" altLang="en-US" sz="2000" spc="-300" dirty="0" smtClean="0"/>
              <a:t>그 유형과 실제</a:t>
            </a:r>
            <a:r>
              <a:rPr lang="en-US" altLang="ko-KR" sz="2000" spc="-300" dirty="0" smtClean="0"/>
              <a:t>]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0" y="836712"/>
            <a:ext cx="167385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개신교 자비량 공동목회를 통한</a:t>
            </a:r>
            <a:endParaRPr lang="en-US" altLang="ko-KR" sz="1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원불교 교화의 모색</a:t>
            </a:r>
            <a:endParaRPr lang="ko-KR" altLang="en-US" sz="1600" spc="-300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J:\000바탕화면\PT원칙을넘어선프레젠테이션\image400\SM15M-10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23" y="0"/>
            <a:ext cx="9153847" cy="6858000"/>
          </a:xfrm>
          <a:prstGeom prst="rect">
            <a:avLst/>
          </a:prstGeom>
          <a:noFill/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1007617" y="2924944"/>
            <a:ext cx="7128767" cy="49053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kumimoji="0" lang="ko-KR" altLang="en-US" sz="4000" kern="1200" spc="50" dirty="0" smtClean="0">
                <a:ln w="11430"/>
                <a:solidFill>
                  <a:srgbClr val="4BACC6">
                    <a:lumMod val="50000"/>
                  </a:srgbClr>
                </a:solidFill>
                <a:latin typeface="다음_SemiBold" pitchFamily="2" charset="-127"/>
                <a:ea typeface="다음_SemiBold" pitchFamily="2" charset="-127"/>
                <a:cs typeface="+mn-cs"/>
              </a:rPr>
              <a:t>고맙습니다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다음_SemiBold"/>
        <a:ea typeface="다음_SemiBold"/>
        <a:cs typeface=""/>
      </a:majorFont>
      <a:minorFont>
        <a:latin typeface="다음_Regular"/>
        <a:ea typeface="다음_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roy_g_biv">
  <a:themeElements>
    <a:clrScheme name="roy_g_bi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y_g_biv">
      <a:majorFont>
        <a:latin typeface="Arial Rounded MT Bold"/>
        <a:ea typeface=""/>
        <a:cs typeface=""/>
      </a:majorFont>
      <a:minorFont>
        <a:latin typeface="Arial Rounded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y_g_bi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y_g_bi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y_g_bi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y_g_bi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y_g_bi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y_g_bi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y_g_bi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y_g_bi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y_g_bi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y_g_bi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y_g_bi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y_g_bi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다음_SemiBold"/>
        <a:ea typeface="다음_SemiBold"/>
        <a:cs typeface=""/>
      </a:majorFont>
      <a:minorFont>
        <a:latin typeface="다음_Regular"/>
        <a:ea typeface="다음_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3881</TotalTime>
  <Words>2491</Words>
  <Application>Microsoft Office PowerPoint</Application>
  <PresentationFormat>화면 슬라이드 쇼(4:3)</PresentationFormat>
  <Paragraphs>347</Paragraphs>
  <Slides>40</Slides>
  <Notes>3</Notes>
  <HiddenSlides>0</HiddenSlides>
  <MMClips>1</MMClips>
  <ScaleCrop>false</ScaleCrop>
  <HeadingPairs>
    <vt:vector size="4" baseType="variant">
      <vt:variant>
        <vt:lpstr>테마</vt:lpstr>
      </vt:variant>
      <vt:variant>
        <vt:i4>3</vt:i4>
      </vt:variant>
      <vt:variant>
        <vt:lpstr>슬라이드 제목</vt:lpstr>
      </vt:variant>
      <vt:variant>
        <vt:i4>40</vt:i4>
      </vt:variant>
    </vt:vector>
  </HeadingPairs>
  <TitlesOfParts>
    <vt:vector size="43" baseType="lpstr">
      <vt:lpstr>2_기본 디자인</vt:lpstr>
      <vt:lpstr>roy_g_biv</vt:lpstr>
      <vt:lpstr>3_기본 디자인</vt:lpstr>
      <vt:lpstr>슬라이드 1</vt:lpstr>
      <vt:lpstr>슬라이드 2</vt:lpstr>
      <vt:lpstr>슬라이드 3</vt:lpstr>
      <vt:lpstr>발표 목차</vt:lpstr>
      <vt:lpstr>1. 자비량 공동목회의 이해</vt:lpstr>
      <vt:lpstr>슬라이드 6</vt:lpstr>
      <vt:lpstr>자비량 목회</vt:lpstr>
      <vt:lpstr>자비량 사도, 바울</vt:lpstr>
      <vt:lpstr>바울이 자비량을 선택한 이유</vt:lpstr>
      <vt:lpstr>공동 목회(cooperate ministry)</vt:lpstr>
      <vt:lpstr>사업자체가 선교, 비즈니스 선교</vt:lpstr>
      <vt:lpstr>2. 자비량 공동목회의 사례</vt:lpstr>
      <vt:lpstr>한국 개신교 현황</vt:lpstr>
      <vt:lpstr>큰 것이 아름답다-기존 교회의 시스템</vt:lpstr>
      <vt:lpstr>작은 것이 아름답다-교회의 대안시스템</vt:lpstr>
      <vt:lpstr>슬라이드 16</vt:lpstr>
      <vt:lpstr>슬라이드 17</vt:lpstr>
      <vt:lpstr>목수가 된 목사</vt:lpstr>
      <vt:lpstr>20년간 1$ 받은 목사</vt:lpstr>
      <vt:lpstr>평신도와 성직자의 구분이 없는 강동교회</vt:lpstr>
      <vt:lpstr>슬라이드 21</vt:lpstr>
      <vt:lpstr>탤런트, 영화배우 겸직 목사</vt:lpstr>
      <vt:lpstr>직장사역연합(Workplace Ministry Fellowship)</vt:lpstr>
      <vt:lpstr>슬라이드 24</vt:lpstr>
      <vt:lpstr>슬라이드 25</vt:lpstr>
      <vt:lpstr>슬라이드 26</vt:lpstr>
      <vt:lpstr>슬라이드 27</vt:lpstr>
      <vt:lpstr>슬라이드 28</vt:lpstr>
      <vt:lpstr>공동목회의 일반적인 구성 </vt:lpstr>
      <vt:lpstr>3. 자비량 공동목회의 장단점</vt:lpstr>
      <vt:lpstr>자비량 공동목회의 기본구상</vt:lpstr>
      <vt:lpstr>자비량 공동목회의 장점</vt:lpstr>
      <vt:lpstr>자비량 공동목회의 단점</vt:lpstr>
      <vt:lpstr>공동목회의 장애요소와 대안 </vt:lpstr>
      <vt:lpstr>4. 자비량 공동목회에 나타난 원불교 교화의 시사점</vt:lpstr>
      <vt:lpstr>전무출신의 직업?</vt:lpstr>
      <vt:lpstr>원불교의 정체성, 共同</vt:lpstr>
      <vt:lpstr>공동교화의 새로운 모델 구상</vt:lpstr>
      <vt:lpstr>참고문헌</vt:lpstr>
      <vt:lpstr>고맙습니다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고시용(원국)</dc:creator>
  <cp:lastModifiedBy>KIMJUNAN</cp:lastModifiedBy>
  <cp:revision>222</cp:revision>
  <dcterms:created xsi:type="dcterms:W3CDTF">2010-10-16T01:21:17Z</dcterms:created>
  <dcterms:modified xsi:type="dcterms:W3CDTF">2010-10-23T07:08:46Z</dcterms:modified>
</cp:coreProperties>
</file>