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</p:sldIdLst>
  <p:sldSz cx="12192000" cy="6858000"/>
  <p:notesSz cx="6858000" cy="9144000"/>
  <p:embeddedFontLst>
    <p:embeddedFont>
      <p:font typeface="1훈롤리폴리 R" panose="02020603020101020101" pitchFamily="18" charset="-127"/>
      <p:regular r:id="rId61"/>
    </p:embeddedFont>
    <p:embeddedFont>
      <p:font typeface="KoPubWorld돋움체_Pro Bold" panose="00000800000000000000" pitchFamily="50" charset="-127"/>
      <p:bold r:id="rId62"/>
    </p:embeddedFont>
    <p:embeddedFont>
      <p:font typeface="Malgun Gothic" panose="020B0503020000020004" pitchFamily="50" charset="-127"/>
      <p:regular r:id="rId63"/>
      <p:bold r:id="rId6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9" roundtripDataSignature="AMtx7mh0CgTKqW85Po8HO+NhBTgSF0tG3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F5030F-E47F-415D-AA3A-E864107F7234}" v="29" dt="2024-05-29T13:35:36.3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90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3.fntdata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microsoft.com/office/2015/10/relationships/revisionInfo" Target="revisionInfo.xml"/><Relationship Id="rId5" Type="http://schemas.openxmlformats.org/officeDocument/2006/relationships/slide" Target="slides/slide4.xml"/><Relationship Id="rId61" Type="http://schemas.openxmlformats.org/officeDocument/2006/relationships/font" Target="fonts/font1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4.fntdata"/><Relationship Id="rId69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2.fntdata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KoPubWorld돋움체_Pro Bold" panose="00000800000000000000" pitchFamily="50" charset="-127"/>
        <a:ea typeface="KoPubWorld돋움체_Pro Bold" panose="00000800000000000000" pitchFamily="50" charset="-12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9" name="Google Shape;9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2" name="Google Shape;12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0" name="Google Shape;13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4" name="Google Shape;14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8" name="Google Shape;15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2" name="Google Shape;17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6" name="Google Shape;18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0" name="Google Shape;20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4" name="Google Shape;21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28" name="Google Shape;22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36" name="Google Shape;23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50" name="Google Shape;25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4" name="Google Shape;26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78" name="Google Shape;27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92" name="Google Shape;29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06" name="Google Shape;30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21" name="Google Shape;32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35" name="Google Shape;33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49" name="Google Shape;34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3" name="Google Shape;36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7" name="Google Shape;37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85" name="Google Shape;38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99" name="Google Shape;39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13" name="Google Shape;41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27" name="Google Shape;427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41" name="Google Shape;44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55" name="Google Shape;455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69" name="Google Shape;46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98" name="Google Shape;498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26" name="Google Shape;526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40" name="Google Shape;540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54" name="Google Shape;554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69" name="Google Shape;569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83" name="Google Shape;583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97" name="Google Shape;597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11" name="Google Shape;611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25" name="Google Shape;625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39" name="Google Shape;639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53" name="Google Shape;653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67" name="Google Shape;667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81" name="Google Shape;681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Google Shape;694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95" name="Google Shape;695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" name="Google Shape;709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10" name="Google Shape;710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p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25" name="Google Shape;725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p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40" name="Google Shape;740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Google Shape;753;p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54" name="Google Shape;754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Google Shape;767;p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68" name="Google Shape;768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" name="Google Shape;782;p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83" name="Google Shape;783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" name="Google Shape;796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97" name="Google Shape;797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p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11" name="Google Shape;811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" name="Google Shape;824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25" name="Google Shape;825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" name="Google Shape;838;p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39" name="Google Shape;839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6" name="Google Shape;846;p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47" name="Google Shape;847;p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Google Shape;860;p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1" name="Google Shape;861;p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" name="Google Shape;874;p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75" name="Google Shape;875;p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" name="Google Shape;888;p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89" name="Google Shape;889;p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2" name="Google Shape;902;p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03" name="Google Shape;903;p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3" name="Google Shape;13;p6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 dirty="0"/>
          </a:p>
        </p:txBody>
      </p:sp>
      <p:sp>
        <p:nvSpPr>
          <p:cNvPr id="14" name="Google Shape;14;p6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15" name="Google Shape;15;p6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16" name="Google Shape;16;p6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9" name="Google Shape;19;p6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20" name="Google Shape;20;p6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21" name="Google Shape;21;p6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22" name="Google Shape;22;p6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5" name="Google Shape;25;p6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 dirty="0"/>
          </a:p>
        </p:txBody>
      </p:sp>
      <p:sp>
        <p:nvSpPr>
          <p:cNvPr id="26" name="Google Shape;26;p6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27" name="Google Shape;27;p6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28" name="Google Shape;28;p6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콘텐츠 2개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1" name="Google Shape;31;p6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32" name="Google Shape;32;p6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33" name="Google Shape;33;p6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34" name="Google Shape;34;p6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35" name="Google Shape;35;p6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비교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8" name="Google Shape;38;p6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 dirty="0"/>
          </a:p>
        </p:txBody>
      </p:sp>
      <p:sp>
        <p:nvSpPr>
          <p:cNvPr id="39" name="Google Shape;39;p6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40" name="Google Shape;40;p6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 dirty="0"/>
          </a:p>
        </p:txBody>
      </p:sp>
      <p:sp>
        <p:nvSpPr>
          <p:cNvPr id="41" name="Google Shape;41;p6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42" name="Google Shape;42;p6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43" name="Google Shape;43;p6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44" name="Google Shape;44;p6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7" name="Google Shape;47;p6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48" name="Google Shape;48;p6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49" name="Google Shape;49;p6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6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52" name="Google Shape;52;p6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53" name="Google Shape;53;p6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콘텐츠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6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6" name="Google Shape;56;p6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 dirty="0"/>
          </a:p>
        </p:txBody>
      </p:sp>
      <p:sp>
        <p:nvSpPr>
          <p:cNvPr id="57" name="Google Shape;57;p6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 dirty="0"/>
          </a:p>
        </p:txBody>
      </p:sp>
      <p:sp>
        <p:nvSpPr>
          <p:cNvPr id="58" name="Google Shape;58;p6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59" name="Google Shape;59;p6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60" name="Google Shape;60;p6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그림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3" name="Google Shape;63;p7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7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 dirty="0"/>
          </a:p>
        </p:txBody>
      </p:sp>
      <p:sp>
        <p:nvSpPr>
          <p:cNvPr id="65" name="Google Shape;65;p7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66" name="Google Shape;66;p7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67" name="Google Shape;67;p7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세로 텍스트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7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0" name="Google Shape;70;p7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71" name="Google Shape;71;p7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72" name="Google Shape;72;p7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73" name="Google Shape;73;p7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텍스트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7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6" name="Google Shape;76;p7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KoPubWorld돋움체_Pro Bold" panose="00000800000000000000" pitchFamily="50" charset="-127"/>
                <a:ea typeface="KoPubWorld돋움체_Pro Bold" panose="00000800000000000000" pitchFamily="50" charset="-127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77" name="Google Shape;77;p7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78" name="Google Shape;78;p7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ko-KR" altLang="en-US" dirty="0"/>
          </a:p>
        </p:txBody>
      </p:sp>
      <p:sp>
        <p:nvSpPr>
          <p:cNvPr id="79" name="Google Shape;79;p7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7" name="Google Shape;7;p6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 dirty="0"/>
          </a:p>
        </p:txBody>
      </p:sp>
      <p:sp>
        <p:nvSpPr>
          <p:cNvPr id="8" name="Google Shape;8;p6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 lang="ko-KR" altLang="en-US" dirty="0"/>
          </a:p>
        </p:txBody>
      </p:sp>
      <p:sp>
        <p:nvSpPr>
          <p:cNvPr id="9" name="Google Shape;9;p6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endParaRPr lang="ko-KR" altLang="en-US" dirty="0"/>
          </a:p>
        </p:txBody>
      </p:sp>
      <p:sp>
        <p:nvSpPr>
          <p:cNvPr id="10" name="Google Shape;10;p6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1훈롤리폴리 R" panose="02020603020101020101" pitchFamily="18" charset="-127"/>
          <a:ea typeface="1훈롤리폴리 R" panose="02020603020101020101" pitchFamily="18" charset="-127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1훈롤리폴리 R" panose="02020603020101020101" pitchFamily="18" charset="-127"/>
          <a:ea typeface="1훈롤리폴리 R" panose="02020603020101020101" pitchFamily="18" charset="-127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737947" y="2652820"/>
            <a:ext cx="1071610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4400" b="0" i="0" u="none" strike="noStrike" cap="none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시대변화에 따른 </a:t>
            </a:r>
            <a:r>
              <a:rPr lang="ko-KR" sz="4400" b="0" i="0" u="none" strike="noStrike" cap="none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4400" b="0" i="0" u="none" strike="noStrike" cap="none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교화구조개선 연구</a:t>
            </a:r>
            <a:endParaRPr sz="4400" b="0" i="0" u="none" strike="noStrike" cap="none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800" b="0" i="0" u="none" strike="noStrike" cap="none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</a:t>
            </a:r>
            <a:r>
              <a:rPr lang="ko-KR" sz="2800" b="0" i="0" u="none" strike="noStrike" cap="none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열린교당</a:t>
            </a:r>
            <a:r>
              <a:rPr lang="ko-KR" sz="2800" b="0" i="0" u="none" strike="noStrike" cap="none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800" b="0" i="0" u="none" strike="noStrike" cap="none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열린교화의</a:t>
            </a:r>
            <a:r>
              <a:rPr lang="ko-KR" sz="2800" b="0" i="0" u="none" strike="noStrike" cap="none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개척-</a:t>
            </a:r>
            <a:endParaRPr sz="2800" b="0" i="0" u="none" strike="noStrike" cap="none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7450995" y="4796261"/>
            <a:ext cx="2124743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김수련</a:t>
            </a:r>
            <a:r>
              <a:rPr lang="ko-KR" sz="2000" b="0" i="0" u="none" strike="noStrike" cap="none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교무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6557935" y="4800949"/>
            <a:ext cx="1330757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B3C6E7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발표자 </a:t>
            </a:r>
            <a:endParaRPr sz="1600" b="0" i="0" u="none" strike="noStrike" cap="none" dirty="0">
              <a:solidFill>
                <a:srgbClr val="B3C6E7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9702664" y="4811465"/>
            <a:ext cx="2273312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B3C6E7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원불교 교화연구소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2273606" y="2252710"/>
            <a:ext cx="191339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SECTION </a:t>
            </a:r>
            <a:r>
              <a:rPr lang="en-US" alt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2</a:t>
            </a:r>
            <a:endParaRPr sz="2000" dirty="0">
              <a:solidFill>
                <a:schemeClr val="dk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7379710" y="5251826"/>
            <a:ext cx="2208322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이성일 교무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6434356" y="5259047"/>
            <a:ext cx="1454336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dirty="0">
                <a:solidFill>
                  <a:srgbClr val="B3C6E7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토론자 </a:t>
            </a:r>
            <a:endParaRPr sz="1600" dirty="0">
              <a:solidFill>
                <a:srgbClr val="B3C6E7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9735346" y="5259047"/>
            <a:ext cx="1718707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dirty="0">
                <a:solidFill>
                  <a:srgbClr val="B3C6E7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원불교 장성교당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7323174" y="4288959"/>
            <a:ext cx="3902805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이정일, </a:t>
            </a:r>
            <a:r>
              <a:rPr lang="ko-KR" sz="2000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김수련</a:t>
            </a: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</a:t>
            </a:r>
            <a:r>
              <a:rPr lang="ko-KR" sz="2000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국성천</a:t>
            </a: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교무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6496149" y="4293647"/>
            <a:ext cx="1392543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dirty="0">
                <a:solidFill>
                  <a:srgbClr val="B3C6E7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연구자 </a:t>
            </a:r>
            <a:endParaRPr sz="1600" dirty="0">
              <a:solidFill>
                <a:srgbClr val="B3C6E7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 txBox="1"/>
          <p:nvPr/>
        </p:nvSpPr>
        <p:spPr>
          <a:xfrm>
            <a:off x="927176" y="2311659"/>
            <a:ext cx="1429321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4400" dirty="0">
                <a:solidFill>
                  <a:srgbClr val="B4C7E7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목 차</a:t>
            </a:r>
            <a:endParaRPr sz="2800" dirty="0">
              <a:solidFill>
                <a:srgbClr val="B4C7E7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102" name="Google Shape;102;p2"/>
          <p:cNvSpPr txBox="1"/>
          <p:nvPr/>
        </p:nvSpPr>
        <p:spPr>
          <a:xfrm>
            <a:off x="6872123" y="1210282"/>
            <a:ext cx="279199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연구 목적과 필요성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4484438" y="1271651"/>
            <a:ext cx="14903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들어가며</a:t>
            </a:r>
            <a:endParaRPr sz="11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4484438" y="4824436"/>
            <a:ext cx="1751313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제언 및 나오는 말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105" name="Google Shape;105;p2"/>
          <p:cNvSpPr txBox="1"/>
          <p:nvPr/>
        </p:nvSpPr>
        <p:spPr>
          <a:xfrm>
            <a:off x="4484438" y="3509510"/>
            <a:ext cx="199101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106" name="Google Shape;106;p2"/>
          <p:cNvSpPr txBox="1"/>
          <p:nvPr/>
        </p:nvSpPr>
        <p:spPr>
          <a:xfrm>
            <a:off x="4484438" y="2280882"/>
            <a:ext cx="20709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이론적 고찰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107" name="Google Shape;107;p2"/>
          <p:cNvSpPr txBox="1"/>
          <p:nvPr/>
        </p:nvSpPr>
        <p:spPr>
          <a:xfrm>
            <a:off x="6872123" y="2311659"/>
            <a:ext cx="3822018" cy="815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교법에서 본 </a:t>
            </a:r>
            <a:r>
              <a:rPr lang="ko-KR" sz="1800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18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정의</a:t>
            </a: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ko-KR" sz="1800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18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역할과 공간의 구성</a:t>
            </a: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15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6872123" y="3539906"/>
            <a:ext cx="3822018" cy="815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</a:t>
            </a: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109" name="Google Shape;109;p2"/>
          <p:cNvSpPr/>
          <p:nvPr/>
        </p:nvSpPr>
        <p:spPr>
          <a:xfrm>
            <a:off x="3897691" y="1231782"/>
            <a:ext cx="479848" cy="479848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rgbClr val="1F386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1</a:t>
            </a:r>
            <a:endParaRPr sz="1800" dirty="0">
              <a:solidFill>
                <a:srgbClr val="1F3864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110" name="Google Shape;110;p2"/>
          <p:cNvCxnSpPr>
            <a:endCxn id="109" idx="2"/>
          </p:cNvCxnSpPr>
          <p:nvPr/>
        </p:nvCxnSpPr>
        <p:spPr>
          <a:xfrm>
            <a:off x="3420391" y="1471706"/>
            <a:ext cx="477300" cy="0"/>
          </a:xfrm>
          <a:prstGeom prst="straightConnector1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1" name="Google Shape;111;p2"/>
          <p:cNvCxnSpPr/>
          <p:nvPr/>
        </p:nvCxnSpPr>
        <p:spPr>
          <a:xfrm>
            <a:off x="3420467" y="2667389"/>
            <a:ext cx="477224" cy="0"/>
          </a:xfrm>
          <a:prstGeom prst="straightConnector1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grpSp>
        <p:nvGrpSpPr>
          <p:cNvPr id="112" name="Google Shape;112;p2"/>
          <p:cNvGrpSpPr/>
          <p:nvPr/>
        </p:nvGrpSpPr>
        <p:grpSpPr>
          <a:xfrm>
            <a:off x="3420391" y="4818830"/>
            <a:ext cx="957148" cy="479848"/>
            <a:chOff x="3018331" y="1127090"/>
            <a:chExt cx="957148" cy="479848"/>
          </a:xfrm>
        </p:grpSpPr>
        <p:sp>
          <p:nvSpPr>
            <p:cNvPr id="113" name="Google Shape;113;p2"/>
            <p:cNvSpPr/>
            <p:nvPr/>
          </p:nvSpPr>
          <p:spPr>
            <a:xfrm>
              <a:off x="3495631" y="1127090"/>
              <a:ext cx="479848" cy="479848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ko-KR" sz="1800" dirty="0">
                  <a:solidFill>
                    <a:srgbClr val="1F3864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sym typeface="Arial"/>
                </a:rPr>
                <a:t>4</a:t>
              </a:r>
              <a:endParaRPr sz="18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cxnSp>
          <p:nvCxnSpPr>
            <p:cNvPr id="114" name="Google Shape;114;p2"/>
            <p:cNvCxnSpPr>
              <a:endCxn id="113" idx="2"/>
            </p:cNvCxnSpPr>
            <p:nvPr/>
          </p:nvCxnSpPr>
          <p:spPr>
            <a:xfrm>
              <a:off x="3018331" y="1367014"/>
              <a:ext cx="477300" cy="0"/>
            </a:xfrm>
            <a:prstGeom prst="straightConnector1">
              <a:avLst/>
            </a:prstGeom>
            <a:noFill/>
            <a:ln w="5715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sp>
        <p:nvSpPr>
          <p:cNvPr id="115" name="Google Shape;115;p2"/>
          <p:cNvSpPr/>
          <p:nvPr/>
        </p:nvSpPr>
        <p:spPr>
          <a:xfrm>
            <a:off x="3897691" y="3623148"/>
            <a:ext cx="479848" cy="479848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rgbClr val="1F386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3</a:t>
            </a: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116" name="Google Shape;116;p2"/>
          <p:cNvCxnSpPr>
            <a:endCxn id="115" idx="2"/>
          </p:cNvCxnSpPr>
          <p:nvPr/>
        </p:nvCxnSpPr>
        <p:spPr>
          <a:xfrm>
            <a:off x="3420391" y="3863072"/>
            <a:ext cx="477300" cy="0"/>
          </a:xfrm>
          <a:prstGeom prst="straightConnector1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7" name="Google Shape;117;p2"/>
          <p:cNvCxnSpPr/>
          <p:nvPr/>
        </p:nvCxnSpPr>
        <p:spPr>
          <a:xfrm>
            <a:off x="3420467" y="1471706"/>
            <a:ext cx="0" cy="3587048"/>
          </a:xfrm>
          <a:prstGeom prst="straightConnector1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118" name="Google Shape;118;p2"/>
          <p:cNvSpPr/>
          <p:nvPr/>
        </p:nvSpPr>
        <p:spPr>
          <a:xfrm>
            <a:off x="3897691" y="2416913"/>
            <a:ext cx="479848" cy="479848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rgbClr val="1F386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2</a:t>
            </a:r>
            <a:endParaRPr sz="1800" dirty="0">
              <a:solidFill>
                <a:srgbClr val="1F3864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119" name="Google Shape;119;p2"/>
          <p:cNvSpPr txBox="1"/>
          <p:nvPr/>
        </p:nvSpPr>
        <p:spPr>
          <a:xfrm>
            <a:off x="6872123" y="4768153"/>
            <a:ext cx="382201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전환과 변화</a:t>
            </a: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삶 공간의 제공과 지원</a:t>
            </a: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3"/>
          <p:cNvSpPr txBox="1"/>
          <p:nvPr/>
        </p:nvSpPr>
        <p:spPr>
          <a:xfrm>
            <a:off x="1031025" y="561438"/>
            <a:ext cx="14903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들어가며</a:t>
            </a:r>
            <a:endParaRPr sz="11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125" name="Google Shape;125;p3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rgbClr val="1F386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1</a:t>
            </a:r>
            <a:endParaRPr sz="1800" dirty="0">
              <a:solidFill>
                <a:srgbClr val="1F3864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126" name="Google Shape;126;p3"/>
          <p:cNvCxnSpPr>
            <a:endCxn id="125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7" name="Google Shape;127;p3"/>
          <p:cNvSpPr txBox="1"/>
          <p:nvPr/>
        </p:nvSpPr>
        <p:spPr>
          <a:xfrm>
            <a:off x="3476516" y="1338940"/>
            <a:ext cx="5391171" cy="4154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lang="ko-KR" sz="32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연구 목적과 필요성</a:t>
            </a:r>
            <a:endParaRPr sz="32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-연구의 배경</a:t>
            </a:r>
            <a:endParaRPr sz="20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-교화 주체의 살핌</a:t>
            </a:r>
            <a:endParaRPr sz="20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-공간의 쓰임에 대한 살핌</a:t>
            </a:r>
            <a:endParaRPr sz="20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"/>
          <p:cNvSpPr/>
          <p:nvPr/>
        </p:nvSpPr>
        <p:spPr>
          <a:xfrm>
            <a:off x="2" y="0"/>
            <a:ext cx="2114024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133" name="Google Shape;133;p4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134" name="Google Shape;134;p4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연구 배경</a:t>
            </a:r>
            <a:endParaRPr sz="32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Arial"/>
              <a:buNone/>
            </a:pP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-급속한 시대변화와 종교의 비중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grpSp>
        <p:nvGrpSpPr>
          <p:cNvPr id="135" name="Google Shape;135;p4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136" name="Google Shape;136;p4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137" name="Google Shape;137;p4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138" name="Google Shape;138;p4"/>
          <p:cNvSpPr txBox="1"/>
          <p:nvPr/>
        </p:nvSpPr>
        <p:spPr>
          <a:xfrm>
            <a:off x="3582099" y="2537939"/>
            <a:ext cx="6962863" cy="3233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종교 위기시대 도래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 –종교인구의 감소, 제도적 종교에 대한 회의, 탈 종교화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종교 본연의 공적 역할을 주로 요구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 –종교에 대한 관심 저하, 영성 추구의 분위기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139" name="Google Shape;139;p4"/>
          <p:cNvSpPr txBox="1"/>
          <p:nvPr/>
        </p:nvSpPr>
        <p:spPr>
          <a:xfrm>
            <a:off x="338973" y="1093849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연구의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목적과 필요성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140" name="Google Shape;140;p4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1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141" name="Google Shape;141;p4"/>
          <p:cNvCxnSpPr>
            <a:endCxn id="140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5"/>
          <p:cNvSpPr/>
          <p:nvPr/>
        </p:nvSpPr>
        <p:spPr>
          <a:xfrm>
            <a:off x="2" y="0"/>
            <a:ext cx="1736520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147" name="Google Shape;147;p5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148" name="Google Shape;148;p5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연구배경</a:t>
            </a:r>
            <a:endParaRPr sz="32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현재 교단의 흐름에 대한 문제제기 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grpSp>
        <p:nvGrpSpPr>
          <p:cNvPr id="149" name="Google Shape;149;p5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150" name="Google Shape;150;p5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151" name="Google Shape;151;p5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152" name="Google Shape;152;p5"/>
          <p:cNvSpPr txBox="1"/>
          <p:nvPr/>
        </p:nvSpPr>
        <p:spPr>
          <a:xfrm>
            <a:off x="3380763" y="2832695"/>
            <a:ext cx="7944375" cy="28131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빠른 시대의 흐름을 읽고 선도하지 못함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교화의 본질에서 멀어져 있음 –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교화활성화 방법론에 관심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(공간/장소), ,교화(활동),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교화자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(주체/사람)의 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재고 필요성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153" name="Google Shape;153;p5"/>
          <p:cNvSpPr txBox="1"/>
          <p:nvPr/>
        </p:nvSpPr>
        <p:spPr>
          <a:xfrm>
            <a:off x="444278" y="1241341"/>
            <a:ext cx="225065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들어가며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154" name="Google Shape;154;p5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1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155" name="Google Shape;155;p5"/>
          <p:cNvCxnSpPr>
            <a:endCxn id="154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6"/>
          <p:cNvSpPr/>
          <p:nvPr/>
        </p:nvSpPr>
        <p:spPr>
          <a:xfrm>
            <a:off x="1" y="0"/>
            <a:ext cx="2250655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161" name="Google Shape;161;p6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162" name="Google Shape;162;p6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교화의 주체에 대한 살핌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163" name="Google Shape;163;p6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164" name="Google Shape;164;p6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165" name="Google Shape;165;p6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166" name="Google Shape;166;p6"/>
          <p:cNvSpPr txBox="1"/>
          <p:nvPr/>
        </p:nvSpPr>
        <p:spPr>
          <a:xfrm>
            <a:off x="3263072" y="2458478"/>
            <a:ext cx="7768451" cy="4192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전체 출가 교역자 인구가 감소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출가교역자 성비 변화와 여성 교역자 출가 비율 낮아짐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여성 출가교역자 중심의 역사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  -100여년의 기간 동안 여성 교역자가 교화의 주체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  -여성교역자들의 강점, 활동에 따른 공간구성 및 교화 위주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914400" marR="0" lvl="2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(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원기108년 기준)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914400" marR="0" lvl="2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특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/1/2급지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근무 교무 :여성 70%, 남성 30%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914400" marR="0" lvl="2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4/5/6급지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근무 교무: 여성 50%, 남성 50%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167" name="Google Shape;167;p6"/>
          <p:cNvSpPr txBox="1"/>
          <p:nvPr/>
        </p:nvSpPr>
        <p:spPr>
          <a:xfrm>
            <a:off x="444278" y="108745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연구의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목적과 필요성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168" name="Google Shape;168;p6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1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169" name="Google Shape;169;p6"/>
          <p:cNvCxnSpPr>
            <a:endCxn id="168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"/>
          <p:cNvSpPr/>
          <p:nvPr/>
        </p:nvSpPr>
        <p:spPr>
          <a:xfrm>
            <a:off x="1" y="0"/>
            <a:ext cx="2250655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175" name="Google Shape;175;p7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176" name="Google Shape;176;p7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교화의 주체에 대한 살핌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177" name="Google Shape;177;p7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178" name="Google Shape;178;p7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179" name="Google Shape;179;p7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180" name="Google Shape;180;p7"/>
          <p:cNvSpPr txBox="1"/>
          <p:nvPr/>
        </p:nvSpPr>
        <p:spPr>
          <a:xfrm>
            <a:off x="3263072" y="2458478"/>
            <a:ext cx="8238234" cy="4192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남성교역자 비율 증가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(10년 후 전망)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특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/1/2급지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근무 교무: 남성 50%이상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1828800" marR="0" lvl="4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4/5/6급지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근무 교무 : 70~80% 이상 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교화주체가 여성 출가교역자에서 남성 출가교역자로 변화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-공간과 근무형태의 변화 요구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-교도들의 시각과 정서적인 문제 불가피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세대별, 성별이 다른 출가 교역자의 인식 차이에서 오는 문제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181" name="Google Shape;181;p7"/>
          <p:cNvSpPr txBox="1"/>
          <p:nvPr/>
        </p:nvSpPr>
        <p:spPr>
          <a:xfrm>
            <a:off x="444278" y="108745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연구의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목적과 필요성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182" name="Google Shape;182;p7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1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183" name="Google Shape;183;p7"/>
          <p:cNvCxnSpPr>
            <a:endCxn id="182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8"/>
          <p:cNvSpPr/>
          <p:nvPr/>
        </p:nvSpPr>
        <p:spPr>
          <a:xfrm>
            <a:off x="2" y="0"/>
            <a:ext cx="2250654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189" name="Google Shape;189;p8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190" name="Google Shape;190;p8"/>
          <p:cNvSpPr txBox="1"/>
          <p:nvPr/>
        </p:nvSpPr>
        <p:spPr>
          <a:xfrm>
            <a:off x="3816745" y="1300344"/>
            <a:ext cx="5964817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</a:t>
            </a:r>
            <a:r>
              <a:rPr lang="ko-KR" sz="32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공간(</a:t>
            </a:r>
            <a:r>
              <a:rPr lang="ko-KR" sz="3200" b="1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32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)의 쓰임에 대한 살핌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191" name="Google Shape;191;p8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192" name="Google Shape;192;p8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193" name="Google Shape;193;p8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194" name="Google Shape;194;p8"/>
          <p:cNvSpPr txBox="1"/>
          <p:nvPr/>
        </p:nvSpPr>
        <p:spPr>
          <a:xfrm>
            <a:off x="3195960" y="2414078"/>
            <a:ext cx="7196695" cy="3072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일반적인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공간의 역할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914400" marR="0" lvl="2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의식 또는 법회를 진행하는 장소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914400" marR="0" lvl="2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교도들의 모임 장소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914400" marR="0" lvl="2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교무의 생활공간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195" name="Google Shape;195;p8"/>
          <p:cNvSpPr txBox="1"/>
          <p:nvPr/>
        </p:nvSpPr>
        <p:spPr>
          <a:xfrm>
            <a:off x="444278" y="108745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연구의 </a:t>
            </a:r>
            <a:endParaRPr sz="2000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목적과 필요성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196" name="Google Shape;196;p8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1</a:t>
            </a: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197" name="Google Shape;197;p8"/>
          <p:cNvCxnSpPr>
            <a:endCxn id="196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9"/>
          <p:cNvSpPr/>
          <p:nvPr/>
        </p:nvSpPr>
        <p:spPr>
          <a:xfrm>
            <a:off x="2" y="0"/>
            <a:ext cx="2250654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03" name="Google Shape;203;p9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04" name="Google Shape;204;p9"/>
          <p:cNvSpPr txBox="1"/>
          <p:nvPr/>
        </p:nvSpPr>
        <p:spPr>
          <a:xfrm>
            <a:off x="3816746" y="1300344"/>
            <a:ext cx="6291988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공간(</a:t>
            </a:r>
            <a:r>
              <a:rPr lang="ko-KR" sz="3200" b="1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)의 쓰임에 대한 살핌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205" name="Google Shape;205;p9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206" name="Google Shape;206;p9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207" name="Google Shape;207;p9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208" name="Google Shape;208;p9"/>
          <p:cNvSpPr txBox="1"/>
          <p:nvPr/>
        </p:nvSpPr>
        <p:spPr>
          <a:xfrm>
            <a:off x="3195960" y="2414079"/>
            <a:ext cx="7196695" cy="2610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시대변화에 따른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공간의 변화와 역할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1257300" marR="0" lvl="2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-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지역사회의 공적 공간으로서 기능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1257300" marR="0" lvl="2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-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정기훈련과 상시훈련의 활성화 공간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1257300" marR="0" lvl="2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-"/>
            </a:pP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교법의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생활화가 이루어지는 공간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209" name="Google Shape;209;p9"/>
          <p:cNvSpPr txBox="1"/>
          <p:nvPr/>
        </p:nvSpPr>
        <p:spPr>
          <a:xfrm>
            <a:off x="444278" y="108745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연구의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목적과 필요성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210" name="Google Shape;210;p9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1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211" name="Google Shape;211;p9"/>
          <p:cNvCxnSpPr>
            <a:endCxn id="210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0"/>
          <p:cNvSpPr/>
          <p:nvPr/>
        </p:nvSpPr>
        <p:spPr>
          <a:xfrm>
            <a:off x="2" y="0"/>
            <a:ext cx="2250654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17" name="Google Shape;217;p10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18" name="Google Shape;218;p10"/>
          <p:cNvSpPr txBox="1"/>
          <p:nvPr/>
        </p:nvSpPr>
        <p:spPr>
          <a:xfrm>
            <a:off x="3816745" y="1300344"/>
            <a:ext cx="5981595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공간(</a:t>
            </a:r>
            <a:r>
              <a:rPr lang="ko-KR" sz="3200" b="1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)의 쓰임에 대한 살핌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219" name="Google Shape;219;p10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220" name="Google Shape;220;p10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221" name="Google Shape;221;p10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222" name="Google Shape;222;p10"/>
          <p:cNvSpPr txBox="1"/>
          <p:nvPr/>
        </p:nvSpPr>
        <p:spPr>
          <a:xfrm>
            <a:off x="3195960" y="2414078"/>
            <a:ext cx="7196695" cy="3072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물리적 공간의 국한을 벗어난 교화가 살아나는 공간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1257300" marR="0" lvl="2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-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교역자가 교화를 하는 곳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1257300" marR="0" lvl="2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-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일원의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교법이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전해지는 곳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1257300" marR="0" lvl="2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-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일원의 교법으로 훈련하는 곳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1257300" marR="0" lvl="2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-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온라인에서 교화가 이루어지는 곳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223" name="Google Shape;223;p10"/>
          <p:cNvSpPr txBox="1"/>
          <p:nvPr/>
        </p:nvSpPr>
        <p:spPr>
          <a:xfrm>
            <a:off x="444278" y="108745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연구의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목적과 필요성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224" name="Google Shape;224;p10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1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225" name="Google Shape;225;p10"/>
          <p:cNvCxnSpPr>
            <a:endCxn id="224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1"/>
          <p:cNvSpPr txBox="1"/>
          <p:nvPr/>
        </p:nvSpPr>
        <p:spPr>
          <a:xfrm>
            <a:off x="1031025" y="561438"/>
            <a:ext cx="3230582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이론적 고찰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231" name="Google Shape;231;p11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rgbClr val="1F386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2</a:t>
            </a: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232" name="Google Shape;232;p11"/>
          <p:cNvCxnSpPr>
            <a:endCxn id="231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33" name="Google Shape;233;p11"/>
          <p:cNvSpPr txBox="1"/>
          <p:nvPr/>
        </p:nvSpPr>
        <p:spPr>
          <a:xfrm>
            <a:off x="2941299" y="2589590"/>
            <a:ext cx="717806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lang="ko-KR" sz="32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교법에서 본 </a:t>
            </a:r>
            <a:r>
              <a:rPr lang="ko-KR" sz="3200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32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정의</a:t>
            </a:r>
            <a:endParaRPr sz="32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lang="ko-KR" sz="3200" dirty="0" err="1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32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역할과 공간의 구성</a:t>
            </a: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2"/>
          <p:cNvSpPr/>
          <p:nvPr/>
        </p:nvSpPr>
        <p:spPr>
          <a:xfrm>
            <a:off x="1" y="0"/>
            <a:ext cx="1946245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39" name="Google Shape;239;p12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40" name="Google Shape;240;p12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32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교법에서 본 </a:t>
            </a:r>
            <a:r>
              <a:rPr lang="ko-KR" sz="3200" b="1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32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정의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241" name="Google Shape;241;p12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242" name="Google Shape;242;p12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243" name="Google Shape;243;p12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244" name="Google Shape;244;p12"/>
          <p:cNvSpPr txBox="1"/>
          <p:nvPr/>
        </p:nvSpPr>
        <p:spPr>
          <a:xfrm>
            <a:off x="3037806" y="2685423"/>
            <a:ext cx="8531603" cy="2367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&lt;원불교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교헌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교당은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대중교화의 장소로써 교도의 일상생활에 응하도록 하는 공간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신앙/수행을 지도하며 교화/훈련/신앙의례 등을 진행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지역사회에 맑음과 깨달음과 은혜를 공급하는 중심이 되는 곳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245" name="Google Shape;245;p12"/>
          <p:cNvSpPr txBox="1"/>
          <p:nvPr/>
        </p:nvSpPr>
        <p:spPr>
          <a:xfrm>
            <a:off x="100329" y="130878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</a:t>
            </a:r>
            <a:endParaRPr sz="2000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이론적 고찰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246" name="Google Shape;246;p12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chemeClr val="lt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2</a:t>
            </a:r>
            <a:endParaRPr sz="1800" dirty="0">
              <a:solidFill>
                <a:schemeClr val="lt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247" name="Google Shape;247;p12"/>
          <p:cNvCxnSpPr>
            <a:endCxn id="246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3"/>
          <p:cNvSpPr/>
          <p:nvPr/>
        </p:nvSpPr>
        <p:spPr>
          <a:xfrm>
            <a:off x="1" y="0"/>
            <a:ext cx="1946245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53" name="Google Shape;253;p13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54" name="Google Shape;254;p13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교법에서 본 </a:t>
            </a:r>
            <a:r>
              <a:rPr lang="ko-KR" sz="3200" b="1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정의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255" name="Google Shape;255;p13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256" name="Google Shape;256;p13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257" name="Google Shape;257;p13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258" name="Google Shape;258;p13"/>
          <p:cNvSpPr txBox="1"/>
          <p:nvPr/>
        </p:nvSpPr>
        <p:spPr>
          <a:xfrm>
            <a:off x="2516697" y="2537939"/>
            <a:ext cx="8531603" cy="378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역할을 담은 포괄적인 의미 ‘도량’&gt;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도량: 원불교의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교법을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펼치고 마음을 닦는 장소, 곧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법도량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전국 각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교당과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기관 의미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원불교 교단 초기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불법시생활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생활시불법을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표방하고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처처불상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사사불공의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교법을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펼치는 공간을 제한적으로 명시하지 않았기에 넓은 의미로 이 세상 어디나 다 도량이며, 세속과 도량을 구별하지 않으며, 교화를 할 수 있는 공간은 모두 넓은 의미의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259" name="Google Shape;259;p13"/>
          <p:cNvSpPr txBox="1"/>
          <p:nvPr/>
        </p:nvSpPr>
        <p:spPr>
          <a:xfrm>
            <a:off x="100329" y="130878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이론적 고찰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260" name="Google Shape;260;p13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2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261" name="Google Shape;261;p13"/>
          <p:cNvCxnSpPr>
            <a:endCxn id="260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4"/>
          <p:cNvSpPr/>
          <p:nvPr/>
        </p:nvSpPr>
        <p:spPr>
          <a:xfrm>
            <a:off x="1" y="0"/>
            <a:ext cx="1946245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67" name="Google Shape;267;p14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68" name="Google Shape;268;p14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교법에서 본 </a:t>
            </a:r>
            <a:r>
              <a:rPr lang="ko-KR" sz="3200" b="1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정의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269" name="Google Shape;269;p14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270" name="Google Shape;270;p14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271" name="Google Shape;271;p14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272" name="Google Shape;272;p14"/>
          <p:cNvSpPr txBox="1"/>
          <p:nvPr/>
        </p:nvSpPr>
        <p:spPr>
          <a:xfrm>
            <a:off x="2998477" y="2154480"/>
            <a:ext cx="8531603" cy="4320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&lt;정전과 대종경에 나타난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정전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지난 일을 문답하는 도량, 감각된 일을 보고하여 지도인의 감정을 얻고,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의심의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해오를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얻고 , 입선 훈련하며, 정신적 소득을 얻는 도량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대종경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인간을 개조하는 도량이며,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자리이타의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도량이며,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심전 계발하는 대농의 못자리판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273" name="Google Shape;273;p14"/>
          <p:cNvSpPr txBox="1"/>
          <p:nvPr/>
        </p:nvSpPr>
        <p:spPr>
          <a:xfrm>
            <a:off x="100329" y="130878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이론적 고찰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274" name="Google Shape;274;p14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2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275" name="Google Shape;275;p14"/>
          <p:cNvCxnSpPr>
            <a:endCxn id="274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5"/>
          <p:cNvSpPr/>
          <p:nvPr/>
        </p:nvSpPr>
        <p:spPr>
          <a:xfrm>
            <a:off x="1" y="0"/>
            <a:ext cx="1946245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81" name="Google Shape;281;p15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82" name="Google Shape;282;p15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교법에서 본 </a:t>
            </a:r>
            <a:r>
              <a:rPr lang="ko-KR" sz="3200" b="1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정의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283" name="Google Shape;283;p15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284" name="Google Shape;284;p15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285" name="Google Shape;285;p15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286" name="Google Shape;286;p15"/>
          <p:cNvSpPr txBox="1"/>
          <p:nvPr/>
        </p:nvSpPr>
        <p:spPr>
          <a:xfrm>
            <a:off x="2508308" y="2537939"/>
            <a:ext cx="8531603" cy="2696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개념의 형성&gt;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은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신앙인들의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모임체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정기적인 모임의 도량, 신자들의 정신상의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혜복로를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개척하는 도량, 신도들로 하여금 진리적(영적) 생활을 하게 하는 도량이며, 교당이라는 공간을 통해 교화가 이뤄진다는 개념이 형성된 것으로 보임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287" name="Google Shape;287;p15"/>
          <p:cNvSpPr txBox="1"/>
          <p:nvPr/>
        </p:nvSpPr>
        <p:spPr>
          <a:xfrm>
            <a:off x="100329" y="130878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이론적 고찰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288" name="Google Shape;288;p15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2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289" name="Google Shape;289;p15"/>
          <p:cNvCxnSpPr>
            <a:endCxn id="288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6"/>
          <p:cNvSpPr/>
          <p:nvPr/>
        </p:nvSpPr>
        <p:spPr>
          <a:xfrm>
            <a:off x="1" y="0"/>
            <a:ext cx="1946245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95" name="Google Shape;295;p16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296" name="Google Shape;296;p16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교법에서 본 </a:t>
            </a:r>
            <a:r>
              <a:rPr lang="ko-KR" sz="3200" b="1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정의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297" name="Google Shape;297;p16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298" name="Google Shape;298;p16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299" name="Google Shape;299;p16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300" name="Google Shape;300;p16"/>
          <p:cNvSpPr txBox="1"/>
          <p:nvPr/>
        </p:nvSpPr>
        <p:spPr>
          <a:xfrm>
            <a:off x="3380764" y="2537939"/>
            <a:ext cx="6551802" cy="2367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교헌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&gt;과 &lt;규정&gt;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에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언급된 내용을 통해서 살펴본 결과,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교당은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물리적 공간에 드나드는 대상을 위한 응함과 대중교화가 가능한 곳이어야 한다는 점에서 물리적인 공간만을 의미하지 않다.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301" name="Google Shape;301;p16"/>
          <p:cNvSpPr txBox="1"/>
          <p:nvPr/>
        </p:nvSpPr>
        <p:spPr>
          <a:xfrm>
            <a:off x="100329" y="130878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이론적 고찰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302" name="Google Shape;302;p16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2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303" name="Google Shape;303;p16"/>
          <p:cNvCxnSpPr>
            <a:endCxn id="302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7"/>
          <p:cNvSpPr/>
          <p:nvPr/>
        </p:nvSpPr>
        <p:spPr>
          <a:xfrm>
            <a:off x="2" y="0"/>
            <a:ext cx="168618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309" name="Google Shape;309;p17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310" name="Google Shape;310;p17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역할과 공간의 구성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311" name="Google Shape;311;p17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312" name="Google Shape;312;p17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313" name="Google Shape;313;p17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314" name="Google Shape;314;p17"/>
          <p:cNvSpPr txBox="1"/>
          <p:nvPr/>
        </p:nvSpPr>
        <p:spPr>
          <a:xfrm>
            <a:off x="2928667" y="2927757"/>
            <a:ext cx="7953009" cy="360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&lt;전환된 의미의 ‘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교당＇개념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315" name="Google Shape;315;p17"/>
          <p:cNvSpPr txBox="1"/>
          <p:nvPr/>
        </p:nvSpPr>
        <p:spPr>
          <a:xfrm>
            <a:off x="100329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이론적 고찰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316" name="Google Shape;316;p17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2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317" name="Google Shape;317;p17"/>
          <p:cNvCxnSpPr>
            <a:endCxn id="316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18" name="Google Shape;318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28667" y="3429000"/>
            <a:ext cx="7850029" cy="22561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8"/>
          <p:cNvSpPr/>
          <p:nvPr/>
        </p:nvSpPr>
        <p:spPr>
          <a:xfrm>
            <a:off x="2" y="0"/>
            <a:ext cx="168618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324" name="Google Shape;324;p18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325" name="Google Shape;325;p18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역할과 공간의 구성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326" name="Google Shape;326;p18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327" name="Google Shape;327;p18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328" name="Google Shape;328;p18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329" name="Google Shape;329;p18"/>
          <p:cNvSpPr txBox="1"/>
          <p:nvPr/>
        </p:nvSpPr>
        <p:spPr>
          <a:xfrm>
            <a:off x="2928667" y="1990287"/>
            <a:ext cx="7953009" cy="47209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법문에서 강조된 ‘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교당＇의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전환 의미 요약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신앙의 대상 수행의 표본인 일원상이 봉안되어 있는 공간</a:t>
            </a:r>
            <a:endParaRPr sz="14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신앙과 수행이 있는 공간</a:t>
            </a:r>
            <a:endParaRPr sz="14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문답, 감정, </a:t>
            </a:r>
            <a:r>
              <a:rPr lang="ko-KR" sz="14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해오의</a:t>
            </a:r>
            <a:r>
              <a:rPr lang="ko-KR" sz="14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공간</a:t>
            </a:r>
            <a:endParaRPr sz="14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정기훈련 11과목, </a:t>
            </a:r>
            <a:r>
              <a:rPr lang="ko-KR" sz="14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교당내왕시</a:t>
            </a:r>
            <a:r>
              <a:rPr lang="ko-KR" sz="14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주의사항, 상시응용주의사항을 공부하고 훈련하는 공간</a:t>
            </a:r>
            <a:endParaRPr sz="14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공부와 사업 병진의 공간</a:t>
            </a:r>
            <a:endParaRPr sz="14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습관과 업력을 녹여내고 </a:t>
            </a:r>
            <a:r>
              <a:rPr lang="ko-KR" sz="14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교법적으로</a:t>
            </a:r>
            <a:r>
              <a:rPr lang="ko-KR" sz="14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진화하는 공간</a:t>
            </a:r>
            <a:endParaRPr sz="14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정진과 적공으로 공부의 정도가 진보되는 공간</a:t>
            </a:r>
            <a:endParaRPr sz="14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마음공부 하는 공간</a:t>
            </a:r>
            <a:endParaRPr sz="14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가례와 </a:t>
            </a:r>
            <a:r>
              <a:rPr lang="ko-KR" sz="14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교례</a:t>
            </a:r>
            <a:r>
              <a:rPr lang="ko-KR" sz="14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의식을 주최하고 진행하는 공간</a:t>
            </a:r>
            <a:endParaRPr sz="14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법회가 열리는 공간</a:t>
            </a:r>
            <a:endParaRPr sz="14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불보살</a:t>
            </a:r>
            <a:r>
              <a:rPr lang="ko-KR" sz="14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배출의 도량</a:t>
            </a:r>
            <a:endParaRPr sz="14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대중이 모일수 있는 공간</a:t>
            </a:r>
            <a:endParaRPr sz="14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대사회적으로 협력과 역할을 하는 공간</a:t>
            </a:r>
            <a:endParaRPr sz="14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</a:pPr>
            <a:r>
              <a:rPr lang="ko-KR" sz="14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세상을 위해 개방하고 여러 대상의 교화에 노력하는 공간</a:t>
            </a:r>
            <a:endParaRPr sz="14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algun Gothic"/>
              <a:buNone/>
            </a:pPr>
            <a:endParaRPr sz="14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330" name="Google Shape;330;p18"/>
          <p:cNvSpPr txBox="1"/>
          <p:nvPr/>
        </p:nvSpPr>
        <p:spPr>
          <a:xfrm>
            <a:off x="100329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이론적 고찰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331" name="Google Shape;331;p18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2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332" name="Google Shape;332;p18"/>
          <p:cNvCxnSpPr>
            <a:endCxn id="331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9"/>
          <p:cNvSpPr/>
          <p:nvPr/>
        </p:nvSpPr>
        <p:spPr>
          <a:xfrm>
            <a:off x="2" y="0"/>
            <a:ext cx="168618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338" name="Google Shape;338;p19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339" name="Google Shape;339;p19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역할과 공간의 구성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340" name="Google Shape;340;p19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341" name="Google Shape;341;p19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342" name="Google Shape;342;p19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343" name="Google Shape;343;p19"/>
          <p:cNvSpPr txBox="1"/>
          <p:nvPr/>
        </p:nvSpPr>
        <p:spPr>
          <a:xfrm>
            <a:off x="2928667" y="1990287"/>
            <a:ext cx="7953009" cy="4586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대종사님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당대의 교당에서는 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영육쌍전의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의미가 살아나는 도량의 개념이었음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교단이 형태를 갖추어 가고 조직이 완성되어 가는 과정에서 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예회를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보는 곳, 문답/감정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의 도량, 훈련이 이루어지는 등 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다양한 활동들이 이루어졌음을 볼 때 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시대변화에 따라 이러한 초기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역할이 살아나는 것이 관건.  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344" name="Google Shape;344;p19"/>
          <p:cNvSpPr txBox="1"/>
          <p:nvPr/>
        </p:nvSpPr>
        <p:spPr>
          <a:xfrm>
            <a:off x="100329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이론적 고찰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345" name="Google Shape;345;p19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2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346" name="Google Shape;346;p19"/>
          <p:cNvCxnSpPr>
            <a:endCxn id="345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20"/>
          <p:cNvSpPr/>
          <p:nvPr/>
        </p:nvSpPr>
        <p:spPr>
          <a:xfrm>
            <a:off x="2" y="0"/>
            <a:ext cx="168618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352" name="Google Shape;352;p20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353" name="Google Shape;353;p20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역할과 공간의 구성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354" name="Google Shape;354;p20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355" name="Google Shape;355;p20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356" name="Google Shape;356;p20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357" name="Google Shape;357;p20"/>
          <p:cNvSpPr txBox="1"/>
          <p:nvPr/>
        </p:nvSpPr>
        <p:spPr>
          <a:xfrm>
            <a:off x="2743200" y="1990287"/>
            <a:ext cx="8254767" cy="4586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훈련의 본래 의미가 살아나는 도량, 어떤 누구라도 문답 감정을 통해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해오를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얻고, 다양한 프로그램을 통해 삶의 의미와 활력을 얻어가는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열린교당으로서의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기능이 살아나야 하고, 진정한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열린교당으로서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역할을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하려려면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‘교도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사종의무’를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잘 이행하는 교도의 역할이 잘 살아나되 ‘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법회출석’을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뛰어넘어 깨달은 불보살이 많이 배출되는 도량으로 거듭나도록 모두의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합력과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노력이 필요함.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또한 물리적 공간으로 마련된 제한적인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교당을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넘어 교역자가 가는 곳이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교당이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되고, 출재가 교도가 활동하는 모든 것이 교화로 지칭되어야 한다.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358" name="Google Shape;358;p20"/>
          <p:cNvSpPr txBox="1"/>
          <p:nvPr/>
        </p:nvSpPr>
        <p:spPr>
          <a:xfrm>
            <a:off x="100329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이론적 고찰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359" name="Google Shape;359;p20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2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360" name="Google Shape;360;p20"/>
          <p:cNvCxnSpPr>
            <a:endCxn id="359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1"/>
          <p:cNvSpPr/>
          <p:nvPr/>
        </p:nvSpPr>
        <p:spPr>
          <a:xfrm>
            <a:off x="2" y="0"/>
            <a:ext cx="168618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366" name="Google Shape;366;p21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367" name="Google Shape;367;p21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역할과 공간의 구성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368" name="Google Shape;368;p21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369" name="Google Shape;369;p21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370" name="Google Shape;370;p21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371" name="Google Shape;371;p21"/>
          <p:cNvSpPr txBox="1"/>
          <p:nvPr/>
        </p:nvSpPr>
        <p:spPr>
          <a:xfrm>
            <a:off x="2928667" y="1990287"/>
            <a:ext cx="7953009" cy="4100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원기9년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소태산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대종사님이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원불교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익산성지에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교화의 기지를 마련하고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총부를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건설한 이유도 결국 세상과의 소통과 호흡을 함께 하기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위함이었으며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더 나아가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재가출가를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넘어서고,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교도뿐만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아니라 모두의 성지로 활짝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열려있는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것임을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상기할때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역시 같은 역할과 공간의 쓰임이 되어야 할 것이다.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교당이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세워진 입지에 국한하고,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교당에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다녀가는 사람에게만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한정짓고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신성함과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거룩함만을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강조하고, 소극적인 대응만으로는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대종사님의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경륜과 포부를 실현하기 어려울 것이다.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372" name="Google Shape;372;p21"/>
          <p:cNvSpPr txBox="1"/>
          <p:nvPr/>
        </p:nvSpPr>
        <p:spPr>
          <a:xfrm>
            <a:off x="100329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이론적 고찰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373" name="Google Shape;373;p21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2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374" name="Google Shape;374;p21"/>
          <p:cNvCxnSpPr>
            <a:endCxn id="373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22"/>
          <p:cNvSpPr txBox="1"/>
          <p:nvPr/>
        </p:nvSpPr>
        <p:spPr>
          <a:xfrm>
            <a:off x="1031025" y="561438"/>
            <a:ext cx="3901702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구성의 변화의 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380" name="Google Shape;380;p22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1800"/>
              <a:buFont typeface="Malgun Gothic"/>
              <a:buNone/>
            </a:pPr>
            <a:r>
              <a:rPr lang="ko-KR" sz="1800" dirty="0">
                <a:solidFill>
                  <a:srgbClr val="1F386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381" name="Google Shape;381;p22"/>
          <p:cNvCxnSpPr>
            <a:endCxn id="380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82" name="Google Shape;382;p22"/>
          <p:cNvSpPr txBox="1"/>
          <p:nvPr/>
        </p:nvSpPr>
        <p:spPr>
          <a:xfrm>
            <a:off x="2941299" y="2589590"/>
            <a:ext cx="717806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Char char="•"/>
            </a:pPr>
            <a:r>
              <a:rPr lang="ko-KR" sz="32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</a:t>
            </a:r>
            <a:endParaRPr sz="32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Char char="•"/>
            </a:pPr>
            <a:r>
              <a:rPr lang="ko-KR" sz="3200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endParaRPr sz="32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23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388" name="Google Shape;388;p23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389" name="Google Shape;389;p23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교화의 정의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390" name="Google Shape;390;p23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391" name="Google Shape;391;p23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392" name="Google Shape;392;p23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393" name="Google Shape;393;p23"/>
          <p:cNvSpPr txBox="1"/>
          <p:nvPr/>
        </p:nvSpPr>
        <p:spPr>
          <a:xfrm>
            <a:off x="2912535" y="2049938"/>
            <a:ext cx="8517466" cy="4554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 교리에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바탕한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이론적 개념&gt;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교화에 대한 물음- 원불교 존재이유와 직결, 복합적 요소의 결합의 활동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[정전/개교의 동기]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파란고해의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일체생령을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광대무량한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낙원으로 인도하기 위함.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[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원불교교헌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]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-원기 33년 교명선포 후: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처처불상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사사불공과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무시선의 도리를 선포하여 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                               전세계를 불은화하고 그 일체중생을 선법화 하는 것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-현재: 원불교는 물질이 개벽되니 정신을 개벽하자는 표어아래 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     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법신불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일원상의 진리를 종지로 하여 신앙과 수행을 병진하고 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      영과 육을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쌍전하며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이와 사를 병행함으로써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광대무량한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낙원세계 건설 지향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394" name="Google Shape;394;p23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395" name="Google Shape;395;p23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396" name="Google Shape;396;p23"/>
          <p:cNvCxnSpPr>
            <a:endCxn id="395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4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402" name="Google Shape;402;p24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403" name="Google Shape;403;p24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교화의 정의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404" name="Google Shape;404;p24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405" name="Google Shape;405;p24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406" name="Google Shape;406;p24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407" name="Google Shape;407;p24"/>
          <p:cNvSpPr txBox="1"/>
          <p:nvPr/>
        </p:nvSpPr>
        <p:spPr>
          <a:xfrm>
            <a:off x="2734735" y="2008230"/>
            <a:ext cx="8517466" cy="4554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&lt;교리에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바탕한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교화의 정의&gt;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교화: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진리를 믿고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깨달아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실천하게 하는 것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교화이념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진리적 종교의 신앙과 사실적 도덕의 훈련을 하는 것</a:t>
            </a: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영육쌍전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이사병행으로 도학과 과학을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병지낳게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하는 것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불법으로 생활을 빛내고, 생활속에서 불법을 닦게 하는 것</a:t>
            </a: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교화목표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삼학수행으로 여래의 인격을 이루고 사은에 보은하는 봉공인이 되게 하는 것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-전 가족이 일원화되어 행복하고 안락하며 진화하는 가정을 이루게 하는 것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-전 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세계를 불은화하고 전인류를 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선법화하여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도학과 과학이 병진하는 하나의 세계, 보은의 세계, 균등의 세계를 이루는 것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408" name="Google Shape;408;p24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409" name="Google Shape;409;p24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410" name="Google Shape;410;p24"/>
          <p:cNvCxnSpPr>
            <a:endCxn id="409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5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416" name="Google Shape;416;p25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417" name="Google Shape;417;p25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교화의 정의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418" name="Google Shape;418;p25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419" name="Google Shape;419;p25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420" name="Google Shape;420;p25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421" name="Google Shape;421;p25"/>
          <p:cNvSpPr txBox="1"/>
          <p:nvPr/>
        </p:nvSpPr>
        <p:spPr>
          <a:xfrm>
            <a:off x="2734735" y="2008230"/>
            <a:ext cx="8517466" cy="4554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교화의 대이념은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진리적 종교의 신앙과 사실적 도덕의 훈련이라고 하는 두가지 큰 방향 아래 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정신의 세력을 확장하고 물질의 세력을 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항복받아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동정이 골라 맞고</a:t>
            </a: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공부와 사업이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병진되며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도학과 과학이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병진된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광대무량한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낙원세계를 건설하자는 것이고, 이를 실현하는 것이 교화 활동이며,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재가출가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교도라면 누구나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해야할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일이고 사명이다.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소태산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대종사께서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‘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교화＇라는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용어를 사용한 본의를 짐작해보면,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원불교의 교화의 주체와 교화의 대상은 시작이 자신으로부터 시작이라는 것이다.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422" name="Google Shape;422;p25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423" name="Google Shape;423;p25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424" name="Google Shape;424;p25"/>
          <p:cNvCxnSpPr>
            <a:endCxn id="423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26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430" name="Google Shape;430;p26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431" name="Google Shape;431;p26"/>
          <p:cNvSpPr txBox="1"/>
          <p:nvPr/>
        </p:nvSpPr>
        <p:spPr>
          <a:xfrm>
            <a:off x="3816746" y="1300344"/>
            <a:ext cx="554061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교화의 정의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432" name="Google Shape;432;p26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433" name="Google Shape;433;p26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434" name="Google Shape;434;p26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435" name="Google Shape;435;p26"/>
          <p:cNvSpPr txBox="1"/>
          <p:nvPr/>
        </p:nvSpPr>
        <p:spPr>
          <a:xfrm>
            <a:off x="2692400" y="2303126"/>
            <a:ext cx="8321041" cy="4199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&lt;헌규를 통해 본 교화&gt;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p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.</a:t>
            </a:r>
            <a:r>
              <a:rPr lang="en-US" alt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48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[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교헌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/제3절 교화]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를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통한 교화의 범주 6가지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“교전, 교역자,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훈련,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영육쌍전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”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-교화를 하는데 무엇으로, 누가, 어디서, 어떻게 무엇을, 즉 교화를 하자는 것.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ko-KR" sz="16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교화는 훈련이다, 교화는 교화단으로 한다, 교화는 영육을 상전하게 하는 것이다</a:t>
            </a:r>
            <a:endParaRPr sz="16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lgun Gothic"/>
              <a:buNone/>
            </a:pP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None/>
            </a:pPr>
            <a:r>
              <a:rPr lang="ko-KR" sz="16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* 모든 교화활동은 훈련 아님이 없어야 하고, 교화단을 통해 교화하여 결국에는 전인류 만생령이 </a:t>
            </a:r>
            <a:r>
              <a:rPr lang="ko-KR" sz="16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소태산</a:t>
            </a:r>
            <a:r>
              <a:rPr lang="ko-KR" sz="16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대종사가 밝힌 일원의 진리로써 영육을 쌍전하여 온전함을 얻고 낙원생활을 하게 하는 것이 교화이다.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436" name="Google Shape;436;p26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437" name="Google Shape;437;p26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438" name="Google Shape;438;p26"/>
          <p:cNvCxnSpPr>
            <a:endCxn id="437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27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444" name="Google Shape;444;p27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445" name="Google Shape;445;p27"/>
          <p:cNvSpPr txBox="1"/>
          <p:nvPr/>
        </p:nvSpPr>
        <p:spPr>
          <a:xfrm>
            <a:off x="3816746" y="1300344"/>
            <a:ext cx="640943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446" name="Google Shape;446;p27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447" name="Google Shape;447;p27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448" name="Google Shape;448;p27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449" name="Google Shape;449;p27"/>
          <p:cNvSpPr txBox="1"/>
          <p:nvPr/>
        </p:nvSpPr>
        <p:spPr>
          <a:xfrm>
            <a:off x="3317118" y="2303127"/>
            <a:ext cx="8332922" cy="33718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*교화=훈련=정기훈련과 상시훈련=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(법회)=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영육쌍전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=낙원생활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-훈련= 정기훈련=수양과 연구 중심으로 생각하는 경향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“정기훈련과 상시훈련은 서로서로 도움이 되고 바탕이 되어 </a:t>
            </a: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재세출세의 공부인에게 일분일각도 공부를 떠나지 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않게하는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길이 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되나니라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“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(정전/정기훈련과 상시훈련과의 관계)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Noto Sans Symbols"/>
              <a:buChar char="⇒"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정기와 상시가 맞물려가는 톱니바퀴, 하루일상안에 정기와 상시 존재</a:t>
            </a: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450" name="Google Shape;450;p27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451" name="Google Shape;451;p27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452" name="Google Shape;452;p27"/>
          <p:cNvCxnSpPr>
            <a:endCxn id="451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28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458" name="Google Shape;458;p28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grpSp>
        <p:nvGrpSpPr>
          <p:cNvPr id="460" name="Google Shape;460;p28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461" name="Google Shape;461;p28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462" name="Google Shape;462;p28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463" name="Google Shape;463;p28"/>
          <p:cNvSpPr txBox="1"/>
          <p:nvPr/>
        </p:nvSpPr>
        <p:spPr>
          <a:xfrm>
            <a:off x="3816745" y="2448517"/>
            <a:ext cx="7196695" cy="3109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&lt;법회 중심의 교화 활동&gt;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일요일 정례법회와 약간의 수시법회 중심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설교중심의 법회 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법회 출석이 교화활동의 전부, 법회출석수로 교화역량 평가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=&gt; 법회의 내용이 설교중심이라는 것, 일주일에 한번 이루어지는 법회가 거의 유일한 교화활동이라는 점에 대한 문제제기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464" name="Google Shape;464;p28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465" name="Google Shape;465;p28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466" name="Google Shape;466;p28"/>
          <p:cNvCxnSpPr>
            <a:endCxn id="465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" name="Google Shape;445;p27">
            <a:extLst>
              <a:ext uri="{FF2B5EF4-FFF2-40B4-BE49-F238E27FC236}">
                <a16:creationId xmlns:a16="http://schemas.microsoft.com/office/drawing/2014/main" id="{1ACBE799-8890-1B09-E2C8-C279F9CF0E44}"/>
              </a:ext>
            </a:extLst>
          </p:cNvPr>
          <p:cNvSpPr txBox="1"/>
          <p:nvPr/>
        </p:nvSpPr>
        <p:spPr>
          <a:xfrm>
            <a:off x="3816746" y="1300344"/>
            <a:ext cx="640943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29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472" name="Google Shape;472;p29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473" name="Google Shape;473;p29"/>
          <p:cNvSpPr txBox="1"/>
          <p:nvPr/>
        </p:nvSpPr>
        <p:spPr>
          <a:xfrm>
            <a:off x="3816746" y="1300344"/>
            <a:ext cx="6719826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474" name="Google Shape;474;p29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475" name="Google Shape;475;p29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476" name="Google Shape;476;p29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477" name="Google Shape;477;p29"/>
          <p:cNvSpPr txBox="1"/>
          <p:nvPr/>
        </p:nvSpPr>
        <p:spPr>
          <a:xfrm>
            <a:off x="2961612" y="2174061"/>
            <a:ext cx="7196695" cy="594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&lt;법회 중심의 교화 활동&gt;- 교도 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4종의무, 법회출석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478" name="Google Shape;478;p29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479" name="Google Shape;479;p29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480" name="Google Shape;480;p29"/>
          <p:cNvCxnSpPr>
            <a:endCxn id="479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81" name="Google Shape;481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15640" y="3098800"/>
            <a:ext cx="6942667" cy="34119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31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501" name="Google Shape;501;p31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502" name="Google Shape;502;p31"/>
          <p:cNvSpPr txBox="1"/>
          <p:nvPr/>
        </p:nvSpPr>
        <p:spPr>
          <a:xfrm>
            <a:off x="3816746" y="1300344"/>
            <a:ext cx="6719826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503" name="Google Shape;503;p31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504" name="Google Shape;504;p31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505" name="Google Shape;505;p31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506" name="Google Shape;506;p31"/>
          <p:cNvSpPr txBox="1"/>
          <p:nvPr/>
        </p:nvSpPr>
        <p:spPr>
          <a:xfrm>
            <a:off x="2851546" y="2118297"/>
            <a:ext cx="7960388" cy="4680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사종의무의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변천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과정을 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볼때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원래 교도의 의무는 법회출석이라는 행위에 국한하는 것이 아니라 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교리훈련과 법규준수의 의미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-교도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사종의무에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법회출석을 명시한 이유는 교세확장과 교단발전 정책에 집중하면서 교도 불리기의 영향.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대산종법사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경륜 중 교단이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갖추어야할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실력에 ‘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교도증가’가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있음.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-시대변화에 따른 양적인 교도 불리기의 한계 도달: 개념확장과 더불어 법회의 개념을 전환하여 다방면으로 교리의 훈련을 시키고, 올바른 경전법규 연습을 통해 교화의 목적을 달하는 것이 중요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algun Gothic"/>
              <a:buNone/>
            </a:pP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법회의 내용 변화 요구</a:t>
            </a: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-원기 102년 교단정책 의식조사/설교중심 법회의 변화요구 재가 52%, 출가 55.5% &lt;= 설교중심, 훈련이 없는 법회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디지털 시대, 사이버교화</a:t>
            </a: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-비교적 빠른 시기에 사이버 교화에 관심-원기 82년에 ‘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PC통신교당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’ 설립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-4차혁명시대에 디지털 기반의 교화활동이 더 절실히 요구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507" name="Google Shape;507;p31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508" name="Google Shape;508;p31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509" name="Google Shape;509;p31"/>
          <p:cNvCxnSpPr>
            <a:endCxn id="508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33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529" name="Google Shape;529;p33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530" name="Google Shape;530;p33"/>
          <p:cNvSpPr txBox="1"/>
          <p:nvPr/>
        </p:nvSpPr>
        <p:spPr>
          <a:xfrm>
            <a:off x="3816746" y="1300344"/>
            <a:ext cx="6719826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531" name="Google Shape;531;p33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532" name="Google Shape;532;p33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533" name="Google Shape;533;p33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534" name="Google Shape;534;p33"/>
          <p:cNvSpPr txBox="1"/>
          <p:nvPr/>
        </p:nvSpPr>
        <p:spPr>
          <a:xfrm>
            <a:off x="2902345" y="2199461"/>
            <a:ext cx="8172055" cy="42352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운영과 활동의 정체(停滯)&gt;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스승님의 경륜: 교화단은 교화와 통치의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기본조직이며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원리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소태산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대종사는 ‘파란고해의 일체 생령을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광대무량한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낙원으로 인도하고 시방세계의 모든 사람을 두루 교화할 활동조직</a:t>
            </a: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’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으로서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십인일단의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단 조직을 제정.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742950" marR="0" lvl="1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-"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정산종사는 ‘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이단치교</a:t>
            </a: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’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강조함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경륜실현을 위한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운영 -정체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 교화의 생장점을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대종사님의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정신에서 찾아야 한다는 공감대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교단의 교화조직으로서 교화단에 대한 인식조사 긍정: 재가 81.3%, 출가71.6% 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535" name="Google Shape;535;p33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536" name="Google Shape;536;p33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537" name="Google Shape;537;p33"/>
          <p:cNvCxnSpPr>
            <a:endCxn id="536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34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543" name="Google Shape;543;p34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544" name="Google Shape;544;p34"/>
          <p:cNvSpPr txBox="1"/>
          <p:nvPr/>
        </p:nvSpPr>
        <p:spPr>
          <a:xfrm>
            <a:off x="3816746" y="1300344"/>
            <a:ext cx="719669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545" name="Google Shape;545;p34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546" name="Google Shape;546;p34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547" name="Google Shape;547;p34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548" name="Google Shape;548;p34"/>
          <p:cNvSpPr txBox="1"/>
          <p:nvPr/>
        </p:nvSpPr>
        <p:spPr>
          <a:xfrm>
            <a:off x="2497652" y="2303126"/>
            <a:ext cx="8890015" cy="40214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운영과 활동의 정체(停滯)&gt;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헌규에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나타난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활동</a:t>
            </a:r>
            <a:r>
              <a:rPr lang="ko-KR" sz="16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&gt; </a:t>
            </a:r>
            <a:r>
              <a:rPr lang="ko-KR" sz="16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p</a:t>
            </a:r>
            <a:r>
              <a:rPr lang="ko-KR" sz="16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. 55~56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-교화단에 대한 중요성과 그 역할에 대한 요구는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교헌부터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규정에 담겨있음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[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교당규정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] 제5장 교화의 하위 조항에 ‘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’ 제시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[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교당교화단규정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]을 두어 교화단의 전반에 대한 운영에 대한 내용 제시 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-제1장 총칙, 제2장 조직, 제3장 단장/중앙, 제4장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단회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제5장 훈련, 제7장 성적,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제8장 표창 등으로 구성하여 정의부터 조직방법, 활동내용 등 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549" name="Google Shape;549;p34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550" name="Google Shape;550;p34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551" name="Google Shape;551;p34"/>
          <p:cNvCxnSpPr>
            <a:endCxn id="550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35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557" name="Google Shape;557;p35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558" name="Google Shape;558;p35"/>
          <p:cNvSpPr txBox="1"/>
          <p:nvPr/>
        </p:nvSpPr>
        <p:spPr>
          <a:xfrm>
            <a:off x="3816746" y="1300344"/>
            <a:ext cx="719669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559" name="Google Shape;559;p35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560" name="Google Shape;560;p35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561" name="Google Shape;561;p35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562" name="Google Shape;562;p35"/>
          <p:cNvSpPr txBox="1"/>
          <p:nvPr/>
        </p:nvSpPr>
        <p:spPr>
          <a:xfrm>
            <a:off x="2497652" y="2303126"/>
            <a:ext cx="8890015" cy="11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운영과 활동의 정체(停滯)&gt;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교당교화단규정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/제5장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훈련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563" name="Google Shape;563;p35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564" name="Google Shape;564;p35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565" name="Google Shape;565;p35"/>
          <p:cNvCxnSpPr>
            <a:endCxn id="564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66" name="Google Shape;566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34691" y="3582766"/>
            <a:ext cx="7608403" cy="3001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36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572" name="Google Shape;572;p36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573" name="Google Shape;573;p36"/>
          <p:cNvSpPr txBox="1"/>
          <p:nvPr/>
        </p:nvSpPr>
        <p:spPr>
          <a:xfrm>
            <a:off x="3816746" y="1300344"/>
            <a:ext cx="719669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574" name="Google Shape;574;p36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575" name="Google Shape;575;p36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576" name="Google Shape;576;p36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577" name="Google Shape;577;p36"/>
          <p:cNvSpPr txBox="1"/>
          <p:nvPr/>
        </p:nvSpPr>
        <p:spPr>
          <a:xfrm>
            <a:off x="2497652" y="2303126"/>
            <a:ext cx="8890015" cy="42077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운영과 활동의 정체(停滯)&gt;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교화단은 교도들의 교화를 능률적으로 수행하기 위한 조직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교화를 고민한다면 교화조직인 교화단에 대한 내실화에 집중필요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최소한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헌규에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명시되어 있는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관련 조항들이 실현되고 있는지 점검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교화단의 정체=교화의 정체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교화의 정체는 단순히 교역자의 열정이나 역량부족만이 아닌 공부와 훈련, 의사소통, 삶의 질 등 복합적인 문제들이 서로 얽혀 발생한 결과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복합적인 문제들을 해결하여 교화활성화를 이루기 위한 대안으로서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578" name="Google Shape;578;p36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579" name="Google Shape;579;p36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580" name="Google Shape;580;p36"/>
          <p:cNvCxnSpPr>
            <a:endCxn id="579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Google Shape;585;p37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586" name="Google Shape;586;p37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587" name="Google Shape;587;p37"/>
          <p:cNvSpPr txBox="1"/>
          <p:nvPr/>
        </p:nvSpPr>
        <p:spPr>
          <a:xfrm>
            <a:off x="3816746" y="1300344"/>
            <a:ext cx="719669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588" name="Google Shape;588;p37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589" name="Google Shape;589;p37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590" name="Google Shape;590;p37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591" name="Google Shape;591;p37"/>
          <p:cNvSpPr txBox="1"/>
          <p:nvPr/>
        </p:nvSpPr>
        <p:spPr>
          <a:xfrm>
            <a:off x="2497652" y="2303126"/>
            <a:ext cx="8890015" cy="42077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오랜 세월동안 여러 과정을 거쳐 오늘날의 십일단의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단제도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법제화가 이루어 졌으나 뜻을 제대로 살리지 못하고 교도관리 명목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의 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조직과 한달에 한번 교화훈련부에서 제공하는 ‘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교화단마음공부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’ 교재를 활용한 활동에 머물러 있음.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algun Gothic"/>
              <a:buNone/>
            </a:pP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교단 4대의 시작과 함께 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내실화 작업에 심혈을 기울여야 하며, 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정신이 살아나도록 그 운영과 활동방법을 전환해야 함.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교화단의 정체성이 살아나서 교화 활성화를 훈련이 핵심</a:t>
            </a: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742950" marR="0" lvl="1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-"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교화단의 역할 중 하나인 대중교화의 목적에 부합하도록 교법으로 교도를 훈련시키고,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  그 범위를 넓혀 대중교화의 중심 조직으로서 거듭나야 한다.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   여기에 수반되어질 부분이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실력있는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단장양성이 필요함에 따라 훈련의 내실화도 중요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592" name="Google Shape;592;p37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593" name="Google Shape;593;p37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594" name="Google Shape;594;p37"/>
          <p:cNvCxnSpPr>
            <a:endCxn id="593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38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00" name="Google Shape;600;p38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01" name="Google Shape;601;p38"/>
          <p:cNvSpPr txBox="1"/>
          <p:nvPr/>
        </p:nvSpPr>
        <p:spPr>
          <a:xfrm>
            <a:off x="3816746" y="1300344"/>
            <a:ext cx="719669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602" name="Google Shape;602;p38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603" name="Google Shape;603;p38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604" name="Google Shape;604;p38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605" name="Google Shape;605;p38"/>
          <p:cNvSpPr txBox="1"/>
          <p:nvPr/>
        </p:nvSpPr>
        <p:spPr>
          <a:xfrm>
            <a:off x="2876945" y="2080740"/>
            <a:ext cx="8493788" cy="46925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&lt;훈련의 내실화와 대중화&gt;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[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대종경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/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교의품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20장]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‘</a:t>
            </a:r>
            <a:r>
              <a:rPr lang="ko-KR" sz="1600" b="0" i="0" u="none" strike="noStrike" cap="none" dirty="0">
                <a:solidFill>
                  <a:srgbClr val="00000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Lato"/>
                <a:sym typeface="Lato"/>
              </a:rPr>
              <a:t>우리는 삼학을 병진하게 하되, 매일 새벽에는 좌선을 하게 하고, 낮과 밤에는 </a:t>
            </a:r>
            <a:r>
              <a:rPr lang="ko-KR" sz="1600" b="0" i="0" u="none" strike="noStrike" cap="none" dirty="0" err="1">
                <a:solidFill>
                  <a:srgbClr val="00000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Lato"/>
                <a:sym typeface="Lato"/>
              </a:rPr>
              <a:t>경전·강연·회화·의두·성리·일기·염불</a:t>
            </a:r>
            <a:r>
              <a:rPr lang="ko-KR" sz="1600" b="0" i="0" u="none" strike="noStrike" cap="none" dirty="0">
                <a:solidFill>
                  <a:srgbClr val="00000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Lato"/>
                <a:sym typeface="Lato"/>
              </a:rPr>
              <a:t> 등을 때에 맞추어 하게 하여, 이 여러가지 과정으로 고루 </a:t>
            </a:r>
            <a:r>
              <a:rPr lang="ko-KR" sz="1600" b="0" i="0" u="none" strike="noStrike" cap="none" dirty="0" err="1">
                <a:solidFill>
                  <a:srgbClr val="00000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Lato"/>
                <a:sym typeface="Lato"/>
              </a:rPr>
              <a:t>훈련하나니</a:t>
            </a:r>
            <a:r>
              <a:rPr lang="ko-KR" sz="1600" b="0" i="0" u="none" strike="noStrike" cap="none" dirty="0">
                <a:solidFill>
                  <a:srgbClr val="00000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Lato"/>
                <a:sym typeface="Lato"/>
              </a:rPr>
              <a:t>, 누구든지 이대로 정진한다면 재래의 훈련에 비하여 몇 배 이상의 실효과를 얻을 수 있으리라.’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‘누구든지’ 이 법대로 훈련하면 변화할 수 있고, 변화시키는 것이 훈련이고, 그것이 교화이다. 교도만 할 수 있는 훈련이 아닌 누구나 우리 교법으로 거듭날 수 있어야 한다. (불교의 템플스테이- 2023 만남 템플스테이 나는 절로!)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훈련강화와 내실화는 훈련원을 늘리고, 훈련시설 개선, 훈련프로그램 개발, 훈련시간 증가도 있지만 우리 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교법을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어떻게 잘 훈련시키고 실</a:t>
            </a:r>
            <a:r>
              <a:rPr lang="ko-KR" altLang="en-US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생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활에 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적용하게하고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스스로 훈련을 잘하게 하는 법이 무엇인지 고민하는 것이다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606" name="Google Shape;606;p38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607" name="Google Shape;607;p38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608" name="Google Shape;608;p38"/>
          <p:cNvCxnSpPr>
            <a:endCxn id="607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39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14" name="Google Shape;614;p39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15" name="Google Shape;615;p39"/>
          <p:cNvSpPr txBox="1"/>
          <p:nvPr/>
        </p:nvSpPr>
        <p:spPr>
          <a:xfrm>
            <a:off x="3816746" y="1300344"/>
            <a:ext cx="719669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616" name="Google Shape;616;p39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617" name="Google Shape;617;p39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618" name="Google Shape;618;p39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619" name="Google Shape;619;p39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620" name="Google Shape;620;p39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621" name="Google Shape;621;p39"/>
          <p:cNvCxnSpPr>
            <a:endCxn id="620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22" name="Google Shape;622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22594" y="2008230"/>
            <a:ext cx="7196693" cy="4680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40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28" name="Google Shape;628;p40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29" name="Google Shape;629;p40"/>
          <p:cNvSpPr txBox="1"/>
          <p:nvPr/>
        </p:nvSpPr>
        <p:spPr>
          <a:xfrm>
            <a:off x="3816746" y="1300344"/>
            <a:ext cx="719669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630" name="Google Shape;630;p40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631" name="Google Shape;631;p40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632" name="Google Shape;632;p40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633" name="Google Shape;633;p40"/>
          <p:cNvSpPr txBox="1"/>
          <p:nvPr/>
        </p:nvSpPr>
        <p:spPr>
          <a:xfrm>
            <a:off x="2876945" y="2080740"/>
            <a:ext cx="8493788" cy="4675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중심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교화 활동과 사회참여 교화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중심의 소극적인 교화 활동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원불교가 4대 종교로서 대외적으로 인정받는 것은 요소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교도 수 등의 양적인 규모를 평가한 것은 절대로 아닐 것이며, 국가 사회에 미치는 선한 영향력이나 역할 및 기여도를 고려한 평가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종교</a:t>
            </a:r>
            <a:r>
              <a:rPr lang="en-US" alt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호감도 감소, 종교로 대중에 접근하는 것의 한계= 교화의 한계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대형 기성종교들의 활동 변화 - 직접적인 신도수 불리기 보다는 지역사회의 구성원으로서 지역사회가 당면해 있는 문제들을 함께 해결하면서 자연스럽게 지역사회의 구성원으로서 역할과 존재감 찾는 것에 중점을 두는 활동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634" name="Google Shape;634;p40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635" name="Google Shape;635;p40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636" name="Google Shape;636;p40"/>
          <p:cNvCxnSpPr>
            <a:endCxn id="635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41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42" name="Google Shape;642;p41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43" name="Google Shape;643;p41"/>
          <p:cNvSpPr txBox="1"/>
          <p:nvPr/>
        </p:nvSpPr>
        <p:spPr>
          <a:xfrm>
            <a:off x="3816746" y="1300344"/>
            <a:ext cx="719669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현실-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644" name="Google Shape;644;p41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645" name="Google Shape;645;p41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646" name="Google Shape;646;p41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647" name="Google Shape;647;p41"/>
          <p:cNvSpPr txBox="1"/>
          <p:nvPr/>
        </p:nvSpPr>
        <p:spPr>
          <a:xfrm>
            <a:off x="2876945" y="2080740"/>
            <a:ext cx="8493788" cy="4675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교당중심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교화 활동과 사회참여 교화&gt;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양적불리기에 중점을 두는 교화 활동에서 탈피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-사회에 끼치는 기여도나 역할, 사회에 미치는 선한 영향력으로서 인정받고 존재가치 드러내기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-울을 넘어 누구에게나 그 은혜가 미치게 하는 종교 본연의 역할을 찾고 종교의 궁국적인 존재가치를 드러낼 수 있는 활동 필요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-지역사회에 지속적이고 유익한 활동을 하고,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교당은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지역사회의 공익의 장이 되어주어야 함.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285750" marR="0" lvl="0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[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en-US" alt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규정]</a:t>
            </a:r>
            <a:r>
              <a:rPr lang="en-US" alt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제6장 활동 1항,2항 /[</a:t>
            </a:r>
            <a:r>
              <a:rPr lang="ko-KR" sz="18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교당규정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] 제5장 교화 제25조</a:t>
            </a:r>
            <a:r>
              <a:rPr lang="ko-KR" sz="16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(</a:t>
            </a:r>
            <a:r>
              <a:rPr lang="ko-KR" sz="16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지역장,단체장</a:t>
            </a:r>
            <a:r>
              <a:rPr lang="ko-KR" sz="16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</a:t>
            </a:r>
            <a:r>
              <a:rPr lang="ko-KR" sz="16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직장장</a:t>
            </a:r>
            <a:r>
              <a:rPr lang="ko-KR" sz="16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)</a:t>
            </a:r>
            <a:r>
              <a:rPr lang="ko-KR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6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-개교이념을 구현하고 일원세계 건설을 위한 대외활동의 지침이 되는 규정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648" name="Google Shape;648;p41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649" name="Google Shape;649;p41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650" name="Google Shape;650;p41"/>
          <p:cNvCxnSpPr>
            <a:endCxn id="649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42"/>
          <p:cNvSpPr/>
          <p:nvPr/>
        </p:nvSpPr>
        <p:spPr>
          <a:xfrm>
            <a:off x="2" y="0"/>
            <a:ext cx="208885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56" name="Google Shape;656;p42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57" name="Google Shape;657;p42"/>
          <p:cNvSpPr txBox="1"/>
          <p:nvPr/>
        </p:nvSpPr>
        <p:spPr>
          <a:xfrm>
            <a:off x="3816746" y="1300344"/>
            <a:ext cx="719669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현실진단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658" name="Google Shape;658;p42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659" name="Google Shape;659;p42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660" name="Google Shape;660;p42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661" name="Google Shape;661;p42"/>
          <p:cNvSpPr txBox="1"/>
          <p:nvPr/>
        </p:nvSpPr>
        <p:spPr>
          <a:xfrm>
            <a:off x="3325679" y="2772317"/>
            <a:ext cx="7426988" cy="2785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3600" b="0" i="0" u="none" strike="noStrike" cap="none" dirty="0">
                <a:solidFill>
                  <a:srgbClr val="00B0F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“</a:t>
            </a:r>
            <a:r>
              <a:rPr lang="ko-KR" sz="3600" b="0" i="0" u="none" strike="noStrike" cap="none" dirty="0" err="1">
                <a:solidFill>
                  <a:srgbClr val="00B0F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사오십년</a:t>
            </a:r>
            <a:r>
              <a:rPr lang="ko-KR" sz="3600" b="0" i="0" u="none" strike="noStrike" cap="none" dirty="0">
                <a:solidFill>
                  <a:srgbClr val="00B0F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결실, </a:t>
            </a:r>
            <a:r>
              <a:rPr lang="ko-KR" sz="3600" b="0" i="0" u="none" strike="noStrike" cap="none" dirty="0" err="1">
                <a:solidFill>
                  <a:srgbClr val="00B0F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사오백년</a:t>
            </a:r>
            <a:r>
              <a:rPr lang="ko-KR" sz="3600" b="0" i="0" u="none" strike="noStrike" cap="none" dirty="0">
                <a:solidFill>
                  <a:srgbClr val="00B0F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3600" b="0" i="0" u="none" strike="noStrike" cap="none" dirty="0" err="1">
                <a:solidFill>
                  <a:srgbClr val="00B0F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결복</a:t>
            </a:r>
            <a:r>
              <a:rPr lang="en-US" altLang="ko-KR" sz="3600" b="0" i="0" u="none" strike="noStrike" cap="none" dirty="0">
                <a:solidFill>
                  <a:srgbClr val="00B0F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”</a:t>
            </a:r>
            <a:endParaRPr sz="2400" dirty="0">
              <a:solidFill>
                <a:srgbClr val="00B0F0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세계로 뻗어가는 교단의 시작,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울을 넘어선 교화에서부터 시작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662" name="Google Shape;662;p42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663" name="Google Shape;663;p42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664" name="Google Shape;664;p42"/>
          <p:cNvCxnSpPr>
            <a:endCxn id="663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Google Shape;669;p43"/>
          <p:cNvSpPr/>
          <p:nvPr/>
        </p:nvSpPr>
        <p:spPr>
          <a:xfrm>
            <a:off x="2" y="0"/>
            <a:ext cx="210563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70" name="Google Shape;670;p43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71" name="Google Shape;671;p43"/>
          <p:cNvSpPr txBox="1"/>
          <p:nvPr/>
        </p:nvSpPr>
        <p:spPr>
          <a:xfrm>
            <a:off x="3816745" y="1300344"/>
            <a:ext cx="7873809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8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교헌과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규정을 통해본 교역자 정의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672" name="Google Shape;672;p43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673" name="Google Shape;673;p43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674" name="Google Shape;674;p43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675" name="Google Shape;675;p43"/>
          <p:cNvSpPr txBox="1"/>
          <p:nvPr/>
        </p:nvSpPr>
        <p:spPr>
          <a:xfrm>
            <a:off x="2904066" y="2507805"/>
            <a:ext cx="8126307" cy="420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교단의 구성원=교도와 신도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교도는 출가교도(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전무출신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)과 재가교도(거진출진)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개교의 목적을 실현하는 곳이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교당이고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이를 실행하기 위한 일체 행위를 교화라고 한다면, 이를 주재하는 직접적인 행위자 또는 역할자를 교역자라 정의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출가교역자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교감(주임)교무는 종법사의 대행자로서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교화와 운영, 부속기관, 단체 전반에 대한 지도 감독을 하며, 출가교역자는 교감(주임)교무를 보좌하며 직무분담을 통해 업무 수행에 차질이 없도록 한다.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출가교역자의 역할에 대한 현실 중심 연구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676" name="Google Shape;676;p43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677" name="Google Shape;677;p43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678" name="Google Shape;678;p43"/>
          <p:cNvCxnSpPr>
            <a:endCxn id="677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44"/>
          <p:cNvSpPr/>
          <p:nvPr/>
        </p:nvSpPr>
        <p:spPr>
          <a:xfrm>
            <a:off x="2" y="0"/>
            <a:ext cx="210563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84" name="Google Shape;684;p44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85" name="Google Shape;685;p44"/>
          <p:cNvSpPr txBox="1"/>
          <p:nvPr/>
        </p:nvSpPr>
        <p:spPr>
          <a:xfrm>
            <a:off x="3715145" y="1309615"/>
            <a:ext cx="7012121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</a:t>
            </a: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역할의 현실진단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grpSp>
        <p:nvGrpSpPr>
          <p:cNvPr id="686" name="Google Shape;686;p44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687" name="Google Shape;687;p44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688" name="Google Shape;688;p44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689" name="Google Shape;689;p44"/>
          <p:cNvSpPr txBox="1"/>
          <p:nvPr/>
        </p:nvSpPr>
        <p:spPr>
          <a:xfrm>
            <a:off x="2895601" y="2312398"/>
            <a:ext cx="8194040" cy="3828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&lt;교역자 성비변화&gt;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인구수, 성비 등의 변화는 사회의 경제적 제도적 활동 등 전반의 수준과 방향을 규정하는 핵심 요소, 제도나 정책 마련의 기본 자료.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교단내 출가 교역자 성비 변화에 대한 연구 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교화하는 주재자인 출가교역자 및 구성원의 변화가 어떻게 일어나고  있고, 그 변화에 따라 교단의 정책 방향을 잡는데 참고자료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향후 교단 구성원이 여성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출가교역자에서 남성 출가교역자로 변화한다는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문제정의에서 시작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690" name="Google Shape;690;p44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691" name="Google Shape;691;p44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692" name="Google Shape;692;p44"/>
          <p:cNvCxnSpPr>
            <a:endCxn id="691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" name="Google Shape;697;p45"/>
          <p:cNvSpPr/>
          <p:nvPr/>
        </p:nvSpPr>
        <p:spPr>
          <a:xfrm>
            <a:off x="2" y="0"/>
            <a:ext cx="210563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698" name="Google Shape;698;p45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grpSp>
        <p:nvGrpSpPr>
          <p:cNvPr id="700" name="Google Shape;700;p45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701" name="Google Shape;701;p45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702" name="Google Shape;702;p45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703" name="Google Shape;703;p45"/>
          <p:cNvSpPr txBox="1"/>
          <p:nvPr/>
        </p:nvSpPr>
        <p:spPr>
          <a:xfrm>
            <a:off x="2895601" y="2597394"/>
            <a:ext cx="8194040" cy="3490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&lt;교역자 성비 변화&gt;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704" name="Google Shape;704;p45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705" name="Google Shape;705;p45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706" name="Google Shape;706;p45"/>
          <p:cNvCxnSpPr>
            <a:endCxn id="705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07" name="Google Shape;707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9434" y="3429000"/>
            <a:ext cx="6897918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685;p44">
            <a:extLst>
              <a:ext uri="{FF2B5EF4-FFF2-40B4-BE49-F238E27FC236}">
                <a16:creationId xmlns:a16="http://schemas.microsoft.com/office/drawing/2014/main" id="{CB189F0E-72CB-DB85-966B-686EC1CB7244}"/>
              </a:ext>
            </a:extLst>
          </p:cNvPr>
          <p:cNvSpPr txBox="1"/>
          <p:nvPr/>
        </p:nvSpPr>
        <p:spPr>
          <a:xfrm>
            <a:off x="3715145" y="1309615"/>
            <a:ext cx="7012121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</a:t>
            </a: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역할의 현실진단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Google Shape;712;p46"/>
          <p:cNvSpPr/>
          <p:nvPr/>
        </p:nvSpPr>
        <p:spPr>
          <a:xfrm>
            <a:off x="2" y="0"/>
            <a:ext cx="210563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713" name="Google Shape;713;p46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grpSp>
        <p:nvGrpSpPr>
          <p:cNvPr id="715" name="Google Shape;715;p46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716" name="Google Shape;716;p46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717" name="Google Shape;717;p46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718" name="Google Shape;718;p46"/>
          <p:cNvSpPr txBox="1"/>
          <p:nvPr/>
        </p:nvSpPr>
        <p:spPr>
          <a:xfrm>
            <a:off x="3640667" y="5894695"/>
            <a:ext cx="8194040" cy="586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None/>
            </a:pPr>
            <a:r>
              <a:rPr lang="ko-KR" sz="16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16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근무자는 기혼자보다 미혼자가 그리고 남성보다 여성이 많고,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None/>
            </a:pPr>
            <a:r>
              <a:rPr lang="ko-KR" sz="16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기관 근무자는 미혼자보다 기혼자가 그리고 여성보다 남성이 많다.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719" name="Google Shape;719;p46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720" name="Google Shape;720;p46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721" name="Google Shape;721;p46"/>
          <p:cNvCxnSpPr>
            <a:endCxn id="720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22" name="Google Shape;722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24049" y="2008230"/>
            <a:ext cx="5560218" cy="366468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685;p44">
            <a:extLst>
              <a:ext uri="{FF2B5EF4-FFF2-40B4-BE49-F238E27FC236}">
                <a16:creationId xmlns:a16="http://schemas.microsoft.com/office/drawing/2014/main" id="{4599A372-8E0F-FD36-CC3C-9354E99785F2}"/>
              </a:ext>
            </a:extLst>
          </p:cNvPr>
          <p:cNvSpPr txBox="1"/>
          <p:nvPr/>
        </p:nvSpPr>
        <p:spPr>
          <a:xfrm>
            <a:off x="3715145" y="1309615"/>
            <a:ext cx="7012121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</a:t>
            </a: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역할의 현실진단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Google Shape;727;p47"/>
          <p:cNvSpPr/>
          <p:nvPr/>
        </p:nvSpPr>
        <p:spPr>
          <a:xfrm>
            <a:off x="2" y="0"/>
            <a:ext cx="210563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728" name="Google Shape;728;p47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grpSp>
        <p:nvGrpSpPr>
          <p:cNvPr id="730" name="Google Shape;730;p47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731" name="Google Shape;731;p47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732" name="Google Shape;732;p47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733" name="Google Shape;733;p47"/>
          <p:cNvSpPr txBox="1"/>
          <p:nvPr/>
        </p:nvSpPr>
        <p:spPr>
          <a:xfrm>
            <a:off x="2870199" y="6251944"/>
            <a:ext cx="8373534" cy="3812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*</a:t>
            </a:r>
            <a:r>
              <a:rPr lang="ko-KR" sz="14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학령기</a:t>
            </a:r>
            <a:r>
              <a:rPr lang="ko-KR" sz="14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자녀를 둔 기혼 남성 출가교역자들이 경제적, </a:t>
            </a:r>
            <a:r>
              <a:rPr lang="ko-KR" sz="14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양육시간 확보를 위한 근무지를 고려 가능성 유추</a:t>
            </a:r>
            <a:endParaRPr sz="14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734" name="Google Shape;734;p47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735" name="Google Shape;735;p47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736" name="Google Shape;736;p47"/>
          <p:cNvCxnSpPr>
            <a:endCxn id="735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37" name="Google Shape;737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41133" y="1932030"/>
            <a:ext cx="7661468" cy="411293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685;p44">
            <a:extLst>
              <a:ext uri="{FF2B5EF4-FFF2-40B4-BE49-F238E27FC236}">
                <a16:creationId xmlns:a16="http://schemas.microsoft.com/office/drawing/2014/main" id="{3416A287-7A7C-D60C-79C6-06B90454FB30}"/>
              </a:ext>
            </a:extLst>
          </p:cNvPr>
          <p:cNvSpPr txBox="1"/>
          <p:nvPr/>
        </p:nvSpPr>
        <p:spPr>
          <a:xfrm>
            <a:off x="3715145" y="1309615"/>
            <a:ext cx="7012121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</a:t>
            </a: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역할의 현실진단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48"/>
          <p:cNvSpPr/>
          <p:nvPr/>
        </p:nvSpPr>
        <p:spPr>
          <a:xfrm>
            <a:off x="2" y="0"/>
            <a:ext cx="210563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743" name="Google Shape;743;p48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grpSp>
        <p:nvGrpSpPr>
          <p:cNvPr id="745" name="Google Shape;745;p48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746" name="Google Shape;746;p48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747" name="Google Shape;747;p48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748" name="Google Shape;748;p48"/>
          <p:cNvSpPr txBox="1"/>
          <p:nvPr/>
        </p:nvSpPr>
        <p:spPr>
          <a:xfrm>
            <a:off x="2794001" y="2732860"/>
            <a:ext cx="8746066" cy="4015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 정토의 자녀 양육과 경험&gt;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기혼 남성</a:t>
            </a:r>
            <a:r>
              <a:rPr lang="en-US" alt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출가교역자 증가에 따른 ‘가정생활과 </a:t>
            </a:r>
            <a:r>
              <a:rPr lang="ko-KR" sz="2000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자녀양육’의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문제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800100" marR="0" lvl="1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-"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교역자와 가장에 관한 역할을 동시에 수행함에 따른 역할분배의 문제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800100" marR="0" lvl="1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-"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양육</a:t>
            </a: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효능감을 통해 기혼</a:t>
            </a: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남성</a:t>
            </a: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출가교역자로서 자녀양육에 대한 능력에 대한 신념이 높을 때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교역자로서의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삶의 만족도나 질이 높음.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기혼남성 출가교역자중 30~40대가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교당근무가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저조한 이유로 가정 생활과 자녀양육이라는 불안정한 요소의 영향이 큰 것으로 보임.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-가정생활과 자녀양육에</a:t>
            </a: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대한 심리적 물질적으로 무게가 가중될</a:t>
            </a: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때 교화활동에도 소극적이 될 가능성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749" name="Google Shape;749;p48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750" name="Google Shape;750;p48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751" name="Google Shape;751;p48"/>
          <p:cNvCxnSpPr>
            <a:endCxn id="750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" name="Google Shape;685;p44">
            <a:extLst>
              <a:ext uri="{FF2B5EF4-FFF2-40B4-BE49-F238E27FC236}">
                <a16:creationId xmlns:a16="http://schemas.microsoft.com/office/drawing/2014/main" id="{70D5AF2D-FB05-FD4D-2DDD-0DEF4A06E8B5}"/>
              </a:ext>
            </a:extLst>
          </p:cNvPr>
          <p:cNvSpPr txBox="1"/>
          <p:nvPr/>
        </p:nvSpPr>
        <p:spPr>
          <a:xfrm>
            <a:off x="3715145" y="1309615"/>
            <a:ext cx="7012121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</a:t>
            </a: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역할의 현실진단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" name="Google Shape;756;p49"/>
          <p:cNvSpPr/>
          <p:nvPr/>
        </p:nvSpPr>
        <p:spPr>
          <a:xfrm>
            <a:off x="2" y="0"/>
            <a:ext cx="210563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757" name="Google Shape;757;p49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grpSp>
        <p:nvGrpSpPr>
          <p:cNvPr id="759" name="Google Shape;759;p49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760" name="Google Shape;760;p49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761" name="Google Shape;761;p49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762" name="Google Shape;762;p49"/>
          <p:cNvSpPr txBox="1"/>
          <p:nvPr/>
        </p:nvSpPr>
        <p:spPr>
          <a:xfrm>
            <a:off x="2794001" y="2732860"/>
            <a:ext cx="8746066" cy="4015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 정토의 자녀 양육과 경험&gt;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‘&lt;표6&gt;원불교 정토의 자녀 양육 경험’(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p.66)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에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대한 표 </a:t>
            </a: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참조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정토는 가족부양 전담과 자녀 양육을 담당함으로써 전반적으로 부정적 인식을 지니고 있음. (요인: 능력불안, 관계불안, 보호불안)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기혼 남성 출가교역자 증가현상과 교화활동의 관계를 생각할</a:t>
            </a:r>
            <a:r>
              <a:rPr lang="en-US" alt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때, 교단에 ‘정토, 가정생활 및 자녀양육</a:t>
            </a:r>
            <a:r>
              <a:rPr lang="en-US" alt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’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에 관한 직접적이고 구체적인 정의나 제도, 연구 및 정책 등이 미비한 상태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763" name="Google Shape;763;p49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764" name="Google Shape;764;p49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765" name="Google Shape;765;p49"/>
          <p:cNvCxnSpPr>
            <a:endCxn id="764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" name="Google Shape;685;p44">
            <a:extLst>
              <a:ext uri="{FF2B5EF4-FFF2-40B4-BE49-F238E27FC236}">
                <a16:creationId xmlns:a16="http://schemas.microsoft.com/office/drawing/2014/main" id="{A8A08340-16A6-312A-672D-EE4F0F7766EE}"/>
              </a:ext>
            </a:extLst>
          </p:cNvPr>
          <p:cNvSpPr txBox="1"/>
          <p:nvPr/>
        </p:nvSpPr>
        <p:spPr>
          <a:xfrm>
            <a:off x="3715145" y="1309615"/>
            <a:ext cx="7012121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</a:t>
            </a: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역할의 현실진단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" name="Google Shape;770;p50"/>
          <p:cNvSpPr/>
          <p:nvPr/>
        </p:nvSpPr>
        <p:spPr>
          <a:xfrm>
            <a:off x="2" y="0"/>
            <a:ext cx="210563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771" name="Google Shape;771;p50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grpSp>
        <p:nvGrpSpPr>
          <p:cNvPr id="773" name="Google Shape;773;p50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774" name="Google Shape;774;p50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775" name="Google Shape;775;p50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776" name="Google Shape;776;p50"/>
          <p:cNvSpPr txBox="1"/>
          <p:nvPr/>
        </p:nvSpPr>
        <p:spPr>
          <a:xfrm>
            <a:off x="2876943" y="1924826"/>
            <a:ext cx="8121256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용금과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출가교역자 생활&gt;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* 원기 105년 출가교역자 직무/생활만</a:t>
            </a:r>
            <a:r>
              <a:rPr lang="ko-KR" altLang="en-US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족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도 및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이단치교에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관한 의식조사 보고서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777" name="Google Shape;777;p50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778" name="Google Shape;778;p50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779" name="Google Shape;779;p50"/>
          <p:cNvCxnSpPr>
            <a:endCxn id="778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80" name="Google Shape;780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44087" y="3049868"/>
            <a:ext cx="7386967" cy="320207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685;p44">
            <a:extLst>
              <a:ext uri="{FF2B5EF4-FFF2-40B4-BE49-F238E27FC236}">
                <a16:creationId xmlns:a16="http://schemas.microsoft.com/office/drawing/2014/main" id="{34A4F2B5-D87F-CD74-7DE2-0CA446367973}"/>
              </a:ext>
            </a:extLst>
          </p:cNvPr>
          <p:cNvSpPr txBox="1"/>
          <p:nvPr/>
        </p:nvSpPr>
        <p:spPr>
          <a:xfrm>
            <a:off x="3715145" y="1309615"/>
            <a:ext cx="7012121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</a:t>
            </a: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역할의 현실진단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Google Shape;785;p51"/>
          <p:cNvSpPr/>
          <p:nvPr/>
        </p:nvSpPr>
        <p:spPr>
          <a:xfrm>
            <a:off x="2" y="0"/>
            <a:ext cx="210563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786" name="Google Shape;786;p51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grpSp>
        <p:nvGrpSpPr>
          <p:cNvPr id="788" name="Google Shape;788;p51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789" name="Google Shape;789;p51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790" name="Google Shape;790;p51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791" name="Google Shape;791;p51"/>
          <p:cNvSpPr txBox="1"/>
          <p:nvPr/>
        </p:nvSpPr>
        <p:spPr>
          <a:xfrm>
            <a:off x="2413001" y="2390493"/>
            <a:ext cx="8796866" cy="4467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용금과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출가교역자 생활&gt;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출가교역자들의 삶의 질 향상을 위해 교단이 우선적으로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해결해야할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부분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800100" marR="0" lvl="1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-"/>
            </a:pP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용금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/처우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(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21.8%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)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- 총무인사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(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11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.0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%)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복지(10.7%)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근무/휴식(8.9%)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800100" marR="0" lvl="1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-"/>
            </a:pP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적정용금에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관한 액수는 140만원 정도라고 응답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800100" marR="0" lvl="1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향후 기혼 남성 출가 교역자의 증가 현상에 따른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용금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문제의 재고 필요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800100" marR="0" lvl="1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-"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사회적으로 40~50대 가구지출 1순위 교육비, 전체 소비의 ¼차지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800100" marR="0" lvl="1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-"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교단적으로 남성교역자의 증가에 따른 가정양육비에 대한 부담감 가중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800100" marR="0" lvl="1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-"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가정의 불안은 교화활동에 영향을 미침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800100" marR="0" lvl="1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800100" marR="0" lvl="1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792" name="Google Shape;792;p51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793" name="Google Shape;793;p51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794" name="Google Shape;794;p51"/>
          <p:cNvCxnSpPr>
            <a:endCxn id="793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" name="Google Shape;685;p44">
            <a:extLst>
              <a:ext uri="{FF2B5EF4-FFF2-40B4-BE49-F238E27FC236}">
                <a16:creationId xmlns:a16="http://schemas.microsoft.com/office/drawing/2014/main" id="{57A9D1BD-038B-F833-D6DE-4F18C60F0DB0}"/>
              </a:ext>
            </a:extLst>
          </p:cNvPr>
          <p:cNvSpPr txBox="1"/>
          <p:nvPr/>
        </p:nvSpPr>
        <p:spPr>
          <a:xfrm>
            <a:off x="3715145" y="1309615"/>
            <a:ext cx="7012121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</a:t>
            </a: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역할의 현실진단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" name="Google Shape;799;p52"/>
          <p:cNvSpPr/>
          <p:nvPr/>
        </p:nvSpPr>
        <p:spPr>
          <a:xfrm>
            <a:off x="2" y="0"/>
            <a:ext cx="210563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800" name="Google Shape;800;p52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grpSp>
        <p:nvGrpSpPr>
          <p:cNvPr id="802" name="Google Shape;802;p52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803" name="Google Shape;803;p52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804" name="Google Shape;804;p52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805" name="Google Shape;805;p52"/>
          <p:cNvSpPr txBox="1"/>
          <p:nvPr/>
        </p:nvSpPr>
        <p:spPr>
          <a:xfrm>
            <a:off x="2404533" y="2025357"/>
            <a:ext cx="8923866" cy="44956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&lt;세대 변화에 따른 성교육과 성인지 감수성&gt;</a:t>
            </a:r>
            <a:b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</a:b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성(평등) 교육의 변화와 다양화 세대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-성인지 감수성: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젠더의식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함양, 성별화 지양, 성정체성 존중, 여성주의 사고 함양 등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-성역할 고정관념: 성역할 분리 지양,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권력관계지양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지배구조 지양, 사회적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위계지양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등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-성차별: 성평등 고양, 혐오근절,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젠더폭력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근절, 성별불균형 타파, 젠더갈등 지양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-인간존중: 인권존중, 다양성 존중, 행복추구, 상호이해, 사회적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배제지양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-민주시민: 상호존중, 공동체의식 함양, 시민권존중, 지속가능성, 지역사회 통합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변화한 성교육 및 성인지 감수성 교육을 배운 미래세대들의 출가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-"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성비변화에 따른 공간에 대한 변화에 대해서도 숙고 필요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1841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lgun Gothic"/>
              <a:buNone/>
            </a:pPr>
            <a:endParaRPr sz="16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성비 변화에 따른 교화 공간 구성의 방향 모색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-남성</a:t>
            </a: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출가교역자의 증가와 이성교도에 대한 교화 활동의 한계를 보이는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구조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806" name="Google Shape;806;p52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807" name="Google Shape;807;p52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808" name="Google Shape;808;p52"/>
          <p:cNvCxnSpPr>
            <a:endCxn id="807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" name="Google Shape;685;p44">
            <a:extLst>
              <a:ext uri="{FF2B5EF4-FFF2-40B4-BE49-F238E27FC236}">
                <a16:creationId xmlns:a16="http://schemas.microsoft.com/office/drawing/2014/main" id="{236DDD09-14DF-DD86-3326-911DC4DDB79D}"/>
              </a:ext>
            </a:extLst>
          </p:cNvPr>
          <p:cNvSpPr txBox="1"/>
          <p:nvPr/>
        </p:nvSpPr>
        <p:spPr>
          <a:xfrm>
            <a:off x="3715145" y="1309615"/>
            <a:ext cx="7012121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</a:t>
            </a: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역할의 현실진단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53"/>
          <p:cNvSpPr/>
          <p:nvPr/>
        </p:nvSpPr>
        <p:spPr>
          <a:xfrm>
            <a:off x="2" y="0"/>
            <a:ext cx="210563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814" name="Google Shape;814;p53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grpSp>
        <p:nvGrpSpPr>
          <p:cNvPr id="816" name="Google Shape;816;p53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817" name="Google Shape;817;p53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818" name="Google Shape;818;p53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819" name="Google Shape;819;p53"/>
          <p:cNvSpPr txBox="1"/>
          <p:nvPr/>
        </p:nvSpPr>
        <p:spPr>
          <a:xfrm>
            <a:off x="2599252" y="2243044"/>
            <a:ext cx="8500548" cy="45315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교당에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대한 교역자의 인식 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구조에 대한 교역자 생활면과 교화면 인식조사( p.36~37)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742950" marR="0" lvl="1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-"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면담대상</a:t>
            </a: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: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교당근무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, 2인 근무, 이성근무, 교역자간 10년</a:t>
            </a: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이상 차이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742950" marR="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-"/>
            </a:pP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유형A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(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교당과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별관),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유형B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(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교당내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생활관, 층 분리)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면담결과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교당과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생활관의 공간분리는 형태는 달라도 꼭 필요함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-교역자의 개인 생활 역시 중요하면서 생활 보장이 되어야 함.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-공간분리는 재정적 문제와 직결되기 때문에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설계부터 교도들과 합의 필요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-출퇴근이 교화에 부정적 요소가 될 우려가 있음.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820" name="Google Shape;820;p53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821" name="Google Shape;821;p53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822" name="Google Shape;822;p53"/>
          <p:cNvCxnSpPr>
            <a:endCxn id="821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" name="Google Shape;685;p44">
            <a:extLst>
              <a:ext uri="{FF2B5EF4-FFF2-40B4-BE49-F238E27FC236}">
                <a16:creationId xmlns:a16="http://schemas.microsoft.com/office/drawing/2014/main" id="{3CC1910C-5230-B803-1626-B8C092272DB2}"/>
              </a:ext>
            </a:extLst>
          </p:cNvPr>
          <p:cNvSpPr txBox="1"/>
          <p:nvPr/>
        </p:nvSpPr>
        <p:spPr>
          <a:xfrm>
            <a:off x="3715145" y="1309615"/>
            <a:ext cx="7012121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</a:t>
            </a: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역할의 현실진단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Google Shape;827;p54"/>
          <p:cNvSpPr/>
          <p:nvPr/>
        </p:nvSpPr>
        <p:spPr>
          <a:xfrm>
            <a:off x="2" y="0"/>
            <a:ext cx="210563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828" name="Google Shape;828;p54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grpSp>
        <p:nvGrpSpPr>
          <p:cNvPr id="830" name="Google Shape;830;p54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831" name="Google Shape;831;p54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832" name="Google Shape;832;p54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833" name="Google Shape;833;p54"/>
          <p:cNvSpPr txBox="1"/>
          <p:nvPr/>
        </p:nvSpPr>
        <p:spPr>
          <a:xfrm>
            <a:off x="2497652" y="2187414"/>
            <a:ext cx="8170348" cy="41371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&lt;재가교도와 재가교역자의 역할과 기능&gt;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출가교역자 감소와 업무 과다에 따른 대책필요</a:t>
            </a:r>
            <a:r>
              <a:rPr lang="ko-KR" sz="16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[원기 102년 의식조사]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-재가교도의 참여확대 필요(재가 82.4%, 출가82.6%)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-출가는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교화권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중심, 재가는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운영관리권(재가63.3%, 출가 68.8%)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부교무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역할(업무)도 재가교역자에게 점차 이양(재가56.2%, 출가74.3%)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재가교역자 역할 확대에 따른 몇가지 문제</a:t>
            </a: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800100" marR="0" lvl="1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-"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재가교역자 양성시스템(훈련) 미흡 및 직무교육의 부재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742950" marR="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-"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남성 출가교역자가 증가함에 따라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교화의 주축인 여성 교도 및 여성 재가교역자에 대한 교화와 대응 및 관계성에 대한 대책마련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742950" marR="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-"/>
            </a:pP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교화를 위한 재가교역자 구성 및 운영에 대한 적정수준 또는 최소단위 파악 어려움. 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834" name="Google Shape;834;p54"/>
          <p:cNvSpPr txBox="1"/>
          <p:nvPr/>
        </p:nvSpPr>
        <p:spPr>
          <a:xfrm>
            <a:off x="0" y="1300344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 err="1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구성 변화의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현실과 진단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835" name="Google Shape;835;p54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3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836" name="Google Shape;836;p54"/>
          <p:cNvCxnSpPr>
            <a:endCxn id="835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" name="Google Shape;685;p44">
            <a:extLst>
              <a:ext uri="{FF2B5EF4-FFF2-40B4-BE49-F238E27FC236}">
                <a16:creationId xmlns:a16="http://schemas.microsoft.com/office/drawing/2014/main" id="{D4A43A77-217F-78AB-E100-F118F5A452DC}"/>
              </a:ext>
            </a:extLst>
          </p:cNvPr>
          <p:cNvSpPr txBox="1"/>
          <p:nvPr/>
        </p:nvSpPr>
        <p:spPr>
          <a:xfrm>
            <a:off x="3715145" y="1309615"/>
            <a:ext cx="7012121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역할의 현실</a:t>
            </a:r>
            <a:r>
              <a:rPr lang="en-US" alt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</a:t>
            </a: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역할의 현실진단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" name="Google Shape;841;p55"/>
          <p:cNvSpPr txBox="1"/>
          <p:nvPr/>
        </p:nvSpPr>
        <p:spPr>
          <a:xfrm>
            <a:off x="1031025" y="561438"/>
            <a:ext cx="3901702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제언 및 나오는 말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842" name="Google Shape;842;p55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1800"/>
              <a:buFont typeface="Malgun Gothic"/>
              <a:buNone/>
            </a:pPr>
            <a:r>
              <a:rPr lang="ko-KR" sz="1800" dirty="0">
                <a:solidFill>
                  <a:srgbClr val="1F386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4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843" name="Google Shape;843;p55"/>
          <p:cNvCxnSpPr>
            <a:endCxn id="842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44" name="Google Shape;844;p55"/>
          <p:cNvSpPr txBox="1"/>
          <p:nvPr/>
        </p:nvSpPr>
        <p:spPr>
          <a:xfrm>
            <a:off x="2941299" y="2589590"/>
            <a:ext cx="717806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Char char="•"/>
            </a:pPr>
            <a:r>
              <a:rPr lang="ko-KR" sz="32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교화활동의 전환과 변화</a:t>
            </a:r>
            <a:endParaRPr sz="32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Char char="•"/>
            </a:pPr>
            <a:r>
              <a:rPr lang="ko-KR" sz="3200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삶 공간의 제공과 지원</a:t>
            </a:r>
            <a:endParaRPr sz="32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p56"/>
          <p:cNvSpPr/>
          <p:nvPr/>
        </p:nvSpPr>
        <p:spPr>
          <a:xfrm>
            <a:off x="1" y="0"/>
            <a:ext cx="185220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850" name="Google Shape;850;p56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851" name="Google Shape;851;p56"/>
          <p:cNvSpPr txBox="1"/>
          <p:nvPr/>
        </p:nvSpPr>
        <p:spPr>
          <a:xfrm>
            <a:off x="2954868" y="1152895"/>
            <a:ext cx="7506204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전환과 변화</a:t>
            </a:r>
            <a:endParaRPr sz="3200" b="1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Arial"/>
              <a:buNone/>
            </a:pP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-교화활동의 다변화와 대중화 주력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grpSp>
        <p:nvGrpSpPr>
          <p:cNvPr id="852" name="Google Shape;852;p56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853" name="Google Shape;853;p56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854" name="Google Shape;854;p56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855" name="Google Shape;855;p56"/>
          <p:cNvSpPr txBox="1"/>
          <p:nvPr/>
        </p:nvSpPr>
        <p:spPr>
          <a:xfrm>
            <a:off x="2250412" y="2482312"/>
            <a:ext cx="9137255" cy="4257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열린교당으로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전환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대종사님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당대의 교화는 이미 온 인류, 만생령을 건지겠다는 포부와 경륜이 담겨있었다.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대종사님의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원대한 정신을 회복하고 세상의 변화에 대응할 수 있는 물리적 공간을 넘어선 공간으로 역할 확대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교화활동의 다변화와 대중화 주력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첫째,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공간의 활용 범위를 넓혀야 한다.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둘째, 법회 형식의 전환이 필요하다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세째, 디지털 기반 전문 교화 공간 구축이 필요하다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856" name="Google Shape;856;p56"/>
          <p:cNvSpPr txBox="1"/>
          <p:nvPr/>
        </p:nvSpPr>
        <p:spPr>
          <a:xfrm>
            <a:off x="205666" y="130034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제언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및 나오는 말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857" name="Google Shape;857;p56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4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858" name="Google Shape;858;p56"/>
          <p:cNvCxnSpPr>
            <a:endCxn id="857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" name="Google Shape;863;p57"/>
          <p:cNvSpPr/>
          <p:nvPr/>
        </p:nvSpPr>
        <p:spPr>
          <a:xfrm>
            <a:off x="1" y="0"/>
            <a:ext cx="1852207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864" name="Google Shape;864;p57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865" name="Google Shape;865;p57"/>
          <p:cNvSpPr txBox="1"/>
          <p:nvPr/>
        </p:nvSpPr>
        <p:spPr>
          <a:xfrm>
            <a:off x="3864250" y="1152895"/>
            <a:ext cx="6596821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 활동의 전환과 변화</a:t>
            </a:r>
            <a:endParaRPr sz="32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Arial"/>
              <a:buNone/>
            </a:pP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-교화단의 정체성 회복과 훈련의 생활화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866" name="Google Shape;866;p57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867" name="Google Shape;867;p57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868" name="Google Shape;868;p57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869" name="Google Shape;869;p57"/>
          <p:cNvSpPr txBox="1"/>
          <p:nvPr/>
        </p:nvSpPr>
        <p:spPr>
          <a:xfrm>
            <a:off x="2944405" y="2578276"/>
            <a:ext cx="7994255" cy="3574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교화단은 우리 교화의 핵심조직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</a:pP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시대변화와 특성에 맞는 소규모 조직</a:t>
            </a:r>
            <a:endParaRPr lang="en-US" altLang="ko-KR"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</a:pP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 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일차적으로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교헌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및 규정에 나타난 조항들을 점검.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800100" marR="0" lvl="1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첫째,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전문 연구팀을 구성하여 초기부터 현재의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조직에 대한 연구를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914400" marR="0" lvl="2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수행하여 체계적이고 사실적인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시스템을 갖추자</a:t>
            </a:r>
            <a:r>
              <a:rPr lang="en-US" alt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.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둘째, 전문연구를 토대로 구축된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정신과 그 기능이 살아있는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endParaRPr sz="16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914400" marR="0" lvl="2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운영체계(시스템)을 구축해서 시행하자.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셋째, </a:t>
            </a:r>
            <a:r>
              <a:rPr lang="ko-KR" sz="16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교화단</a:t>
            </a:r>
            <a:r>
              <a:rPr lang="ko-KR" sz="16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관련 종합 플랫폼을 구축하다.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870" name="Google Shape;870;p57"/>
          <p:cNvSpPr txBox="1"/>
          <p:nvPr/>
        </p:nvSpPr>
        <p:spPr>
          <a:xfrm>
            <a:off x="205666" y="130034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제언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및 나오는 말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871" name="Google Shape;871;p57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4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872" name="Google Shape;872;p57"/>
          <p:cNvCxnSpPr>
            <a:endCxn id="871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Google Shape;877;p58"/>
          <p:cNvSpPr/>
          <p:nvPr/>
        </p:nvSpPr>
        <p:spPr>
          <a:xfrm>
            <a:off x="2" y="0"/>
            <a:ext cx="1595480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878" name="Google Shape;878;p58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879" name="Google Shape;879;p58"/>
          <p:cNvSpPr txBox="1"/>
          <p:nvPr/>
        </p:nvSpPr>
        <p:spPr>
          <a:xfrm>
            <a:off x="3864250" y="1152895"/>
            <a:ext cx="5506253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삶 공간의 제공과 지원</a:t>
            </a:r>
            <a:endParaRPr sz="32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Arial"/>
              <a:buNone/>
            </a:pPr>
            <a:r>
              <a:rPr lang="ko-KR" sz="24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-안정된 삶을 위한 공간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grpSp>
        <p:nvGrpSpPr>
          <p:cNvPr id="880" name="Google Shape;880;p58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881" name="Google Shape;881;p58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882" name="Google Shape;882;p58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883" name="Google Shape;883;p58"/>
          <p:cNvSpPr txBox="1"/>
          <p:nvPr/>
        </p:nvSpPr>
        <p:spPr>
          <a:xfrm>
            <a:off x="2150533" y="2543394"/>
            <a:ext cx="8873067" cy="4145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(기혼)남성 출가교역자의 증가에 따른 공간구조를 통한 안정과 지원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가정의 안정으로 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‘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교화효능감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’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증대하여 적극적인 교화활동의 여건조성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285750" marR="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공동체/공동생활의 개념 재정립과 표준을 마련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공동생활만이 공동체를 추구한다는 인식속에서  시대변화에 따른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구조의 재고와 개선이 필요함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.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경제적인 부분에서 공적시스템에 의해 자녀</a:t>
            </a:r>
            <a:r>
              <a:rPr lang="en-US" alt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학령기에 양육비나 가족 부양비</a:t>
            </a:r>
            <a:r>
              <a:rPr lang="en-US" alt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등을</a:t>
            </a:r>
            <a:r>
              <a:rPr lang="en-US" alt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지원하는 방안도 모색해볼 필요 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‘출가교역자 종합관리 시스템’  연구와 정책 실행이 중요 과제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884" name="Google Shape;884;p58"/>
          <p:cNvSpPr txBox="1"/>
          <p:nvPr/>
        </p:nvSpPr>
        <p:spPr>
          <a:xfrm>
            <a:off x="0" y="130034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제언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및 나오는 말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885" name="Google Shape;885;p58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4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886" name="Google Shape;886;p58"/>
          <p:cNvCxnSpPr>
            <a:endCxn id="885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" name="Google Shape;891;p59"/>
          <p:cNvSpPr/>
          <p:nvPr/>
        </p:nvSpPr>
        <p:spPr>
          <a:xfrm>
            <a:off x="2" y="0"/>
            <a:ext cx="1595480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892" name="Google Shape;892;p59"/>
          <p:cNvSpPr/>
          <p:nvPr/>
        </p:nvSpPr>
        <p:spPr>
          <a:xfrm>
            <a:off x="0" y="5645888"/>
            <a:ext cx="1464301" cy="1212112"/>
          </a:xfrm>
          <a:custGeom>
            <a:avLst/>
            <a:gdLst/>
            <a:ahLst/>
            <a:cxnLst/>
            <a:rect l="l" t="t" r="r" b="b"/>
            <a:pathLst>
              <a:path w="2641194" h="2186315" extrusionOk="0">
                <a:moveTo>
                  <a:pt x="0" y="0"/>
                </a:moveTo>
                <a:lnTo>
                  <a:pt x="219990" y="56565"/>
                </a:lnTo>
                <a:cubicBezTo>
                  <a:pt x="1228786" y="370333"/>
                  <a:pt x="2064872" y="1076102"/>
                  <a:pt x="2550075" y="1995697"/>
                </a:cubicBezTo>
                <a:lnTo>
                  <a:pt x="2641194" y="2186315"/>
                </a:lnTo>
                <a:lnTo>
                  <a:pt x="1561496" y="2186315"/>
                </a:lnTo>
                <a:lnTo>
                  <a:pt x="1542846" y="2156437"/>
                </a:lnTo>
                <a:cubicBezTo>
                  <a:pt x="1217512" y="1674879"/>
                  <a:pt x="756810" y="1292289"/>
                  <a:pt x="215340" y="1063267"/>
                </a:cubicBezTo>
                <a:lnTo>
                  <a:pt x="0" y="984451"/>
                </a:lnTo>
                <a:close/>
              </a:path>
            </a:pathLst>
          </a:custGeom>
          <a:solidFill>
            <a:srgbClr val="2056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algun Gothic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sp>
        <p:nvSpPr>
          <p:cNvPr id="893" name="Google Shape;893;p59"/>
          <p:cNvSpPr txBox="1"/>
          <p:nvPr/>
        </p:nvSpPr>
        <p:spPr>
          <a:xfrm>
            <a:off x="3864250" y="1152895"/>
            <a:ext cx="5506253" cy="100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Arial"/>
              <a:buNone/>
            </a:pPr>
            <a:r>
              <a:rPr lang="ko-KR" sz="3200" b="1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삶 공간의 제공과 지원</a:t>
            </a:r>
            <a:endParaRPr sz="32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Arial"/>
              <a:buNone/>
            </a:pPr>
            <a:r>
              <a:rPr lang="ko-KR" sz="2400" b="1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-교화 역할 역량의 공간</a:t>
            </a:r>
            <a:endParaRPr sz="2400" b="1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grpSp>
        <p:nvGrpSpPr>
          <p:cNvPr id="894" name="Google Shape;894;p59"/>
          <p:cNvGrpSpPr/>
          <p:nvPr/>
        </p:nvGrpSpPr>
        <p:grpSpPr>
          <a:xfrm>
            <a:off x="3864251" y="947319"/>
            <a:ext cx="278011" cy="118213"/>
            <a:chOff x="600878" y="1900472"/>
            <a:chExt cx="278011" cy="118213"/>
          </a:xfrm>
        </p:grpSpPr>
        <p:sp>
          <p:nvSpPr>
            <p:cNvPr id="895" name="Google Shape;895;p59"/>
            <p:cNvSpPr/>
            <p:nvPr/>
          </p:nvSpPr>
          <p:spPr>
            <a:xfrm>
              <a:off x="600878" y="1900472"/>
              <a:ext cx="118213" cy="118213"/>
            </a:xfrm>
            <a:prstGeom prst="ellipse">
              <a:avLst/>
            </a:prstGeom>
            <a:solidFill>
              <a:srgbClr val="2056A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  <p:sp>
          <p:nvSpPr>
            <p:cNvPr id="896" name="Google Shape;896;p59"/>
            <p:cNvSpPr/>
            <p:nvPr/>
          </p:nvSpPr>
          <p:spPr>
            <a:xfrm>
              <a:off x="760676" y="1900472"/>
              <a:ext cx="118213" cy="118213"/>
            </a:xfrm>
            <a:prstGeom prst="ellipse">
              <a:avLst/>
            </a:prstGeom>
            <a:solidFill>
              <a:srgbClr val="00A5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Malgun Gothic"/>
                <a:buNone/>
              </a:pPr>
              <a:endParaRPr sz="6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endParaRPr>
            </a:p>
          </p:txBody>
        </p:sp>
      </p:grpSp>
      <p:sp>
        <p:nvSpPr>
          <p:cNvPr id="897" name="Google Shape;897;p59"/>
          <p:cNvSpPr txBox="1"/>
          <p:nvPr/>
        </p:nvSpPr>
        <p:spPr>
          <a:xfrm>
            <a:off x="2429919" y="2334863"/>
            <a:ext cx="8636015" cy="3311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운영의 동반자, 교화 </a:t>
            </a:r>
            <a:r>
              <a:rPr lang="ko-KR" sz="20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주체자로서의</a:t>
            </a: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재가교역자 양성 및 역할 확대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altLang="en-US" sz="1800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</a:rPr>
              <a:t>재가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교역자 양성 시스템을 구축, 양성교</a:t>
            </a:r>
            <a:r>
              <a:rPr lang="ko-KR" altLang="en-US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육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기반 제시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215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342900" marR="0" lvl="0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•"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정무제도의 점검과 실현 방안 마련</a:t>
            </a: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20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정무는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교당의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교화보조, 교화의례상 필요할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altLang="en-US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때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교복과 </a:t>
            </a:r>
            <a:r>
              <a:rPr lang="ko-KR" sz="1800" b="0" i="0" u="none" strike="noStrike" cap="none" dirty="0" err="1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법락을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착용하고 주례자 보좌, 청소년 법회 주관 의 역할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남성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출가교역자의 증가로 여성교도의 비율이 많은 현장에서 파급되는 문제 해결의 요소일 수 있음. 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  <a:p>
            <a:pPr marL="457200" marR="0" lvl="1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-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정무제도의 실현을 위한 해결해야</a:t>
            </a:r>
            <a:r>
              <a:rPr lang="en-US" alt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 </a:t>
            </a:r>
            <a:r>
              <a:rPr lang="ko-KR" sz="1800" b="0" i="0" u="none" strike="noStrike" cap="none" dirty="0">
                <a:solidFill>
                  <a:srgbClr val="3F3F3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할 제반 사항들에 대해 대책 필요</a:t>
            </a:r>
            <a:endParaRPr sz="18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algun Gothic"/>
              <a:buNone/>
            </a:pPr>
            <a:endParaRPr sz="2000" b="0" i="0" u="none" strike="noStrike" cap="none" dirty="0">
              <a:solidFill>
                <a:srgbClr val="3F3F3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</p:txBody>
      </p:sp>
      <p:sp>
        <p:nvSpPr>
          <p:cNvPr id="898" name="Google Shape;898;p59"/>
          <p:cNvSpPr txBox="1"/>
          <p:nvPr/>
        </p:nvSpPr>
        <p:spPr>
          <a:xfrm>
            <a:off x="0" y="1300343"/>
            <a:ext cx="225065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제언 </a:t>
            </a:r>
            <a:endParaRPr sz="2000" b="0" i="0" u="none" strike="noStrike" cap="none" dirty="0">
              <a:solidFill>
                <a:srgbClr val="1E55A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55A5"/>
              </a:buClr>
              <a:buSzPts val="2000"/>
              <a:buFont typeface="Arial"/>
              <a:buNone/>
            </a:pPr>
            <a:r>
              <a:rPr lang="ko-KR" sz="2000" b="0" i="0" u="none" strike="noStrike" cap="none" dirty="0">
                <a:solidFill>
                  <a:srgbClr val="1E55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sym typeface="Arial"/>
              </a:rPr>
              <a:t>및 나오는 말</a:t>
            </a:r>
            <a:endParaRPr dirty="0">
              <a:latin typeface="KoPubWorld돋움체_Pro Bold" panose="00000800000000000000" pitchFamily="50" charset="-127"/>
              <a:ea typeface="KoPubWorld돋움체_Pro Bold" panose="00000800000000000000" pitchFamily="50" charset="-127"/>
            </a:endParaRPr>
          </a:p>
        </p:txBody>
      </p:sp>
      <p:sp>
        <p:nvSpPr>
          <p:cNvPr id="899" name="Google Shape;899;p59"/>
          <p:cNvSpPr/>
          <p:nvPr/>
        </p:nvSpPr>
        <p:spPr>
          <a:xfrm>
            <a:off x="444278" y="521569"/>
            <a:ext cx="479848" cy="479848"/>
          </a:xfrm>
          <a:prstGeom prst="ellipse">
            <a:avLst/>
          </a:prstGeom>
          <a:solidFill>
            <a:srgbClr val="1E55A5"/>
          </a:solidFill>
          <a:ln w="1270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algun Gothic"/>
              <a:buNone/>
            </a:pPr>
            <a:r>
              <a:rPr lang="ko-KR" sz="1800" b="0" i="0" u="none" strike="noStrike" cap="none" dirty="0">
                <a:solidFill>
                  <a:srgbClr val="FFFFFF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Malgun Gothic"/>
                <a:sym typeface="Malgun Gothic"/>
              </a:rPr>
              <a:t>4</a:t>
            </a:r>
            <a:endParaRPr sz="1800" b="0" i="0" u="none" strike="noStrike" cap="none" dirty="0">
              <a:solidFill>
                <a:srgbClr val="FFFFFF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Malgun Gothic"/>
              <a:sym typeface="Malgun Gothic"/>
            </a:endParaRPr>
          </a:p>
        </p:txBody>
      </p:sp>
      <p:cxnSp>
        <p:nvCxnSpPr>
          <p:cNvPr id="900" name="Google Shape;900;p59"/>
          <p:cNvCxnSpPr>
            <a:endCxn id="899" idx="2"/>
          </p:cNvCxnSpPr>
          <p:nvPr/>
        </p:nvCxnSpPr>
        <p:spPr>
          <a:xfrm>
            <a:off x="-33022" y="761493"/>
            <a:ext cx="477300" cy="0"/>
          </a:xfrm>
          <a:prstGeom prst="straightConnector1">
            <a:avLst/>
          </a:prstGeom>
          <a:noFill/>
          <a:ln w="57150" cap="flat" cmpd="sng">
            <a:solidFill>
              <a:srgbClr val="1E55A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3742</Words>
  <Application>Microsoft Office PowerPoint</Application>
  <PresentationFormat>와이드스크린</PresentationFormat>
  <Paragraphs>602</Paragraphs>
  <Slides>58</Slides>
  <Notes>58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58</vt:i4>
      </vt:variant>
    </vt:vector>
  </HeadingPairs>
  <TitlesOfParts>
    <vt:vector size="64" baseType="lpstr">
      <vt:lpstr>Arial</vt:lpstr>
      <vt:lpstr>1훈롤리폴리 R</vt:lpstr>
      <vt:lpstr>Noto Sans Symbols</vt:lpstr>
      <vt:lpstr>KoPubWorld돋움체_Pro Bold</vt:lpstr>
      <vt:lpstr>Malgun Gothic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서현 박</cp:lastModifiedBy>
  <cp:revision>2</cp:revision>
  <dcterms:created xsi:type="dcterms:W3CDTF">2024-04-23T06:40:33Z</dcterms:created>
  <dcterms:modified xsi:type="dcterms:W3CDTF">2024-05-29T13:35:56Z</dcterms:modified>
</cp:coreProperties>
</file>