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8"/>
  </p:notesMasterIdLst>
  <p:sldIdLst>
    <p:sldId id="270" r:id="rId2"/>
    <p:sldId id="271" r:id="rId3"/>
    <p:sldId id="272" r:id="rId4"/>
    <p:sldId id="339" r:id="rId5"/>
    <p:sldId id="337" r:id="rId6"/>
    <p:sldId id="338" r:id="rId7"/>
    <p:sldId id="340" r:id="rId8"/>
    <p:sldId id="341" r:id="rId9"/>
    <p:sldId id="342" r:id="rId10"/>
    <p:sldId id="343" r:id="rId11"/>
    <p:sldId id="345" r:id="rId12"/>
    <p:sldId id="344" r:id="rId13"/>
    <p:sldId id="346" r:id="rId14"/>
    <p:sldId id="347" r:id="rId15"/>
    <p:sldId id="348" r:id="rId16"/>
    <p:sldId id="350" r:id="rId17"/>
    <p:sldId id="351" r:id="rId18"/>
    <p:sldId id="353" r:id="rId19"/>
    <p:sldId id="354" r:id="rId20"/>
    <p:sldId id="352" r:id="rId21"/>
    <p:sldId id="349" r:id="rId22"/>
    <p:sldId id="355" r:id="rId23"/>
    <p:sldId id="356" r:id="rId24"/>
    <p:sldId id="357" r:id="rId25"/>
    <p:sldId id="359" r:id="rId26"/>
    <p:sldId id="360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84601" autoAdjust="0"/>
  </p:normalViewPr>
  <p:slideViewPr>
    <p:cSldViewPr>
      <p:cViewPr>
        <p:scale>
          <a:sx n="64" d="100"/>
          <a:sy n="64" d="100"/>
        </p:scale>
        <p:origin x="-60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06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2" d="100"/>
          <a:sy n="52" d="100"/>
        </p:scale>
        <p:origin x="-28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굴림" charset="-127"/>
              </a:defRPr>
            </a:lvl1pPr>
          </a:lstStyle>
          <a:p>
            <a:endParaRPr lang="en-US" altLang="ko-KR" dirty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charset="-127"/>
              </a:defRPr>
            </a:lvl1pPr>
          </a:lstStyle>
          <a:p>
            <a:endParaRPr lang="en-US" altLang="ko-KR" dirty="0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굴림" charset="-127"/>
              </a:defRPr>
            </a:lvl1pPr>
          </a:lstStyle>
          <a:p>
            <a:endParaRPr lang="en-US" altLang="ko-KR" dirty="0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charset="-127"/>
              </a:defRPr>
            </a:lvl1pPr>
          </a:lstStyle>
          <a:p>
            <a:fld id="{05CC09A8-A259-4A30-B491-DBC5EE8D0B8A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3823712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C09A8-A259-4A30-B491-DBC5EE8D0B8A}" type="slidenum">
              <a:rPr lang="ko-KR" altLang="en-US" smtClean="0"/>
              <a:pPr/>
              <a:t>3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22733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C09A8-A259-4A30-B491-DBC5EE8D0B8A}" type="slidenum">
              <a:rPr lang="ko-KR" altLang="en-US" smtClean="0"/>
              <a:pPr/>
              <a:t>5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22733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C09A8-A259-4A30-B491-DBC5EE8D0B8A}" type="slidenum">
              <a:rPr lang="ko-KR" altLang="en-US" smtClean="0"/>
              <a:pPr/>
              <a:t>6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22733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C09A8-A259-4A30-B491-DBC5EE8D0B8A}" type="slidenum">
              <a:rPr lang="ko-KR" altLang="en-US" smtClean="0"/>
              <a:pPr/>
              <a:t>7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22733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C09A8-A259-4A30-B491-DBC5EE8D0B8A}" type="slidenum">
              <a:rPr lang="ko-KR" altLang="en-US" smtClean="0"/>
              <a:pPr/>
              <a:t>9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22733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C09A8-A259-4A30-B491-DBC5EE8D0B8A}" type="slidenum">
              <a:rPr lang="ko-KR" altLang="en-US" smtClean="0"/>
              <a:pPr/>
              <a:t>11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22733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C09A8-A259-4A30-B491-DBC5EE8D0B8A}" type="slidenum">
              <a:rPr lang="ko-KR" altLang="en-US" smtClean="0"/>
              <a:pPr/>
              <a:t>17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22733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C09A8-A259-4A30-B491-DBC5EE8D0B8A}" type="slidenum">
              <a:rPr lang="ko-KR" altLang="en-US" smtClean="0"/>
              <a:pPr/>
              <a:t>22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22733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CC09A8-A259-4A30-B491-DBC5EE8D0B8A}" type="slidenum">
              <a:rPr lang="ko-KR" altLang="en-US" smtClean="0"/>
              <a:pPr/>
              <a:t>25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422733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Line 2"/>
          <p:cNvSpPr>
            <a:spLocks noChangeShapeType="1"/>
          </p:cNvSpPr>
          <p:nvPr/>
        </p:nvSpPr>
        <p:spPr bwMode="auto">
          <a:xfrm>
            <a:off x="7315200" y="1066800"/>
            <a:ext cx="0" cy="17526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/>
          <a:lstStyle>
            <a:lvl1pPr algn="r">
              <a:defRPr sz="4800">
                <a:latin typeface="나눔고딕" pitchFamily="50" charset="-127"/>
                <a:ea typeface="나눔고딕" pitchFamily="50" charset="-127"/>
              </a:defRPr>
            </a:lvl1pPr>
          </a:lstStyle>
          <a:p>
            <a:pPr lvl="0"/>
            <a:r>
              <a:rPr lang="ko-KR" altLang="en-US" noProof="0" dirty="0" smtClean="0"/>
              <a:t>마스터 제목 스타일 편집</a:t>
            </a:r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>
                <a:latin typeface="나눔고딕" pitchFamily="50" charset="-127"/>
                <a:ea typeface="나눔고딕" pitchFamily="50" charset="-127"/>
              </a:defRPr>
            </a:lvl1pPr>
          </a:lstStyle>
          <a:p>
            <a:pPr lvl="0"/>
            <a:r>
              <a:rPr lang="ko-KR" altLang="en-US" noProof="0" dirty="0" smtClean="0"/>
              <a:t>마스터 부제목 스타일 편집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6788A00-195C-46CF-B281-BFF66A0EBF3B}" type="slidenum">
              <a:rPr lang="ko-KR" altLang="en-US"/>
              <a:pPr/>
              <a:t>‹#›</a:t>
            </a:fld>
            <a:endParaRPr lang="en-US" altLang="ko-KR" dirty="0"/>
          </a:p>
        </p:txBody>
      </p:sp>
      <p:sp>
        <p:nvSpPr>
          <p:cNvPr id="16424" name="Line 40"/>
          <p:cNvSpPr>
            <a:spLocks noChangeShapeType="1"/>
          </p:cNvSpPr>
          <p:nvPr/>
        </p:nvSpPr>
        <p:spPr bwMode="auto">
          <a:xfrm>
            <a:off x="838200" y="2819400"/>
            <a:ext cx="64770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322DC4-27FC-40B1-AD94-5EB9F92F1942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41057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6FFDA-7A18-49D3-94BC-16E0355DE457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73271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87B408-EF42-4894-8881-DEBC1DEA9B8F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164794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DEC596-A18A-419A-A495-988FB77C739A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03314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12ABE8-7F31-4D50-B3D3-EF9233BA8DD7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736302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FE9AD-7730-4E3C-8166-CDAA63FB0E18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330023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FD282E-537F-4378-A858-BC0640F95367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6341700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dirty="0" smtClean="0"/>
              <a:t>그림을 추가하려면 아이콘을 클릭하십시오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99C481-FBAD-4FAD-BBCB-38C11A8F5859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640460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1E23EC-7460-48A6-8196-63C1CDACF1F9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0144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19800" cy="600868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129372-4671-4B20-9112-B49EBC61EF31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422303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719263"/>
            <a:ext cx="4038600" cy="441166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49F3966-1225-4750-96A5-EFD08DC03EE5}" type="slidenum">
              <a:rPr lang="ko-KR" altLang="en-US"/>
              <a:pPr/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96563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Line 2"/>
          <p:cNvSpPr>
            <a:spLocks noChangeShapeType="1"/>
          </p:cNvSpPr>
          <p:nvPr/>
        </p:nvSpPr>
        <p:spPr bwMode="auto">
          <a:xfrm>
            <a:off x="8001000" y="0"/>
            <a:ext cx="0" cy="15240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2238"/>
            <a:ext cx="75438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제목 스타일 편집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19263"/>
            <a:ext cx="8229600" cy="4411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a typeface="굴림" charset="-127"/>
              </a:defRPr>
            </a:lvl1pPr>
          </a:lstStyle>
          <a:p>
            <a:endParaRPr lang="en-US" altLang="ko-KR" dirty="0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a typeface="굴림" charset="-127"/>
              </a:defRPr>
            </a:lvl1pPr>
          </a:lstStyle>
          <a:p>
            <a:endParaRPr lang="en-US" altLang="ko-KR" dirty="0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a typeface="굴림" charset="-127"/>
              </a:defRPr>
            </a:lvl1pPr>
          </a:lstStyle>
          <a:p>
            <a:fld id="{849A6CAE-56AA-49ED-80C7-6AA13A8E10C5}" type="slidenum">
              <a:rPr lang="ko-KR" altLang="en-US"/>
              <a:pPr/>
              <a:t>‹#›</a:t>
            </a:fld>
            <a:endParaRPr lang="en-US" altLang="ko-KR" dirty="0"/>
          </a:p>
        </p:txBody>
      </p:sp>
      <p:grpSp>
        <p:nvGrpSpPr>
          <p:cNvPr id="15368" name="Group 8" descr="decorative graphic made up of dots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15369" name="Oval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70" name="Oval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71" name="Oval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72" name="Oval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73" name="Oval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74" name="Oval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75" name="Oval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76" name="Oval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77" name="Oval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78" name="Oval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79" name="Oval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80" name="Oval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81" name="Oval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82" name="Oval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83" name="Oval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84" name="Oval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85" name="Oval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86" name="Oval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87" name="Oval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88" name="Oval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89" name="Oval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90" name="Oval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91" name="Oval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92" name="Oval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93" name="Oval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94" name="Oval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95" name="Oval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96" name="Oval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97" name="Oval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98" name="Oval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  <p:sp>
          <p:nvSpPr>
            <p:cNvPr id="15399" name="Oval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ko-KR" altLang="en-US" dirty="0"/>
            </a:p>
          </p:txBody>
        </p:sp>
      </p:grpSp>
      <p:sp>
        <p:nvSpPr>
          <p:cNvPr id="15401" name="Line 41"/>
          <p:cNvSpPr>
            <a:spLocks noChangeShapeType="1"/>
          </p:cNvSpPr>
          <p:nvPr/>
        </p:nvSpPr>
        <p:spPr bwMode="auto">
          <a:xfrm>
            <a:off x="457200" y="1524000"/>
            <a:ext cx="7543800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나눔고딕 ExtraBold" pitchFamily="50" charset="-127"/>
          <a:ea typeface="나눔고딕 ExtraBold" pitchFamily="50" charset="-127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 b="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1pPr>
      <a:lvl2pPr marL="692150" indent="-347663" algn="l" rtl="0" eaLnBrk="1" fontAlgn="base" latinLnBrk="1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 b="0">
          <a:solidFill>
            <a:schemeClr val="tx1"/>
          </a:solidFill>
          <a:latin typeface="나눔고딕" pitchFamily="50" charset="-127"/>
          <a:ea typeface="나눔고딕" pitchFamily="50" charset="-127"/>
        </a:defRPr>
      </a:lvl2pPr>
      <a:lvl3pPr marL="987425" indent="-293688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 b="0">
          <a:solidFill>
            <a:schemeClr val="tx1"/>
          </a:solidFill>
          <a:latin typeface="나눔고딕" pitchFamily="50" charset="-127"/>
          <a:ea typeface="나눔고딕" pitchFamily="50" charset="-127"/>
        </a:defRPr>
      </a:lvl3pPr>
      <a:lvl4pPr marL="1281113" indent="-292100" algn="l" rtl="0" eaLnBrk="1" fontAlgn="base" latinLnBrk="1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 b="0">
          <a:solidFill>
            <a:schemeClr val="tx1"/>
          </a:solidFill>
          <a:latin typeface="나눔고딕" pitchFamily="50" charset="-127"/>
          <a:ea typeface="나눔고딕" pitchFamily="50" charset="-127"/>
        </a:defRPr>
      </a:lvl4pPr>
      <a:lvl5pPr marL="1598613" indent="-315913" algn="l" rtl="0" eaLnBrk="1" fontAlgn="base" latinLnBrk="1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 b="0">
          <a:solidFill>
            <a:schemeClr val="tx1"/>
          </a:solidFill>
          <a:latin typeface="나눔고딕" pitchFamily="50" charset="-127"/>
          <a:ea typeface="나눔고딕" pitchFamily="50" charset="-127"/>
        </a:defRPr>
      </a:lvl5pPr>
      <a:lvl6pPr marL="2055813" indent="-315913" algn="l" rtl="0" eaLnBrk="1" fontAlgn="base" latinLnBrk="1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latinLnBrk="1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latinLnBrk="1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latinLnBrk="1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411662"/>
          </a:xfrm>
        </p:spPr>
        <p:txBody>
          <a:bodyPr/>
          <a:lstStyle/>
          <a:p>
            <a:pPr marL="0" indent="0" algn="ctr">
              <a:buNone/>
            </a:pPr>
            <a:r>
              <a:rPr lang="en-US" altLang="ko-KR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2400" b="1" dirty="0">
                <a:solidFill>
                  <a:srgbClr val="002060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교구자치와 교화단자치의 조화를 위한 제언</a:t>
            </a:r>
            <a:endParaRPr lang="ko-KR" altLang="en-US" sz="3200" b="1" dirty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39552" y="908720"/>
            <a:ext cx="33457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buNone/>
            </a:pP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 </a:t>
            </a:r>
            <a:r>
              <a:rPr lang="ko-KR" altLang="en-US" sz="2000" b="1" dirty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교화단 세미나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2000" b="1" dirty="0" smtClean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발표 </a:t>
            </a:r>
            <a:r>
              <a:rPr lang="en-US" altLang="ko-KR" sz="2000" b="1" dirty="0" smtClean="0">
                <a:solidFill>
                  <a:schemeClr val="accent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2000" b="1" dirty="0">
              <a:solidFill>
                <a:schemeClr val="accent1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부제목 2"/>
          <p:cNvSpPr txBox="1">
            <a:spLocks/>
          </p:cNvSpPr>
          <p:nvPr/>
        </p:nvSpPr>
        <p:spPr bwMode="auto">
          <a:xfrm>
            <a:off x="1818075" y="3939944"/>
            <a:ext cx="550785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l"/>
              <a:defRPr sz="3000" b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692150" indent="-347663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l"/>
              <a:defRPr sz="2600" b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2pPr>
            <a:lvl3pPr marL="987425" indent="-293688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l"/>
              <a:defRPr sz="2300" b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3pPr>
            <a:lvl4pPr marL="1281113" indent="-292100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itchFamily="2" charset="2"/>
              <a:buChar char="§"/>
              <a:defRPr sz="2000" b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4pPr>
            <a:lvl5pPr marL="1598613" indent="-315913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 b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defRPr>
            </a:lvl5pPr>
            <a:lvl6pPr marL="2055813" indent="-315913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513013" indent="-315913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2970213" indent="-315913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427413" indent="-315913" algn="l" rtl="0" eaLnBrk="1" fontAlgn="base" latinLnBrk="1" hangingPunct="1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endParaRPr lang="en-US" altLang="ko-KR" sz="2400" b="1" dirty="0" smtClean="0">
              <a:solidFill>
                <a:srgbClr val="002060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일시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원기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96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28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수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), 2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시 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발표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최정풍 교무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원불교정책연구소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5815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3600" dirty="0" smtClean="0">
                <a:latin typeface="맑은 고딕" pitchFamily="50" charset="-127"/>
                <a:ea typeface="맑은 고딕" pitchFamily="50" charset="-127"/>
              </a:rPr>
              <a:t>목차</a:t>
            </a:r>
            <a:endParaRPr lang="ko-KR" altLang="en-US" sz="36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41166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Ⅰ.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교구자치제의 취지와 현실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Ⅱ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교화단자치의 정당성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Ⅲ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교화단자치의 실현방안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o-KR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Ⅳ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교구자치와 교화단자치의 조화를 위하여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indent="0">
              <a:lnSpc>
                <a:spcPct val="150000"/>
              </a:lnSpc>
              <a:buNone/>
            </a:pPr>
            <a:endParaRPr lang="ko-KR" altLang="en-US" sz="2400" b="1" dirty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053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Ⅰ. </a:t>
            </a:r>
            <a:r>
              <a:rPr lang="ko-KR" altLang="en-US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교구자치제의 취지와 현실</a:t>
            </a:r>
            <a:endParaRPr lang="ko-KR" altLang="en-US" sz="3600" dirty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411662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1. </a:t>
            </a:r>
            <a:r>
              <a:rPr lang="ko-KR" altLang="en-US" sz="3200" b="1" dirty="0" err="1" smtClean="0">
                <a:solidFill>
                  <a:schemeClr val="accent6">
                    <a:lumMod val="75000"/>
                  </a:schemeClr>
                </a:solidFill>
              </a:rPr>
              <a:t>교구제와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교구자치제의 도입</a:t>
            </a: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3200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endParaRPr lang="en-US" altLang="ko-KR" sz="3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2573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sz="3200" b="1" dirty="0">
                <a:solidFill>
                  <a:schemeClr val="accent6">
                    <a:lumMod val="75000"/>
                  </a:schemeClr>
                </a:solidFill>
              </a:rPr>
              <a:t>2. </a:t>
            </a:r>
            <a:r>
              <a:rPr lang="ko-KR" altLang="en-US" sz="3200" b="1" dirty="0">
                <a:solidFill>
                  <a:schemeClr val="accent6">
                    <a:lumMod val="75000"/>
                  </a:schemeClr>
                </a:solidFill>
              </a:rPr>
              <a:t>교구자치제의 취지</a:t>
            </a:r>
            <a:endParaRPr lang="en-US" altLang="ko-KR" sz="32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4205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411662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3200" b="1" dirty="0">
                <a:solidFill>
                  <a:schemeClr val="accent6">
                    <a:lumMod val="75000"/>
                  </a:schemeClr>
                </a:solidFill>
              </a:rPr>
              <a:t>3</a:t>
            </a: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교구자치제의 현실</a:t>
            </a: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①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교구 간 규모의 격차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②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형식적 의사결정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③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정책기능의 부실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④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교단적 현안 문제에 대한 소극적 대응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3200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endParaRPr lang="en-US" altLang="ko-KR" sz="3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77766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411662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4. 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교구자치제에 대한 진단</a:t>
            </a: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①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지구에 재량권 부여 필요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②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교화단자치의 </a:t>
            </a:r>
            <a:r>
              <a:rPr lang="ko-KR" altLang="en-US" sz="2800" b="1" dirty="0" err="1" smtClean="0">
                <a:solidFill>
                  <a:schemeClr val="accent6">
                    <a:lumMod val="75000"/>
                  </a:schemeClr>
                </a:solidFill>
              </a:rPr>
              <a:t>접맥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③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교화단과 교구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-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지구조직 일원화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2800" b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3200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endParaRPr lang="en-US" altLang="ko-KR" sz="3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71484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</a:rPr>
              <a:t>Ⅱ</a:t>
            </a:r>
            <a:r>
              <a:rPr lang="en-US" altLang="ko-KR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교화단자치의 정당성</a:t>
            </a:r>
            <a:endParaRPr lang="ko-KR" altLang="en-US" sz="3600" dirty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411662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1. </a:t>
            </a:r>
            <a:r>
              <a:rPr lang="ko-KR" altLang="en-US" sz="3200" b="1" dirty="0" err="1" smtClean="0">
                <a:solidFill>
                  <a:schemeClr val="accent6">
                    <a:lumMod val="75000"/>
                  </a:schemeClr>
                </a:solidFill>
              </a:rPr>
              <a:t>교화단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관련 초기 법문</a:t>
            </a: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3200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endParaRPr lang="en-US" altLang="ko-KR" sz="3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94544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sz="3200" b="1" dirty="0">
                <a:solidFill>
                  <a:schemeClr val="accent6">
                    <a:lumMod val="75000"/>
                  </a:schemeClr>
                </a:solidFill>
              </a:rPr>
              <a:t>2. </a:t>
            </a:r>
            <a:r>
              <a:rPr lang="ko-KR" altLang="en-US" sz="3200" b="1" dirty="0" err="1" smtClean="0">
                <a:solidFill>
                  <a:schemeClr val="accent6">
                    <a:lumMod val="75000"/>
                  </a:schemeClr>
                </a:solidFill>
              </a:rPr>
              <a:t>교화단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관련 역대 </a:t>
            </a:r>
            <a:r>
              <a:rPr lang="ko-KR" altLang="en-US" sz="3200" b="1" dirty="0" err="1" smtClean="0">
                <a:solidFill>
                  <a:schemeClr val="accent6">
                    <a:lumMod val="75000"/>
                  </a:schemeClr>
                </a:solidFill>
              </a:rPr>
              <a:t>종법사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법문</a:t>
            </a:r>
            <a:endParaRPr lang="en-US" altLang="ko-KR" sz="32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135001" y="2708920"/>
            <a:ext cx="690124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「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대종사께서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교화단을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 대단히 강조하시며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맑은 고딕"/>
              <a:ea typeface="맑은 고딕"/>
            </a:endParaRPr>
          </a:p>
          <a:p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“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행정은 없앨 수도 있으나 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맑은 고딕"/>
              <a:ea typeface="맑은 고딕"/>
            </a:endParaRPr>
          </a:p>
          <a:p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교화단은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 없앨 수 없다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.”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고 하셨습니다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.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」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  <a:latin typeface="맑은 고딕"/>
              <a:ea typeface="맑은 고딕"/>
            </a:endParaRPr>
          </a:p>
          <a:p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                                             -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대산종사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  <a:latin typeface="맑은 고딕"/>
                <a:ea typeface="맑은 고딕"/>
              </a:rPr>
              <a:t>- 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26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411662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3200" b="1" dirty="0">
                <a:solidFill>
                  <a:schemeClr val="accent6">
                    <a:lumMod val="75000"/>
                  </a:schemeClr>
                </a:solidFill>
              </a:rPr>
              <a:t>3</a:t>
            </a: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. 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교화단자치의 의미</a:t>
            </a: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①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자치 조직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②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자치 입법권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③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자치 행정권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④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</a:rPr>
              <a:t>자치 재정권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3200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endParaRPr lang="en-US" altLang="ko-KR" sz="32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53431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김준안\Desktop\캡처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60" y="1844824"/>
            <a:ext cx="8892480" cy="477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22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</a:rPr>
              <a:t>Ⅲ</a:t>
            </a:r>
            <a:r>
              <a:rPr lang="en-US" altLang="ko-KR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교화단자치의 실현방안</a:t>
            </a:r>
            <a:endParaRPr lang="ko-KR" altLang="en-US" sz="3600" dirty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411662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1. ‘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지구조직</a:t>
            </a: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’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에서 </a:t>
            </a: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‘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저단조직</a:t>
            </a: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’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으로</a:t>
            </a: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①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지구조직을 출가저단으로 대체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국내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44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개 지구를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145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개 저단으로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endParaRPr lang="en-US" altLang="ko-KR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03324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② 새로운 단장 선출 방식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 :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저단원이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참여하는 일괄 선출 방식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김준안\Desktop\캡처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924944"/>
            <a:ext cx="8105155" cy="303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099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김준안\Desktop\캡처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486717"/>
            <a:ext cx="8229600" cy="2876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4467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③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교화단공동체의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실현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 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공부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·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교화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·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친애의 공동체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④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개방적이고 효율적인 의사결정 구조</a:t>
            </a: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 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자치와 통치의 조화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04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11662"/>
          </a:xfrm>
        </p:spPr>
        <p:txBody>
          <a:bodyPr/>
          <a:lstStyle/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⑤ 저단자치의 실험적 형태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 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다양한 형태의 공동교화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협력교화 모형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1026" name="Picture 2" descr="C:\Users\김준안\Desktop\캡처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349" y="2852936"/>
            <a:ext cx="5219303" cy="389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29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⑥ 합리적 인사의 실현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 :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저단별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평가를 중심으로 한 인사정책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⑦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교화활동을 위한 저단의 자율성 보장</a:t>
            </a: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 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재산권과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교화권의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확보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⑧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저단 중심의 맞춤형 재교육</a:t>
            </a: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  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현장 중심의 재교육 시스템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12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411662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2. ‘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교구조직</a:t>
            </a: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’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에서 </a:t>
            </a: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‘</a:t>
            </a:r>
            <a:r>
              <a:rPr lang="ko-KR" altLang="en-US" sz="3200" b="1" dirty="0" err="1" smtClean="0">
                <a:solidFill>
                  <a:schemeClr val="accent6">
                    <a:lumMod val="75000"/>
                  </a:schemeClr>
                </a:solidFill>
              </a:rPr>
              <a:t>항단조직</a:t>
            </a: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’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으로</a:t>
            </a: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①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교구조직을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항단조직으로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대체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: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정수위단원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중심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16~18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개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항단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구성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endParaRPr lang="en-US" altLang="ko-KR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73407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② 교구 개념의 전환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 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교구의 역할을 법인사무 중심의 행정으로 국한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③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항단사무국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신설</a:t>
            </a: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 : 9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개 출가 저단과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저단원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지원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57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④ 저단의 공동교화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협력교화 지원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 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교화 기획 지원 및 저단 활동 조율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⑤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항단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차원의 인력 수급</a:t>
            </a: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 :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정교화된 합리적인 인사시스템 도입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567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김준안\Desktop\캡처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28800"/>
            <a:ext cx="5616624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908720"/>
            <a:ext cx="32175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latin typeface="나눔고딕 ExtraBold" pitchFamily="50" charset="-127"/>
                <a:ea typeface="나눔고딕 ExtraBold" pitchFamily="50" charset="-127"/>
              </a:rPr>
              <a:t>· </a:t>
            </a:r>
            <a:r>
              <a:rPr lang="ko-KR" altLang="en-US" sz="2400" b="1" dirty="0" smtClean="0">
                <a:latin typeface="나눔고딕 ExtraBold" pitchFamily="50" charset="-127"/>
                <a:ea typeface="나눔고딕 ExtraBold" pitchFamily="50" charset="-127"/>
              </a:rPr>
              <a:t>현 </a:t>
            </a:r>
            <a:r>
              <a:rPr lang="ko-KR" altLang="en-US" sz="2400" b="1" dirty="0" err="1" smtClean="0">
                <a:latin typeface="나눔고딕 ExtraBold" pitchFamily="50" charset="-127"/>
                <a:ea typeface="나눔고딕 ExtraBold" pitchFamily="50" charset="-127"/>
              </a:rPr>
              <a:t>교구제에</a:t>
            </a:r>
            <a:r>
              <a:rPr lang="ko-KR" altLang="en-US" sz="2400" b="1" dirty="0" smtClean="0">
                <a:latin typeface="나눔고딕 ExtraBold" pitchFamily="50" charset="-127"/>
                <a:ea typeface="나눔고딕 ExtraBold" pitchFamily="50" charset="-127"/>
              </a:rPr>
              <a:t> 따른 </a:t>
            </a:r>
            <a:r>
              <a:rPr lang="ko-KR" altLang="en-US" sz="2400" b="1" dirty="0" err="1" smtClean="0">
                <a:latin typeface="나눔고딕 ExtraBold" pitchFamily="50" charset="-127"/>
                <a:ea typeface="나눔고딕 ExtraBold" pitchFamily="50" charset="-127"/>
              </a:rPr>
              <a:t>조단</a:t>
            </a:r>
            <a:endParaRPr lang="ko-KR" altLang="en-US" sz="24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951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김준안\Desktop\캡처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44824"/>
            <a:ext cx="5616624" cy="4464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908720"/>
            <a:ext cx="37080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latin typeface="나눔고딕 ExtraBold" pitchFamily="50" charset="-127"/>
                <a:ea typeface="나눔고딕 ExtraBold" pitchFamily="50" charset="-127"/>
              </a:rPr>
              <a:t>· </a:t>
            </a:r>
            <a:r>
              <a:rPr lang="ko-KR" altLang="en-US" sz="2400" b="1" dirty="0" err="1" smtClean="0">
                <a:latin typeface="나눔고딕 ExtraBold" pitchFamily="50" charset="-127"/>
                <a:ea typeface="나눔고딕 ExtraBold" pitchFamily="50" charset="-127"/>
              </a:rPr>
              <a:t>교화단자치제에</a:t>
            </a:r>
            <a:r>
              <a:rPr lang="ko-KR" altLang="en-US" sz="2400" b="1" dirty="0" smtClean="0">
                <a:latin typeface="나눔고딕 ExtraBold" pitchFamily="50" charset="-127"/>
                <a:ea typeface="나눔고딕 ExtraBold" pitchFamily="50" charset="-127"/>
              </a:rPr>
              <a:t> 따른 </a:t>
            </a:r>
            <a:r>
              <a:rPr lang="ko-KR" altLang="en-US" sz="2400" b="1" dirty="0" err="1" smtClean="0">
                <a:latin typeface="나눔고딕 ExtraBold" pitchFamily="50" charset="-127"/>
                <a:ea typeface="나눔고딕 ExtraBold" pitchFamily="50" charset="-127"/>
              </a:rPr>
              <a:t>조단</a:t>
            </a:r>
            <a:endParaRPr lang="ko-KR" altLang="en-US" sz="2400" b="1" dirty="0"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345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411662"/>
          </a:xfrm>
        </p:spPr>
        <p:txBody>
          <a:bodyPr/>
          <a:lstStyle/>
          <a:p>
            <a:pPr marL="0" indent="0">
              <a:buNone/>
            </a:pPr>
            <a:r>
              <a:rPr lang="en-US" altLang="ko-KR" sz="3200" b="1" dirty="0" smtClean="0">
                <a:solidFill>
                  <a:schemeClr val="accent6">
                    <a:lumMod val="75000"/>
                  </a:schemeClr>
                </a:solidFill>
              </a:rPr>
              <a:t>3. 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단원의 </a:t>
            </a:r>
            <a:r>
              <a:rPr lang="ko-KR" altLang="en-US" sz="3200" b="1" dirty="0" err="1" smtClean="0">
                <a:solidFill>
                  <a:schemeClr val="accent6">
                    <a:lumMod val="75000"/>
                  </a:schemeClr>
                </a:solidFill>
              </a:rPr>
              <a:t>방위별</a:t>
            </a:r>
            <a:r>
              <a:rPr lang="ko-KR" altLang="en-US" sz="3200" b="1" dirty="0" smtClean="0">
                <a:solidFill>
                  <a:schemeClr val="accent6">
                    <a:lumMod val="75000"/>
                  </a:schemeClr>
                </a:solidFill>
              </a:rPr>
              <a:t> 역할 분담</a:t>
            </a: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32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①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취지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ko-KR" altLang="en-US" sz="2400" b="1" dirty="0" smtClean="0">
                <a:solidFill>
                  <a:schemeClr val="accent6">
                    <a:lumMod val="50000"/>
                  </a:schemeClr>
                </a:solidFill>
              </a:rPr>
              <a:t>    </a:t>
            </a:r>
            <a:endParaRPr lang="en-US" altLang="ko-KR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2400" b="1" dirty="0">
                <a:solidFill>
                  <a:schemeClr val="accent6">
                    <a:lumMod val="75000"/>
                  </a:schemeClr>
                </a:solidFill>
              </a:rPr>
              <a:t>② </a:t>
            </a:r>
            <a:r>
              <a:rPr lang="ko-KR" altLang="en-US" sz="2400" b="1" dirty="0" err="1">
                <a:solidFill>
                  <a:schemeClr val="accent6">
                    <a:lumMod val="75000"/>
                  </a:schemeClr>
                </a:solidFill>
              </a:rPr>
              <a:t>방위별</a:t>
            </a:r>
            <a:r>
              <a:rPr lang="ko-KR" altLang="en-US" sz="2400" b="1" dirty="0">
                <a:solidFill>
                  <a:schemeClr val="accent6">
                    <a:lumMod val="75000"/>
                  </a:schemeClr>
                </a:solidFill>
              </a:rPr>
              <a:t> 역할 예시</a:t>
            </a: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ko-KR" altLang="en-US" sz="2400" b="1" dirty="0">
                <a:solidFill>
                  <a:schemeClr val="accent6">
                    <a:lumMod val="75000"/>
                  </a:schemeClr>
                </a:solidFill>
              </a:rPr>
              <a:t>③</a:t>
            </a: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>
                <a:solidFill>
                  <a:schemeClr val="accent6">
                    <a:lumMod val="75000"/>
                  </a:schemeClr>
                </a:solidFill>
              </a:rPr>
              <a:t>활동 분야별 수평적 조직</a:t>
            </a: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>
                <a:solidFill>
                  <a:schemeClr val="accent6">
                    <a:lumMod val="75000"/>
                  </a:schemeClr>
                </a:solidFill>
              </a:rPr>
              <a:t>   </a:t>
            </a:r>
            <a:endParaRPr lang="en-US" altLang="ko-K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④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전문성 확보</a:t>
            </a:r>
            <a:endParaRPr lang="en-US" altLang="ko-KR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ko-KR" altLang="en-US" sz="2400" b="1" dirty="0"/>
          </a:p>
          <a:p>
            <a:pPr marL="0" indent="0">
              <a:buNone/>
            </a:pPr>
            <a:endParaRPr lang="en-US" altLang="ko-KR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ü"/>
            </a:pPr>
            <a:endParaRPr lang="ko-KR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97414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김준안\Desktop\캡처1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7128792" cy="460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251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김준안\Desktop\캡처1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7488832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37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543800" cy="1295400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</a:rPr>
              <a:t>Ⅳ</a:t>
            </a:r>
            <a:r>
              <a:rPr lang="en-US" altLang="ko-KR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교구자치와 교화단자치의 </a:t>
            </a:r>
            <a:r>
              <a:rPr lang="en-US" altLang="ko-KR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en-US" altLang="ko-KR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altLang="ko-KR" dirty="0" smtClean="0">
                <a:solidFill>
                  <a:schemeClr val="accent6">
                    <a:lumMod val="75000"/>
                  </a:schemeClr>
                </a:solidFill>
              </a:rPr>
              <a:t>   </a:t>
            </a:r>
            <a:r>
              <a:rPr lang="ko-KR" altLang="en-US" sz="3600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조화를 위하여</a:t>
            </a:r>
            <a:endParaRPr lang="ko-KR" altLang="en-US" sz="3600" dirty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2276872"/>
            <a:ext cx="571823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원기 </a:t>
            </a:r>
            <a:r>
              <a:rPr lang="en-US" altLang="ko-KR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이후를 바라보며 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좀 더 미래지향적이고 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우리의 서원을 실현하기에 적합한 </a:t>
            </a:r>
            <a:endParaRPr lang="en-US" altLang="ko-KR" sz="2800" b="1" dirty="0" smtClean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accent6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새로운 조직 모형이 되기를 기대함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782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691680" y="908720"/>
            <a:ext cx="8229600" cy="4411662"/>
          </a:xfrm>
        </p:spPr>
        <p:txBody>
          <a:bodyPr/>
          <a:lstStyle/>
          <a:p>
            <a:pPr marL="0" indent="0">
              <a:buNone/>
            </a:pPr>
            <a:endParaRPr lang="en-US" altLang="ko-KR" sz="48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HY수평선B" pitchFamily="18" charset="-127"/>
              <a:ea typeface="HY수평선B" pitchFamily="18" charset="-127"/>
            </a:endParaRPr>
          </a:p>
          <a:p>
            <a:pPr marL="0" indent="0">
              <a:buNone/>
            </a:pPr>
            <a:endParaRPr lang="en-US" altLang="ko-KR" sz="4800" b="1" dirty="0">
              <a:solidFill>
                <a:schemeClr val="accent6">
                  <a:lumMod val="60000"/>
                  <a:lumOff val="40000"/>
                </a:schemeClr>
              </a:solidFill>
              <a:latin typeface="HY수평선B" pitchFamily="18" charset="-127"/>
              <a:ea typeface="HY수평선B" pitchFamily="18" charset="-127"/>
            </a:endParaRPr>
          </a:p>
          <a:p>
            <a:pPr marL="0" indent="0">
              <a:buNone/>
            </a:pPr>
            <a:r>
              <a:rPr lang="en-US" altLang="ko-KR" sz="4800" b="1" dirty="0" smtClean="0">
                <a:solidFill>
                  <a:schemeClr val="accent6">
                    <a:lumMod val="75000"/>
                  </a:schemeClr>
                </a:solidFill>
                <a:latin typeface="HY수평선B" pitchFamily="18" charset="-127"/>
                <a:ea typeface="HY수평선B" pitchFamily="18" charset="-127"/>
              </a:rPr>
              <a:t>“</a:t>
            </a:r>
            <a:r>
              <a:rPr lang="ko-KR" altLang="en-US" sz="4800" b="1" dirty="0" smtClean="0">
                <a:solidFill>
                  <a:schemeClr val="accent6">
                    <a:lumMod val="75000"/>
                  </a:schemeClr>
                </a:solidFill>
                <a:latin typeface="HY수평선B" pitchFamily="18" charset="-127"/>
                <a:ea typeface="HY수평선B" pitchFamily="18" charset="-127"/>
              </a:rPr>
              <a:t>감사합니다</a:t>
            </a:r>
            <a:r>
              <a:rPr lang="en-US" altLang="ko-KR" sz="4800" b="1" dirty="0" smtClean="0">
                <a:solidFill>
                  <a:schemeClr val="accent6">
                    <a:lumMod val="75000"/>
                  </a:schemeClr>
                </a:solidFill>
                <a:latin typeface="HY수평선B" pitchFamily="18" charset="-127"/>
                <a:ea typeface="HY수평선B" pitchFamily="18" charset="-127"/>
              </a:rPr>
              <a:t>”</a:t>
            </a:r>
            <a:r>
              <a:rPr lang="ko-KR" altLang="en-US" sz="4800" b="1" dirty="0" smtClean="0">
                <a:solidFill>
                  <a:schemeClr val="accent6">
                    <a:lumMod val="75000"/>
                  </a:schemeClr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en-US" altLang="ko-KR" sz="4800" b="1" dirty="0">
                <a:solidFill>
                  <a:schemeClr val="accent6">
                    <a:lumMod val="75000"/>
                  </a:schemeClr>
                </a:solidFill>
                <a:latin typeface="HY수평선B" pitchFamily="18" charset="-127"/>
                <a:ea typeface="HY수평선B" pitchFamily="18" charset="-127"/>
              </a:rPr>
              <a:t/>
            </a:r>
            <a:br>
              <a:rPr lang="en-US" altLang="ko-KR" sz="4800" b="1" dirty="0">
                <a:solidFill>
                  <a:schemeClr val="accent6">
                    <a:lumMod val="75000"/>
                  </a:schemeClr>
                </a:solidFill>
                <a:latin typeface="HY수평선B" pitchFamily="18" charset="-127"/>
                <a:ea typeface="HY수평선B" pitchFamily="18" charset="-127"/>
              </a:rPr>
            </a:br>
            <a:endParaRPr lang="ko-KR" altLang="en-US" sz="4800" b="1" dirty="0">
              <a:solidFill>
                <a:schemeClr val="accent6">
                  <a:lumMod val="75000"/>
                </a:schemeClr>
              </a:solidFill>
              <a:latin typeface="HY수평선B" pitchFamily="18" charset="-127"/>
              <a:ea typeface="HY수평선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714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ining presentation">
  <a:themeElements>
    <a:clrScheme name="Office 테마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Office 테마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ffice 테마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Training presentation</Template>
  <TotalTime>555</TotalTime>
  <Words>406</Words>
  <Application>Microsoft Office PowerPoint</Application>
  <PresentationFormat>화면 슬라이드 쇼(4:3)</PresentationFormat>
  <Paragraphs>126</Paragraphs>
  <Slides>26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Training presentation</vt:lpstr>
      <vt:lpstr>PowerPoint 프레젠테이션</vt:lpstr>
      <vt:lpstr>목차</vt:lpstr>
      <vt:lpstr>Ⅰ. 교구자치제의 취지와 현실</vt:lpstr>
      <vt:lpstr>PowerPoint 프레젠테이션</vt:lpstr>
      <vt:lpstr>PowerPoint 프레젠테이션</vt:lpstr>
      <vt:lpstr>PowerPoint 프레젠테이션</vt:lpstr>
      <vt:lpstr>Ⅱ. 교화단자치의 정당성</vt:lpstr>
      <vt:lpstr>PowerPoint 프레젠테이션</vt:lpstr>
      <vt:lpstr>PowerPoint 프레젠테이션</vt:lpstr>
      <vt:lpstr>PowerPoint 프레젠테이션</vt:lpstr>
      <vt:lpstr>Ⅲ. 교화단자치의 실현방안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Ⅳ. 교구자치와 교화단자치의      조화를 위하여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교육용 프레젠테이션 제목</dc:title>
  <dc:creator>KIMJUNAN</dc:creator>
  <cp:lastModifiedBy>KIMJUNAN</cp:lastModifiedBy>
  <cp:revision>65</cp:revision>
  <dcterms:created xsi:type="dcterms:W3CDTF">2011-06-18T12:02:12Z</dcterms:created>
  <dcterms:modified xsi:type="dcterms:W3CDTF">2011-09-28T00:43:55Z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TC060888081042</vt:lpwstr>
  </property>
</Properties>
</file>