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7.xml" ContentType="application/vnd.openxmlformats-officedocument.drawingml.char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drawings/drawing3.xml" ContentType="application/vnd.openxmlformats-officedocument.drawingml.chartshapes+xml"/>
  <Override PartName="/ppt/diagrams/quickStyle5.xml" ContentType="application/vnd.openxmlformats-officedocument.drawingml.diagramStyl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charts/chart16.xml" ContentType="application/vnd.openxmlformats-officedocument.drawingml.char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charts/chart4.xml" ContentType="application/vnd.openxmlformats-officedocument.drawingml.chart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charts/chart15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charts/chart5.xml" ContentType="application/vnd.openxmlformats-officedocument.drawingml.chart+xml"/>
  <Override PartName="/ppt/diagrams/colors6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261" r:id="rId2"/>
    <p:sldId id="359" r:id="rId3"/>
    <p:sldId id="382" r:id="rId4"/>
    <p:sldId id="412" r:id="rId5"/>
    <p:sldId id="377" r:id="rId6"/>
    <p:sldId id="259" r:id="rId7"/>
    <p:sldId id="279" r:id="rId8"/>
    <p:sldId id="401" r:id="rId9"/>
    <p:sldId id="365" r:id="rId10"/>
    <p:sldId id="367" r:id="rId11"/>
    <p:sldId id="368" r:id="rId12"/>
    <p:sldId id="413" r:id="rId13"/>
    <p:sldId id="268" r:id="rId14"/>
    <p:sldId id="265" r:id="rId15"/>
    <p:sldId id="369" r:id="rId16"/>
    <p:sldId id="266" r:id="rId17"/>
    <p:sldId id="402" r:id="rId18"/>
    <p:sldId id="414" r:id="rId19"/>
    <p:sldId id="269" r:id="rId20"/>
    <p:sldId id="271" r:id="rId21"/>
    <p:sldId id="272" r:id="rId22"/>
    <p:sldId id="273" r:id="rId23"/>
    <p:sldId id="274" r:id="rId24"/>
    <p:sldId id="275" r:id="rId25"/>
    <p:sldId id="403" r:id="rId26"/>
    <p:sldId id="404" r:id="rId27"/>
    <p:sldId id="405" r:id="rId28"/>
    <p:sldId id="280" r:id="rId29"/>
    <p:sldId id="372" r:id="rId30"/>
    <p:sldId id="373" r:id="rId31"/>
    <p:sldId id="376" r:id="rId32"/>
    <p:sldId id="333" r:id="rId33"/>
    <p:sldId id="396" r:id="rId34"/>
    <p:sldId id="406" r:id="rId35"/>
    <p:sldId id="386" r:id="rId36"/>
    <p:sldId id="387" r:id="rId37"/>
    <p:sldId id="397" r:id="rId38"/>
    <p:sldId id="407" r:id="rId39"/>
    <p:sldId id="408" r:id="rId40"/>
    <p:sldId id="415" r:id="rId41"/>
    <p:sldId id="398" r:id="rId42"/>
    <p:sldId id="409" r:id="rId43"/>
    <p:sldId id="375" r:id="rId44"/>
    <p:sldId id="410" r:id="rId45"/>
    <p:sldId id="374" r:id="rId46"/>
    <p:sldId id="416" r:id="rId47"/>
    <p:sldId id="399" r:id="rId48"/>
    <p:sldId id="379" r:id="rId49"/>
    <p:sldId id="400" r:id="rId50"/>
    <p:sldId id="381" r:id="rId51"/>
    <p:sldId id="383" r:id="rId52"/>
    <p:sldId id="388" r:id="rId53"/>
    <p:sldId id="395" r:id="rId54"/>
    <p:sldId id="390" r:id="rId55"/>
    <p:sldId id="392" r:id="rId56"/>
    <p:sldId id="417" r:id="rId57"/>
    <p:sldId id="393" r:id="rId58"/>
    <p:sldId id="394" r:id="rId59"/>
    <p:sldId id="353" r:id="rId60"/>
    <p:sldId id="290" r:id="rId61"/>
  </p:sldIdLst>
  <p:sldSz cx="9144000" cy="6858000" type="screen4x3"/>
  <p:notesSz cx="6742113" cy="98726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339933"/>
    <a:srgbClr val="00CC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46" autoAdjust="0"/>
  </p:normalViewPr>
  <p:slideViewPr>
    <p:cSldViewPr>
      <p:cViewPr>
        <p:scale>
          <a:sx n="70" d="100"/>
          <a:sy n="70" d="100"/>
        </p:scale>
        <p:origin x="-130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KIMJUNAN\Desktop\&#51064;&#47141;&#53685;&#44228;\&#51204;&#47924;&#52636;&#49888;&#50672;&#47161;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KIMJUNAN\Desktop\&#51064;&#47141;&#53685;&#44228;\&#48176;&#52636;&#50696;&#51221;&#51088;&#49688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IMJUNAN\Desktop\&#51064;&#47141;&#53685;&#44228;\&#51204;&#47924;&#52636;&#49888;&#54788;&#54889;(94)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IMJUNAN\Desktop\&#51064;&#47141;&#53685;&#44228;\&#51204;&#47924;&#52636;&#49888;&#54788;&#54889;(94)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IMJUNAN\Desktop\&#51204;&#47924;&#52636;&#49888;&#54788;&#54889;(94)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IMJUNAN\Desktop\&#51064;&#47141;&#53685;&#44228;\&#51204;&#47924;&#52636;&#49888;&#54788;&#54889;(94)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IMJUNAN\Desktop\&#51064;&#47141;&#53685;&#44228;\&#49688;&#44553;&#52264;.xlsx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Book1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IMJUNAN\Desktop\&#51064;&#47141;&#53685;&#44228;\&#51204;&#47924;&#52636;&#49888;%20&#54788;&#54889;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view3D>
      <c:rAngAx val="1"/>
    </c:view3D>
    <c:backWall>
      <c:spPr>
        <a:solidFill>
          <a:schemeClr val="tx2">
            <a:lumMod val="20000"/>
            <a:lumOff val="80000"/>
          </a:schemeClr>
        </a:solidFill>
      </c:spPr>
    </c:backWall>
    <c:plotArea>
      <c:layout/>
      <c:bar3DChart>
        <c:barDir val="col"/>
        <c:grouping val="clustered"/>
        <c:ser>
          <c:idx val="0"/>
          <c:order val="1"/>
          <c:tx>
            <c:strRef>
              <c:f>Sheet1!$A$7</c:f>
              <c:strCache>
                <c:ptCount val="1"/>
                <c:pt idx="0">
                  <c:v>합계</c:v>
                </c:pt>
              </c:strCache>
            </c:strRef>
          </c:tx>
          <c:spPr>
            <a:solidFill>
              <a:srgbClr val="0070C0"/>
            </a:solidFill>
          </c:spPr>
          <c:cat>
            <c:numLit>
              <c:formatCode>General</c:formatCode>
              <c:ptCount val="11"/>
              <c:pt idx="0">
                <c:v>84</c:v>
              </c:pt>
              <c:pt idx="1">
                <c:v>85</c:v>
              </c:pt>
              <c:pt idx="2">
                <c:v>86</c:v>
              </c:pt>
              <c:pt idx="3">
                <c:v>87</c:v>
              </c:pt>
              <c:pt idx="4">
                <c:v>88</c:v>
              </c:pt>
              <c:pt idx="5">
                <c:v>89</c:v>
              </c:pt>
              <c:pt idx="6">
                <c:v>90</c:v>
              </c:pt>
              <c:pt idx="7">
                <c:v>91</c:v>
              </c:pt>
              <c:pt idx="8">
                <c:v>92</c:v>
              </c:pt>
              <c:pt idx="9">
                <c:v>93</c:v>
              </c:pt>
              <c:pt idx="10">
                <c:v>94</c:v>
              </c:pt>
            </c:numLit>
          </c:cat>
          <c:val>
            <c:numRef>
              <c:f>Sheet1!$B$7:$L$7</c:f>
              <c:numCache>
                <c:formatCode>General</c:formatCode>
                <c:ptCount val="11"/>
                <c:pt idx="0">
                  <c:v>101</c:v>
                </c:pt>
                <c:pt idx="1">
                  <c:v>78</c:v>
                </c:pt>
                <c:pt idx="2">
                  <c:v>62</c:v>
                </c:pt>
                <c:pt idx="3">
                  <c:v>62</c:v>
                </c:pt>
                <c:pt idx="4">
                  <c:v>47</c:v>
                </c:pt>
                <c:pt idx="5">
                  <c:v>46</c:v>
                </c:pt>
                <c:pt idx="6">
                  <c:v>67</c:v>
                </c:pt>
                <c:pt idx="7">
                  <c:v>49</c:v>
                </c:pt>
                <c:pt idx="8">
                  <c:v>60</c:v>
                </c:pt>
                <c:pt idx="9">
                  <c:v>49</c:v>
                </c:pt>
                <c:pt idx="10">
                  <c:v>53</c:v>
                </c:pt>
              </c:numCache>
            </c:numRef>
          </c:val>
        </c:ser>
        <c:ser>
          <c:idx val="1"/>
          <c:order val="0"/>
          <c:tx>
            <c:strRef>
              <c:f>Sheet1!$A$7</c:f>
              <c:strCache>
                <c:ptCount val="1"/>
                <c:pt idx="0">
                  <c:v>합계</c:v>
                </c:pt>
              </c:strCache>
            </c:strRef>
          </c:tx>
          <c:spPr>
            <a:solidFill>
              <a:srgbClr val="0070C0"/>
            </a:solidFill>
          </c:spPr>
          <c:dLbls>
            <c:txPr>
              <a:bodyPr/>
              <a:lstStyle/>
              <a:p>
                <a:pPr>
                  <a:defRPr sz="1400" b="1"/>
                </a:pPr>
                <a:endParaRPr lang="ko-KR"/>
              </a:p>
            </c:txPr>
            <c:showVal val="1"/>
          </c:dLbls>
          <c:cat>
            <c:numLit>
              <c:formatCode>General</c:formatCode>
              <c:ptCount val="11"/>
              <c:pt idx="0">
                <c:v>84</c:v>
              </c:pt>
              <c:pt idx="1">
                <c:v>85</c:v>
              </c:pt>
              <c:pt idx="2">
                <c:v>86</c:v>
              </c:pt>
              <c:pt idx="3">
                <c:v>87</c:v>
              </c:pt>
              <c:pt idx="4">
                <c:v>88</c:v>
              </c:pt>
              <c:pt idx="5">
                <c:v>89</c:v>
              </c:pt>
              <c:pt idx="6">
                <c:v>90</c:v>
              </c:pt>
              <c:pt idx="7">
                <c:v>91</c:v>
              </c:pt>
              <c:pt idx="8">
                <c:v>92</c:v>
              </c:pt>
              <c:pt idx="9">
                <c:v>93</c:v>
              </c:pt>
              <c:pt idx="10">
                <c:v>94</c:v>
              </c:pt>
            </c:numLit>
          </c:cat>
          <c:val>
            <c:numRef>
              <c:f>Sheet1!$B$7:$L$7</c:f>
              <c:numCache>
                <c:formatCode>General</c:formatCode>
                <c:ptCount val="11"/>
                <c:pt idx="0">
                  <c:v>101</c:v>
                </c:pt>
                <c:pt idx="1">
                  <c:v>78</c:v>
                </c:pt>
                <c:pt idx="2">
                  <c:v>62</c:v>
                </c:pt>
                <c:pt idx="3">
                  <c:v>62</c:v>
                </c:pt>
                <c:pt idx="4">
                  <c:v>47</c:v>
                </c:pt>
                <c:pt idx="5">
                  <c:v>46</c:v>
                </c:pt>
                <c:pt idx="6">
                  <c:v>67</c:v>
                </c:pt>
                <c:pt idx="7">
                  <c:v>49</c:v>
                </c:pt>
                <c:pt idx="8">
                  <c:v>60</c:v>
                </c:pt>
                <c:pt idx="9">
                  <c:v>49</c:v>
                </c:pt>
                <c:pt idx="10">
                  <c:v>53</c:v>
                </c:pt>
              </c:numCache>
            </c:numRef>
          </c:val>
        </c:ser>
        <c:shape val="box"/>
        <c:axId val="60405632"/>
        <c:axId val="60407168"/>
        <c:axId val="0"/>
      </c:bar3DChart>
      <c:catAx>
        <c:axId val="6040563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ko-KR"/>
          </a:p>
        </c:txPr>
        <c:crossAx val="60407168"/>
        <c:crosses val="autoZero"/>
        <c:auto val="1"/>
        <c:lblAlgn val="ctr"/>
        <c:lblOffset val="100"/>
      </c:catAx>
      <c:valAx>
        <c:axId val="6040716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200" b="1"/>
            </a:pPr>
            <a:endParaRPr lang="ko-KR"/>
          </a:p>
        </c:txPr>
        <c:crossAx val="60405632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/>
      <c:lineChart>
        <c:grouping val="standard"/>
        <c:ser>
          <c:idx val="0"/>
          <c:order val="0"/>
          <c:marker>
            <c:symbol val="none"/>
          </c:marker>
          <c:cat>
            <c:strRef>
              <c:f>Sheet1!$B$10:$K$10</c:f>
              <c:strCache>
                <c:ptCount val="10"/>
                <c:pt idx="0">
                  <c:v>~71</c:v>
                </c:pt>
                <c:pt idx="1">
                  <c:v>65~70</c:v>
                </c:pt>
                <c:pt idx="2">
                  <c:v>61~65</c:v>
                </c:pt>
                <c:pt idx="3">
                  <c:v>56~60</c:v>
                </c:pt>
                <c:pt idx="4">
                  <c:v>51~55</c:v>
                </c:pt>
                <c:pt idx="5">
                  <c:v>46~50</c:v>
                </c:pt>
                <c:pt idx="6">
                  <c:v>41~45</c:v>
                </c:pt>
                <c:pt idx="7">
                  <c:v>36~40</c:v>
                </c:pt>
                <c:pt idx="8">
                  <c:v>31~35</c:v>
                </c:pt>
                <c:pt idx="9">
                  <c:v>~30</c:v>
                </c:pt>
              </c:strCache>
            </c:strRef>
          </c:cat>
          <c:val>
            <c:numRef>
              <c:f>Sheet1!$B$11:$K$11</c:f>
              <c:numCache>
                <c:formatCode>General</c:formatCode>
                <c:ptCount val="10"/>
              </c:numCache>
            </c:numRef>
          </c:val>
        </c:ser>
        <c:ser>
          <c:idx val="1"/>
          <c:order val="1"/>
          <c:tx>
            <c:v>여성</c:v>
          </c:tx>
          <c:dLbls>
            <c:txPr>
              <a:bodyPr/>
              <a:lstStyle/>
              <a:p>
                <a:pPr>
                  <a:defRPr sz="1400" b="1"/>
                </a:pPr>
                <a:endParaRPr lang="ko-KR"/>
              </a:p>
            </c:txPr>
            <c:showVal val="1"/>
          </c:dLbls>
          <c:cat>
            <c:strRef>
              <c:f>Sheet1!$B$10:$K$10</c:f>
              <c:strCache>
                <c:ptCount val="10"/>
                <c:pt idx="0">
                  <c:v>~71</c:v>
                </c:pt>
                <c:pt idx="1">
                  <c:v>65~70</c:v>
                </c:pt>
                <c:pt idx="2">
                  <c:v>61~65</c:v>
                </c:pt>
                <c:pt idx="3">
                  <c:v>56~60</c:v>
                </c:pt>
                <c:pt idx="4">
                  <c:v>51~55</c:v>
                </c:pt>
                <c:pt idx="5">
                  <c:v>46~50</c:v>
                </c:pt>
                <c:pt idx="6">
                  <c:v>41~45</c:v>
                </c:pt>
                <c:pt idx="7">
                  <c:v>36~40</c:v>
                </c:pt>
                <c:pt idx="8">
                  <c:v>31~35</c:v>
                </c:pt>
                <c:pt idx="9">
                  <c:v>~30</c:v>
                </c:pt>
              </c:strCache>
            </c:strRef>
          </c:cat>
          <c:val>
            <c:numRef>
              <c:f>Sheet1!$B$12:$K$12</c:f>
              <c:numCache>
                <c:formatCode>General</c:formatCode>
                <c:ptCount val="10"/>
                <c:pt idx="0">
                  <c:v>142</c:v>
                </c:pt>
                <c:pt idx="1">
                  <c:v>92</c:v>
                </c:pt>
                <c:pt idx="2">
                  <c:v>138</c:v>
                </c:pt>
                <c:pt idx="3">
                  <c:v>140</c:v>
                </c:pt>
                <c:pt idx="4">
                  <c:v>166</c:v>
                </c:pt>
                <c:pt idx="5">
                  <c:v>123</c:v>
                </c:pt>
                <c:pt idx="6">
                  <c:v>105</c:v>
                </c:pt>
                <c:pt idx="7">
                  <c:v>105</c:v>
                </c:pt>
                <c:pt idx="8">
                  <c:v>72</c:v>
                </c:pt>
                <c:pt idx="9">
                  <c:v>38</c:v>
                </c:pt>
              </c:numCache>
            </c:numRef>
          </c:val>
        </c:ser>
        <c:ser>
          <c:idx val="2"/>
          <c:order val="2"/>
          <c:tx>
            <c:v>남성</c:v>
          </c:tx>
          <c:spPr>
            <a:ln>
              <a:solidFill>
                <a:srgbClr val="002060"/>
              </a:solidFill>
              <a:tailEnd type="none"/>
            </a:ln>
          </c:spPr>
          <c:marker>
            <c:symbol val="circle"/>
            <c:size val="8"/>
            <c:spPr>
              <a:solidFill>
                <a:srgbClr val="002060"/>
              </a:solidFill>
              <a:ln>
                <a:tailEnd type="diamond"/>
              </a:ln>
            </c:spPr>
          </c:marker>
          <c:dLbls>
            <c:txPr>
              <a:bodyPr/>
              <a:lstStyle/>
              <a:p>
                <a:pPr>
                  <a:defRPr sz="1400" b="1"/>
                </a:pPr>
                <a:endParaRPr lang="ko-KR"/>
              </a:p>
            </c:txPr>
            <c:showVal val="1"/>
          </c:dLbls>
          <c:cat>
            <c:strRef>
              <c:f>Sheet1!$B$10:$K$10</c:f>
              <c:strCache>
                <c:ptCount val="10"/>
                <c:pt idx="0">
                  <c:v>~71</c:v>
                </c:pt>
                <c:pt idx="1">
                  <c:v>65~70</c:v>
                </c:pt>
                <c:pt idx="2">
                  <c:v>61~65</c:v>
                </c:pt>
                <c:pt idx="3">
                  <c:v>56~60</c:v>
                </c:pt>
                <c:pt idx="4">
                  <c:v>51~55</c:v>
                </c:pt>
                <c:pt idx="5">
                  <c:v>46~50</c:v>
                </c:pt>
                <c:pt idx="6">
                  <c:v>41~45</c:v>
                </c:pt>
                <c:pt idx="7">
                  <c:v>36~40</c:v>
                </c:pt>
                <c:pt idx="8">
                  <c:v>31~35</c:v>
                </c:pt>
                <c:pt idx="9">
                  <c:v>~30</c:v>
                </c:pt>
              </c:strCache>
            </c:strRef>
          </c:cat>
          <c:val>
            <c:numRef>
              <c:f>Sheet1!$B$13:$K$13</c:f>
              <c:numCache>
                <c:formatCode>General</c:formatCode>
                <c:ptCount val="10"/>
                <c:pt idx="0">
                  <c:v>67</c:v>
                </c:pt>
                <c:pt idx="1">
                  <c:v>26</c:v>
                </c:pt>
                <c:pt idx="2">
                  <c:v>55</c:v>
                </c:pt>
                <c:pt idx="3">
                  <c:v>56</c:v>
                </c:pt>
                <c:pt idx="4">
                  <c:v>80</c:v>
                </c:pt>
                <c:pt idx="5">
                  <c:v>134</c:v>
                </c:pt>
                <c:pt idx="6">
                  <c:v>133</c:v>
                </c:pt>
                <c:pt idx="7">
                  <c:v>126</c:v>
                </c:pt>
                <c:pt idx="8">
                  <c:v>88</c:v>
                </c:pt>
                <c:pt idx="9">
                  <c:v>25</c:v>
                </c:pt>
              </c:numCache>
            </c:numRef>
          </c:val>
        </c:ser>
        <c:marker val="1"/>
        <c:axId val="60652160"/>
        <c:axId val="60666240"/>
      </c:lineChart>
      <c:catAx>
        <c:axId val="6065216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/>
            </a:pPr>
            <a:endParaRPr lang="ko-KR"/>
          </a:p>
        </c:txPr>
        <c:crossAx val="60666240"/>
        <c:crosses val="autoZero"/>
        <c:auto val="1"/>
        <c:lblAlgn val="ctr"/>
        <c:lblOffset val="100"/>
      </c:catAx>
      <c:valAx>
        <c:axId val="6066624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200" b="1"/>
            </a:pPr>
            <a:endParaRPr lang="ko-KR"/>
          </a:p>
        </c:txPr>
        <c:crossAx val="60652160"/>
        <c:crosses val="autoZero"/>
        <c:crossBetween val="between"/>
      </c:valAx>
      <c:spPr>
        <a:solidFill>
          <a:schemeClr val="tx2">
            <a:lumMod val="20000"/>
            <a:lumOff val="80000"/>
          </a:schemeClr>
        </a:solidFill>
      </c:spPr>
    </c:plotArea>
    <c:legend>
      <c:legendPos val="r"/>
      <c:legendEntry>
        <c:idx val="0"/>
        <c:delete val="1"/>
      </c:legendEntry>
      <c:spPr>
        <a:ln>
          <a:solidFill>
            <a:schemeClr val="accent1"/>
          </a:solidFill>
        </a:ln>
      </c:spPr>
      <c:txPr>
        <a:bodyPr/>
        <a:lstStyle/>
        <a:p>
          <a:pPr>
            <a:defRPr sz="1400" b="1"/>
          </a:pPr>
          <a:endParaRPr lang="ko-KR"/>
        </a:p>
      </c:txPr>
    </c:legend>
    <c:plotVisOnly val="1"/>
  </c:chart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/>
      <c:lineChart>
        <c:grouping val="standard"/>
        <c:ser>
          <c:idx val="0"/>
          <c:order val="0"/>
          <c:tx>
            <c:strRef>
              <c:f>Sheet1!$A$13</c:f>
              <c:strCache>
                <c:ptCount val="1"/>
                <c:pt idx="0">
                  <c:v>남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showVal val="1"/>
          </c:dLbls>
          <c:cat>
            <c:strRef>
              <c:f>Sheet1!$B$12:$G$12</c:f>
              <c:strCache>
                <c:ptCount val="6"/>
                <c:pt idx="0">
                  <c:v>95년</c:v>
                </c:pt>
                <c:pt idx="1">
                  <c:v>96년</c:v>
                </c:pt>
                <c:pt idx="2">
                  <c:v>97년</c:v>
                </c:pt>
                <c:pt idx="3">
                  <c:v>98년</c:v>
                </c:pt>
                <c:pt idx="4">
                  <c:v>99년</c:v>
                </c:pt>
                <c:pt idx="5">
                  <c:v>100년</c:v>
                </c:pt>
              </c:strCache>
            </c:strRef>
          </c:cat>
          <c:val>
            <c:numRef>
              <c:f>Sheet1!$B$13:$G$13</c:f>
              <c:numCache>
                <c:formatCode>General</c:formatCode>
                <c:ptCount val="6"/>
                <c:pt idx="0">
                  <c:v>26</c:v>
                </c:pt>
                <c:pt idx="1">
                  <c:v>20</c:v>
                </c:pt>
                <c:pt idx="2">
                  <c:v>20</c:v>
                </c:pt>
                <c:pt idx="3">
                  <c:v>30</c:v>
                </c:pt>
                <c:pt idx="4">
                  <c:v>27</c:v>
                </c:pt>
                <c:pt idx="5">
                  <c:v>43</c:v>
                </c:pt>
              </c:numCache>
            </c:numRef>
          </c:val>
        </c:ser>
        <c:ser>
          <c:idx val="1"/>
          <c:order val="1"/>
          <c:tx>
            <c:strRef>
              <c:f>Sheet1!$A$14</c:f>
              <c:strCache>
                <c:ptCount val="1"/>
                <c:pt idx="0">
                  <c:v>여</c:v>
                </c:pt>
              </c:strCache>
            </c:strRef>
          </c:tx>
          <c:dLbls>
            <c:spPr>
              <a:ln>
                <a:solidFill>
                  <a:srgbClr val="FF0000"/>
                </a:solidFill>
              </a:ln>
            </c:spPr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showVal val="1"/>
          </c:dLbls>
          <c:cat>
            <c:strRef>
              <c:f>Sheet1!$B$12:$G$12</c:f>
              <c:strCache>
                <c:ptCount val="6"/>
                <c:pt idx="0">
                  <c:v>95년</c:v>
                </c:pt>
                <c:pt idx="1">
                  <c:v>96년</c:v>
                </c:pt>
                <c:pt idx="2">
                  <c:v>97년</c:v>
                </c:pt>
                <c:pt idx="3">
                  <c:v>98년</c:v>
                </c:pt>
                <c:pt idx="4">
                  <c:v>99년</c:v>
                </c:pt>
                <c:pt idx="5">
                  <c:v>100년</c:v>
                </c:pt>
              </c:strCache>
            </c:strRef>
          </c:cat>
          <c:val>
            <c:numRef>
              <c:f>Sheet1!$B$14:$G$14</c:f>
              <c:numCache>
                <c:formatCode>General</c:formatCode>
                <c:ptCount val="6"/>
                <c:pt idx="0">
                  <c:v>7</c:v>
                </c:pt>
                <c:pt idx="1">
                  <c:v>7</c:v>
                </c:pt>
                <c:pt idx="2">
                  <c:v>7</c:v>
                </c:pt>
                <c:pt idx="3">
                  <c:v>14</c:v>
                </c:pt>
                <c:pt idx="4">
                  <c:v>19</c:v>
                </c:pt>
                <c:pt idx="5">
                  <c:v>7</c:v>
                </c:pt>
              </c:numCache>
            </c:numRef>
          </c:val>
        </c:ser>
        <c:marker val="1"/>
        <c:axId val="65713280"/>
        <c:axId val="65714816"/>
      </c:lineChart>
      <c:catAx>
        <c:axId val="6571328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/>
            </a:pPr>
            <a:endParaRPr lang="ko-KR"/>
          </a:p>
        </c:txPr>
        <c:crossAx val="65714816"/>
        <c:crosses val="autoZero"/>
        <c:auto val="1"/>
        <c:lblAlgn val="ctr"/>
        <c:lblOffset val="100"/>
      </c:catAx>
      <c:valAx>
        <c:axId val="6571481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ko-KR"/>
          </a:p>
        </c:txPr>
        <c:crossAx val="65713280"/>
        <c:crosses val="autoZero"/>
        <c:crossBetween val="between"/>
      </c:valAx>
      <c:spPr>
        <a:solidFill>
          <a:schemeClr val="tx2">
            <a:lumMod val="20000"/>
            <a:lumOff val="80000"/>
          </a:schemeClr>
        </a:solidFill>
      </c:spPr>
    </c:plotArea>
    <c:legend>
      <c:legendPos val="b"/>
      <c:layout>
        <c:manualLayout>
          <c:xMode val="edge"/>
          <c:yMode val="edge"/>
          <c:x val="0.33674605656278722"/>
          <c:y val="0.8413224009623973"/>
          <c:w val="0.33652346622640938"/>
          <c:h val="8.6483590429746182E-2"/>
        </c:manualLayout>
      </c:layout>
      <c:spPr>
        <a:ln>
          <a:solidFill>
            <a:schemeClr val="accent1"/>
          </a:solidFill>
        </a:ln>
      </c:spPr>
    </c:legend>
    <c:plotVisOnly val="1"/>
  </c:chart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tx>
            <c:strRef>
              <c:f>Sheet1!$B$8</c:f>
              <c:strCache>
                <c:ptCount val="1"/>
                <c:pt idx="0">
                  <c:v>91년 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Val val="1"/>
            <c:showLeaderLines val="1"/>
          </c:dLbls>
          <c:cat>
            <c:strLit>
              <c:ptCount val="2"/>
              <c:pt idx="0">
                <c:v>간사지원자수</c:v>
              </c:pt>
              <c:pt idx="1">
                <c:v> 자퇴자수</c:v>
              </c:pt>
            </c:strLit>
          </c:cat>
          <c:val>
            <c:numRef>
              <c:f>Sheet1!$C$8:$D$8</c:f>
              <c:numCache>
                <c:formatCode>0%</c:formatCode>
                <c:ptCount val="2"/>
                <c:pt idx="0">
                  <c:v>1</c:v>
                </c:pt>
                <c:pt idx="1">
                  <c:v>0.21000000000000021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view3D>
      <c:rotX val="75"/>
      <c:perspective val="30"/>
    </c:view3D>
    <c:plotArea>
      <c:layout>
        <c:manualLayout>
          <c:layoutTarget val="inner"/>
          <c:xMode val="edge"/>
          <c:yMode val="edge"/>
          <c:x val="0.27456296863148238"/>
          <c:y val="0"/>
          <c:w val="0.66839101237996634"/>
          <c:h val="0.90572683498571172"/>
        </c:manualLayout>
      </c:layout>
      <c:pie3DChart>
        <c:varyColors val="1"/>
        <c:ser>
          <c:idx val="0"/>
          <c:order val="0"/>
          <c:tx>
            <c:strRef>
              <c:f>Sheet1!$B$9</c:f>
              <c:strCache>
                <c:ptCount val="1"/>
                <c:pt idx="0">
                  <c:v>92년 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Val val="1"/>
            <c:showLeaderLines val="1"/>
          </c:dLbls>
          <c:cat>
            <c:strLit>
              <c:ptCount val="2"/>
              <c:pt idx="0">
                <c:v>간사지원자수</c:v>
              </c:pt>
              <c:pt idx="1">
                <c:v> 자퇴자수</c:v>
              </c:pt>
            </c:strLit>
          </c:cat>
          <c:val>
            <c:numRef>
              <c:f>Sheet1!$C$9:$D$9</c:f>
              <c:numCache>
                <c:formatCode>0%</c:formatCode>
                <c:ptCount val="2"/>
                <c:pt idx="0">
                  <c:v>1</c:v>
                </c:pt>
                <c:pt idx="1">
                  <c:v>0.33000000000000601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view3D>
      <c:rotX val="75"/>
      <c:perspective val="30"/>
    </c:view3D>
    <c:plotArea>
      <c:layout>
        <c:manualLayout>
          <c:layoutTarget val="inner"/>
          <c:xMode val="edge"/>
          <c:yMode val="edge"/>
          <c:x val="7.2565919320716219E-3"/>
          <c:y val="0.13283880782182494"/>
          <c:w val="0.4590353131611456"/>
          <c:h val="0.74604551899333615"/>
        </c:manualLayout>
      </c:layout>
      <c:pie3DChart>
        <c:varyColors val="1"/>
        <c:ser>
          <c:idx val="0"/>
          <c:order val="0"/>
          <c:tx>
            <c:strRef>
              <c:f>Sheet1!$B$10</c:f>
              <c:strCache>
                <c:ptCount val="1"/>
                <c:pt idx="0">
                  <c:v>93년 </c:v>
                </c:pt>
              </c:strCache>
            </c:strRef>
          </c:tx>
          <c:explosion val="25"/>
          <c:dPt>
            <c:idx val="0"/>
            <c:explosion val="4"/>
          </c:dPt>
          <c:dLbls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Val val="1"/>
            <c:showLeaderLines val="1"/>
          </c:dLbls>
          <c:cat>
            <c:strLit>
              <c:ptCount val="2"/>
              <c:pt idx="0">
                <c:v>간사지원자수</c:v>
              </c:pt>
              <c:pt idx="1">
                <c:v> 자퇴자수</c:v>
              </c:pt>
            </c:strLit>
          </c:cat>
          <c:val>
            <c:numRef>
              <c:f>Sheet1!$C$10:$D$10</c:f>
              <c:numCache>
                <c:formatCode>0%</c:formatCode>
                <c:ptCount val="2"/>
                <c:pt idx="0">
                  <c:v>1</c:v>
                </c:pt>
                <c:pt idx="1">
                  <c:v>0.15000000000000024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53249378789384749"/>
          <c:y val="0.7596452782537052"/>
          <c:w val="0.36652221449160138"/>
          <c:h val="0.20262422830389315"/>
        </c:manualLayout>
      </c:layout>
      <c:spPr>
        <a:ln>
          <a:solidFill>
            <a:srgbClr val="4F81BD"/>
          </a:solidFill>
        </a:ln>
      </c:spPr>
      <c:txPr>
        <a:bodyPr/>
        <a:lstStyle/>
        <a:p>
          <a:pPr rtl="0">
            <a:defRPr sz="1000"/>
          </a:pPr>
          <a:endParaRPr lang="ko-KR"/>
        </a:p>
      </c:txPr>
    </c:legend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Sheet1!$A$2</c:f>
              <c:strCache>
                <c:ptCount val="1"/>
                <c:pt idx="0">
                  <c:v>중도탈락자수9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marker>
            <c:symbol val="diamond"/>
            <c:size val="8"/>
            <c:spPr>
              <a:solidFill>
                <a:srgbClr val="002060"/>
              </a:solidFill>
            </c:spPr>
          </c:marker>
          <c:dLbls>
            <c:spPr>
              <a:ln>
                <a:solidFill>
                  <a:srgbClr val="FF0000"/>
                </a:solidFill>
              </a:ln>
            </c:spPr>
            <c:txPr>
              <a:bodyPr/>
              <a:lstStyle/>
              <a:p>
                <a:pPr>
                  <a:defRPr sz="1400" b="1"/>
                </a:pPr>
                <a:endParaRPr lang="ko-KR"/>
              </a:p>
            </c:txPr>
            <c:showVal val="1"/>
          </c:dLbls>
          <c:cat>
            <c:strRef>
              <c:f>Sheet1!$B$1:$E$1</c:f>
              <c:strCache>
                <c:ptCount val="4"/>
                <c:pt idx="0">
                  <c:v>90년</c:v>
                </c:pt>
                <c:pt idx="1">
                  <c:v>91년</c:v>
                </c:pt>
                <c:pt idx="2">
                  <c:v>92년</c:v>
                </c:pt>
                <c:pt idx="3">
                  <c:v>93년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6</c:v>
                </c:pt>
                <c:pt idx="1">
                  <c:v>7</c:v>
                </c:pt>
                <c:pt idx="2">
                  <c:v>7</c:v>
                </c:pt>
                <c:pt idx="3">
                  <c:v>4</c:v>
                </c:pt>
              </c:numCache>
            </c:numRef>
          </c:val>
        </c:ser>
        <c:marker val="1"/>
        <c:axId val="65921792"/>
        <c:axId val="65923328"/>
      </c:lineChart>
      <c:catAx>
        <c:axId val="6592179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400" b="1"/>
            </a:pPr>
            <a:endParaRPr lang="ko-KR"/>
          </a:p>
        </c:txPr>
        <c:crossAx val="65923328"/>
        <c:crosses val="autoZero"/>
        <c:auto val="1"/>
        <c:lblAlgn val="ctr"/>
        <c:lblOffset val="100"/>
      </c:catAx>
      <c:valAx>
        <c:axId val="6592332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200" b="1"/>
            </a:pPr>
            <a:endParaRPr lang="ko-KR"/>
          </a:p>
        </c:txPr>
        <c:crossAx val="65921792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plotVisOnly val="1"/>
  </c:chart>
  <c:spPr>
    <a:solidFill>
      <a:schemeClr val="tx2">
        <a:lumMod val="20000"/>
        <a:lumOff val="80000"/>
      </a:schemeClr>
    </a:solidFill>
  </c:sp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1958573928259079"/>
          <c:y val="7.4548702245552684E-2"/>
          <c:w val="0.8498587051618548"/>
          <c:h val="0.77468358121901471"/>
        </c:manualLayout>
      </c:layout>
      <c:lineChart>
        <c:grouping val="standard"/>
        <c:ser>
          <c:idx val="0"/>
          <c:order val="0"/>
          <c:tx>
            <c:strRef>
              <c:f>Sheet1!$C$3</c:f>
              <c:strCache>
                <c:ptCount val="1"/>
                <c:pt idx="0">
                  <c:v>계 </c:v>
                </c:pt>
              </c:strCache>
            </c:strRef>
          </c:tx>
          <c:spPr>
            <a:ln cmpd="sng">
              <a:solidFill>
                <a:srgbClr val="002060">
                  <a:alpha val="65000"/>
                </a:srgbClr>
              </a:solidFill>
            </a:ln>
          </c:spPr>
          <c:marker>
            <c:symbol val="diamond"/>
            <c:size val="8"/>
            <c:spPr>
              <a:solidFill>
                <a:srgbClr val="002060"/>
              </a:solidFill>
              <a:ln>
                <a:solidFill>
                  <a:srgbClr val="0070C0">
                    <a:alpha val="65000"/>
                  </a:srgbClr>
                </a:solidFill>
              </a:ln>
            </c:spPr>
          </c:marker>
          <c:dLbls>
            <c:spPr>
              <a:ln>
                <a:noFill/>
              </a:ln>
            </c:spPr>
            <c:txPr>
              <a:bodyPr/>
              <a:lstStyle/>
              <a:p>
                <a:pPr>
                  <a:defRPr sz="1400" b="1" baseline="0">
                    <a:solidFill>
                      <a:schemeClr val="tx1"/>
                    </a:solidFill>
                  </a:defRPr>
                </a:pPr>
                <a:endParaRPr lang="ko-KR"/>
              </a:p>
            </c:txPr>
            <c:showVal val="1"/>
          </c:dLbls>
          <c:cat>
            <c:strRef>
              <c:f>Sheet1!$D$1:$K$2</c:f>
              <c:strCache>
                <c:ptCount val="8"/>
                <c:pt idx="0">
                  <c:v>87년 </c:v>
                </c:pt>
                <c:pt idx="1">
                  <c:v>88년 </c:v>
                </c:pt>
                <c:pt idx="2">
                  <c:v>89년 </c:v>
                </c:pt>
                <c:pt idx="3">
                  <c:v>90년 </c:v>
                </c:pt>
                <c:pt idx="4">
                  <c:v>91년 </c:v>
                </c:pt>
                <c:pt idx="5">
                  <c:v>92년 </c:v>
                </c:pt>
                <c:pt idx="6">
                  <c:v>93년 </c:v>
                </c:pt>
                <c:pt idx="7">
                  <c:v>94년 </c:v>
                </c:pt>
              </c:strCache>
            </c:strRef>
          </c:cat>
          <c:val>
            <c:numRef>
              <c:f>Sheet1!$D$3:$K$3</c:f>
              <c:numCache>
                <c:formatCode>#,##0</c:formatCode>
                <c:ptCount val="8"/>
                <c:pt idx="0">
                  <c:v>1726</c:v>
                </c:pt>
                <c:pt idx="1">
                  <c:v>1736</c:v>
                </c:pt>
                <c:pt idx="2">
                  <c:v>1776</c:v>
                </c:pt>
                <c:pt idx="3">
                  <c:v>1808</c:v>
                </c:pt>
                <c:pt idx="4">
                  <c:v>1842</c:v>
                </c:pt>
                <c:pt idx="5">
                  <c:v>1886</c:v>
                </c:pt>
                <c:pt idx="6">
                  <c:v>1915</c:v>
                </c:pt>
                <c:pt idx="7">
                  <c:v>1955</c:v>
                </c:pt>
              </c:numCache>
            </c:numRef>
          </c:val>
          <c:smooth val="1"/>
        </c:ser>
        <c:marker val="1"/>
        <c:axId val="67282816"/>
        <c:axId val="67284352"/>
      </c:lineChart>
      <c:catAx>
        <c:axId val="67282816"/>
        <c:scaling>
          <c:orientation val="minMax"/>
        </c:scaling>
        <c:axPos val="b"/>
        <c:numFmt formatCode="#,##0;\-#,##0" sourceLinked="0"/>
        <c:majorTickMark val="none"/>
        <c:tickLblPos val="nextTo"/>
        <c:spPr>
          <a:ln w="12700"/>
        </c:spPr>
        <c:txPr>
          <a:bodyPr/>
          <a:lstStyle/>
          <a:p>
            <a:pPr>
              <a:defRPr sz="1400" b="1" baseline="0"/>
            </a:pPr>
            <a:endParaRPr lang="ko-KR"/>
          </a:p>
        </c:txPr>
        <c:crossAx val="67284352"/>
        <c:crosses val="autoZero"/>
        <c:auto val="1"/>
        <c:lblAlgn val="ctr"/>
        <c:lblOffset val="100"/>
      </c:catAx>
      <c:valAx>
        <c:axId val="67284352"/>
        <c:scaling>
          <c:orientation val="minMax"/>
          <c:min val="1600"/>
        </c:scaling>
        <c:axPos val="l"/>
        <c:majorGridlines/>
        <c:numFmt formatCode="#,##0" sourceLinked="1"/>
        <c:majorTickMark val="none"/>
        <c:tickLblPos val="nextTo"/>
        <c:txPr>
          <a:bodyPr/>
          <a:lstStyle/>
          <a:p>
            <a:pPr>
              <a:defRPr sz="1200" b="1"/>
            </a:pPr>
            <a:endParaRPr lang="ko-KR"/>
          </a:p>
        </c:txPr>
        <c:crossAx val="67282816"/>
        <c:crosses val="autoZero"/>
        <c:crossBetween val="between"/>
        <c:majorUnit val="150"/>
      </c:valAx>
      <c:spPr>
        <a:solidFill>
          <a:srgbClr val="4F81BD">
            <a:lumMod val="20000"/>
            <a:lumOff val="80000"/>
          </a:srgbClr>
        </a:solidFill>
      </c:spPr>
    </c:plotArea>
    <c:plotVisOnly val="1"/>
  </c:chart>
  <c:spPr>
    <a:solidFill>
      <a:schemeClr val="accent5">
        <a:lumMod val="40000"/>
        <a:lumOff val="60000"/>
      </a:schemeClr>
    </a:solidFill>
  </c:sp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/>
      <c:lineChart>
        <c:grouping val="standard"/>
        <c:ser>
          <c:idx val="1"/>
          <c:order val="0"/>
          <c:tx>
            <c:strRef>
              <c:f>Sheet1!$A$52</c:f>
              <c:strCache>
                <c:ptCount val="1"/>
                <c:pt idx="0">
                  <c:v>근무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pPr>
              <a:solidFill>
                <a:srgbClr val="002060"/>
              </a:solidFill>
              <a:ln>
                <a:solidFill>
                  <a:srgbClr val="0070C0"/>
                </a:solidFill>
              </a:ln>
            </c:spPr>
          </c:marker>
          <c:dLbls>
            <c:txPr>
              <a:bodyPr/>
              <a:lstStyle/>
              <a:p>
                <a:pPr>
                  <a:defRPr sz="1400" b="1"/>
                </a:pPr>
                <a:endParaRPr lang="ko-KR"/>
              </a:p>
            </c:txPr>
            <c:showVal val="1"/>
          </c:dLbls>
          <c:cat>
            <c:numLit>
              <c:formatCode>General</c:formatCode>
              <c:ptCount val="8"/>
              <c:pt idx="0">
                <c:v>87</c:v>
              </c:pt>
              <c:pt idx="1">
                <c:v>88</c:v>
              </c:pt>
              <c:pt idx="2">
                <c:v>89</c:v>
              </c:pt>
              <c:pt idx="3">
                <c:v>90</c:v>
              </c:pt>
              <c:pt idx="4">
                <c:v>91</c:v>
              </c:pt>
              <c:pt idx="5">
                <c:v>92</c:v>
              </c:pt>
              <c:pt idx="6">
                <c:v>93</c:v>
              </c:pt>
              <c:pt idx="7">
                <c:v>94</c:v>
              </c:pt>
            </c:numLit>
          </c:cat>
          <c:val>
            <c:numRef>
              <c:f>Sheet1!$B$52:$I$52</c:f>
              <c:numCache>
                <c:formatCode>#,##0</c:formatCode>
                <c:ptCount val="8"/>
                <c:pt idx="0">
                  <c:v>1410</c:v>
                </c:pt>
                <c:pt idx="1">
                  <c:v>1420</c:v>
                </c:pt>
                <c:pt idx="2">
                  <c:v>1448</c:v>
                </c:pt>
                <c:pt idx="3">
                  <c:v>1451</c:v>
                </c:pt>
                <c:pt idx="4">
                  <c:v>1496</c:v>
                </c:pt>
                <c:pt idx="5">
                  <c:v>1481</c:v>
                </c:pt>
                <c:pt idx="6">
                  <c:v>1493</c:v>
                </c:pt>
                <c:pt idx="7">
                  <c:v>1523</c:v>
                </c:pt>
              </c:numCache>
            </c:numRef>
          </c:val>
        </c:ser>
        <c:marker val="1"/>
        <c:axId val="67296640"/>
        <c:axId val="67351296"/>
      </c:lineChart>
      <c:catAx>
        <c:axId val="67296640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ko-KR"/>
          </a:p>
        </c:txPr>
        <c:crossAx val="67351296"/>
        <c:crosses val="autoZero"/>
        <c:auto val="1"/>
        <c:lblAlgn val="ctr"/>
        <c:lblOffset val="100"/>
      </c:catAx>
      <c:valAx>
        <c:axId val="67351296"/>
        <c:scaling>
          <c:orientation val="minMax"/>
        </c:scaling>
        <c:axPos val="l"/>
        <c:majorGridlines/>
        <c:numFmt formatCode="#,##0" sourceLinked="1"/>
        <c:majorTickMark val="none"/>
        <c:tickLblPos val="nextTo"/>
        <c:txPr>
          <a:bodyPr/>
          <a:lstStyle/>
          <a:p>
            <a:pPr>
              <a:defRPr sz="1200" b="1"/>
            </a:pPr>
            <a:endParaRPr lang="ko-KR"/>
          </a:p>
        </c:txPr>
        <c:crossAx val="67296640"/>
        <c:crosses val="autoZero"/>
        <c:crossBetween val="between"/>
        <c:majorUnit val="50"/>
      </c:valAx>
      <c:spPr>
        <a:solidFill>
          <a:schemeClr val="tx2">
            <a:lumMod val="20000"/>
            <a:lumOff val="80000"/>
          </a:schemeClr>
        </a:solidFill>
      </c:spPr>
    </c:plotArea>
    <c:plotVisOnly val="1"/>
  </c:chart>
  <c:spPr>
    <a:solidFill>
      <a:schemeClr val="accent1">
        <a:lumMod val="20000"/>
        <a:lumOff val="80000"/>
      </a:schemeClr>
    </a:solidFill>
  </c:sp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6.6513085441261083E-2"/>
          <c:y val="5.3801516381655777E-2"/>
          <c:w val="0.91351202315451652"/>
          <c:h val="0.72354591012169245"/>
        </c:manualLayout>
      </c:layout>
      <c:lineChart>
        <c:grouping val="standard"/>
        <c:ser>
          <c:idx val="1"/>
          <c:order val="0"/>
          <c:tx>
            <c:strRef>
              <c:f>Sheet1!$A$30</c:f>
              <c:strCache>
                <c:ptCount val="1"/>
                <c:pt idx="0">
                  <c:v>대기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pPr>
              <a:solidFill>
                <a:srgbClr val="002060"/>
              </a:solidFill>
              <a:ln>
                <a:solidFill>
                  <a:srgbClr val="0070C0"/>
                </a:solidFill>
              </a:ln>
            </c:spPr>
          </c:marker>
          <c:dLbls>
            <c:txPr>
              <a:bodyPr/>
              <a:lstStyle/>
              <a:p>
                <a:pPr>
                  <a:defRPr sz="1400" b="1"/>
                </a:pPr>
                <a:endParaRPr lang="ko-KR"/>
              </a:p>
            </c:txPr>
            <c:showVal val="1"/>
          </c:dLbls>
          <c:cat>
            <c:numLit>
              <c:formatCode>General</c:formatCode>
              <c:ptCount val="8"/>
              <c:pt idx="0">
                <c:v>87</c:v>
              </c:pt>
              <c:pt idx="1">
                <c:v>88</c:v>
              </c:pt>
              <c:pt idx="2">
                <c:v>89</c:v>
              </c:pt>
              <c:pt idx="3">
                <c:v>90</c:v>
              </c:pt>
              <c:pt idx="4">
                <c:v>91</c:v>
              </c:pt>
              <c:pt idx="5">
                <c:v>92</c:v>
              </c:pt>
              <c:pt idx="6">
                <c:v>93</c:v>
              </c:pt>
              <c:pt idx="7">
                <c:v>94</c:v>
              </c:pt>
            </c:numLit>
          </c:cat>
          <c:val>
            <c:numRef>
              <c:f>Sheet1!$B$30:$I$30</c:f>
              <c:numCache>
                <c:formatCode>General</c:formatCode>
                <c:ptCount val="8"/>
                <c:pt idx="0">
                  <c:v>24</c:v>
                </c:pt>
                <c:pt idx="1">
                  <c:v>33</c:v>
                </c:pt>
                <c:pt idx="2">
                  <c:v>42</c:v>
                </c:pt>
                <c:pt idx="3">
                  <c:v>30</c:v>
                </c:pt>
                <c:pt idx="4">
                  <c:v>31</c:v>
                </c:pt>
                <c:pt idx="5">
                  <c:v>33</c:v>
                </c:pt>
                <c:pt idx="6">
                  <c:v>28</c:v>
                </c:pt>
                <c:pt idx="7">
                  <c:v>29</c:v>
                </c:pt>
              </c:numCache>
            </c:numRef>
          </c:val>
        </c:ser>
        <c:marker val="1"/>
        <c:axId val="67383680"/>
        <c:axId val="67385216"/>
      </c:lineChart>
      <c:catAx>
        <c:axId val="67383680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ko-KR"/>
          </a:p>
        </c:txPr>
        <c:crossAx val="67385216"/>
        <c:crosses val="autoZero"/>
        <c:auto val="1"/>
        <c:lblAlgn val="ctr"/>
        <c:lblOffset val="100"/>
      </c:catAx>
      <c:valAx>
        <c:axId val="67385216"/>
        <c:scaling>
          <c:orientation val="minMax"/>
          <c:min val="20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ko-KR"/>
          </a:p>
        </c:txPr>
        <c:crossAx val="67383680"/>
        <c:crosses val="autoZero"/>
        <c:crossBetween val="between"/>
      </c:valAx>
      <c:spPr>
        <a:solidFill>
          <a:schemeClr val="tx2">
            <a:lumMod val="20000"/>
            <a:lumOff val="80000"/>
          </a:schemeClr>
        </a:solidFill>
      </c:spPr>
    </c:plotArea>
    <c:plotVisOnly val="1"/>
  </c:chart>
  <c:spPr>
    <a:solidFill>
      <a:schemeClr val="accent1">
        <a:lumMod val="20000"/>
        <a:lumOff val="80000"/>
      </a:schemeClr>
    </a:solidFill>
    <a:ln>
      <a:solidFill>
        <a:schemeClr val="accent1">
          <a:lumMod val="40000"/>
          <a:lumOff val="60000"/>
        </a:schemeClr>
      </a:solidFill>
    </a:ln>
  </c:sp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6.7502935766325003E-2"/>
          <c:y val="3.8888482104977536E-2"/>
          <c:w val="0.9071004165911678"/>
          <c:h val="0.79672529379968393"/>
        </c:manualLayout>
      </c:layout>
      <c:lineChart>
        <c:grouping val="standard"/>
        <c:ser>
          <c:idx val="1"/>
          <c:order val="0"/>
          <c:tx>
            <c:strRef>
              <c:f>Sheet1!$K$4</c:f>
              <c:strCache>
                <c:ptCount val="1"/>
                <c:pt idx="0">
                  <c:v>휴역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pPr>
              <a:solidFill>
                <a:srgbClr val="002060"/>
              </a:solidFill>
              <a:ln>
                <a:solidFill>
                  <a:srgbClr val="0070C0"/>
                </a:solidFill>
              </a:ln>
            </c:spPr>
          </c:marker>
          <c:dLbls>
            <c:dLbl>
              <c:idx val="7"/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 sz="1400" b="1"/>
                  </a:pPr>
                  <a:endParaRPr lang="ko-KR"/>
                </a:p>
              </c:txPr>
            </c:dLbl>
            <c:txPr>
              <a:bodyPr/>
              <a:lstStyle/>
              <a:p>
                <a:pPr>
                  <a:defRPr sz="1400" b="1"/>
                </a:pPr>
                <a:endParaRPr lang="ko-KR"/>
              </a:p>
            </c:txPr>
            <c:showVal val="1"/>
          </c:dLbls>
          <c:cat>
            <c:numLit>
              <c:formatCode>General</c:formatCode>
              <c:ptCount val="8"/>
              <c:pt idx="0">
                <c:v>87</c:v>
              </c:pt>
              <c:pt idx="1">
                <c:v>88</c:v>
              </c:pt>
              <c:pt idx="2">
                <c:v>89</c:v>
              </c:pt>
              <c:pt idx="3">
                <c:v>90</c:v>
              </c:pt>
              <c:pt idx="4">
                <c:v>91</c:v>
              </c:pt>
              <c:pt idx="5">
                <c:v>92</c:v>
              </c:pt>
              <c:pt idx="6">
                <c:v>93</c:v>
              </c:pt>
              <c:pt idx="7">
                <c:v>94</c:v>
              </c:pt>
            </c:numLit>
          </c:cat>
          <c:val>
            <c:numRef>
              <c:f>Sheet1!$L$4:$S$4</c:f>
              <c:numCache>
                <c:formatCode>General</c:formatCode>
                <c:ptCount val="8"/>
                <c:pt idx="0">
                  <c:v>19</c:v>
                </c:pt>
                <c:pt idx="1">
                  <c:v>22</c:v>
                </c:pt>
                <c:pt idx="2">
                  <c:v>24</c:v>
                </c:pt>
                <c:pt idx="3">
                  <c:v>25</c:v>
                </c:pt>
                <c:pt idx="4">
                  <c:v>24</c:v>
                </c:pt>
                <c:pt idx="5">
                  <c:v>24</c:v>
                </c:pt>
                <c:pt idx="6">
                  <c:v>26</c:v>
                </c:pt>
                <c:pt idx="7">
                  <c:v>33</c:v>
                </c:pt>
              </c:numCache>
            </c:numRef>
          </c:val>
        </c:ser>
        <c:marker val="1"/>
        <c:axId val="67434368"/>
        <c:axId val="67435904"/>
      </c:lineChart>
      <c:catAx>
        <c:axId val="67434368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ko-KR"/>
          </a:p>
        </c:txPr>
        <c:crossAx val="67435904"/>
        <c:crosses val="autoZero"/>
        <c:auto val="1"/>
        <c:lblAlgn val="ctr"/>
        <c:lblOffset val="100"/>
      </c:catAx>
      <c:valAx>
        <c:axId val="67435904"/>
        <c:scaling>
          <c:orientation val="minMax"/>
          <c:min val="15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ko-KR"/>
          </a:p>
        </c:txPr>
        <c:crossAx val="67434368"/>
        <c:crosses val="autoZero"/>
        <c:crossBetween val="between"/>
        <c:majorUnit val="5"/>
      </c:valAx>
      <c:spPr>
        <a:solidFill>
          <a:srgbClr val="4F81BD">
            <a:lumMod val="20000"/>
            <a:lumOff val="80000"/>
          </a:srgbClr>
        </a:solidFill>
      </c:spPr>
    </c:plotArea>
    <c:plotVisOnly val="1"/>
  </c:chart>
  <c:spPr>
    <a:solidFill>
      <a:schemeClr val="accent1">
        <a:lumMod val="40000"/>
        <a:lumOff val="60000"/>
      </a:schemeClr>
    </a:solidFill>
  </c:sp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/>
      <c:lineChart>
        <c:grouping val="standard"/>
        <c:ser>
          <c:idx val="1"/>
          <c:order val="0"/>
          <c:tx>
            <c:strRef>
              <c:f>Sheet1!$A$67</c:f>
              <c:strCache>
                <c:ptCount val="1"/>
                <c:pt idx="0">
                  <c:v>퇴임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pPr>
              <a:solidFill>
                <a:srgbClr val="002060"/>
              </a:solidFill>
              <a:ln>
                <a:solidFill>
                  <a:srgbClr val="0070C0"/>
                </a:solidFill>
              </a:ln>
            </c:spPr>
          </c:marker>
          <c:dLbls>
            <c:txPr>
              <a:bodyPr/>
              <a:lstStyle/>
              <a:p>
                <a:pPr>
                  <a:defRPr sz="1400" b="1"/>
                </a:pPr>
                <a:endParaRPr lang="ko-KR"/>
              </a:p>
            </c:txPr>
            <c:showVal val="1"/>
          </c:dLbls>
          <c:cat>
            <c:numLit>
              <c:formatCode>General</c:formatCode>
              <c:ptCount val="8"/>
              <c:pt idx="0">
                <c:v>87</c:v>
              </c:pt>
              <c:pt idx="1">
                <c:v>88</c:v>
              </c:pt>
              <c:pt idx="2">
                <c:v>89</c:v>
              </c:pt>
              <c:pt idx="3">
                <c:v>90</c:v>
              </c:pt>
              <c:pt idx="4">
                <c:v>91</c:v>
              </c:pt>
              <c:pt idx="5">
                <c:v>92</c:v>
              </c:pt>
              <c:pt idx="6">
                <c:v>93</c:v>
              </c:pt>
              <c:pt idx="7">
                <c:v>94</c:v>
              </c:pt>
            </c:numLit>
          </c:cat>
          <c:val>
            <c:numRef>
              <c:f>Sheet1!$B$67:$I$67</c:f>
              <c:numCache>
                <c:formatCode>General</c:formatCode>
                <c:ptCount val="8"/>
                <c:pt idx="0">
                  <c:v>173</c:v>
                </c:pt>
                <c:pt idx="1">
                  <c:v>185</c:v>
                </c:pt>
                <c:pt idx="2">
                  <c:v>195</c:v>
                </c:pt>
                <c:pt idx="3">
                  <c:v>211</c:v>
                </c:pt>
                <c:pt idx="4">
                  <c:v>220</c:v>
                </c:pt>
                <c:pt idx="5">
                  <c:v>249</c:v>
                </c:pt>
                <c:pt idx="6">
                  <c:v>267</c:v>
                </c:pt>
                <c:pt idx="7">
                  <c:v>284</c:v>
                </c:pt>
              </c:numCache>
            </c:numRef>
          </c:val>
        </c:ser>
        <c:marker val="1"/>
        <c:axId val="67615744"/>
        <c:axId val="67617536"/>
      </c:lineChart>
      <c:catAx>
        <c:axId val="6761574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ko-KR"/>
          </a:p>
        </c:txPr>
        <c:crossAx val="67617536"/>
        <c:crosses val="autoZero"/>
        <c:auto val="1"/>
        <c:lblAlgn val="ctr"/>
        <c:lblOffset val="100"/>
      </c:catAx>
      <c:valAx>
        <c:axId val="67617536"/>
        <c:scaling>
          <c:orientation val="minMax"/>
          <c:min val="150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ko-KR"/>
          </a:p>
        </c:txPr>
        <c:crossAx val="67615744"/>
        <c:crosses val="autoZero"/>
        <c:crossBetween val="between"/>
        <c:majorUnit val="30"/>
      </c:valAx>
      <c:spPr>
        <a:solidFill>
          <a:schemeClr val="accent1">
            <a:lumMod val="40000"/>
            <a:lumOff val="60000"/>
          </a:schemeClr>
        </a:solidFill>
      </c:spPr>
    </c:plotArea>
    <c:plotVisOnly val="1"/>
  </c:chart>
  <c:spPr>
    <a:solidFill>
      <a:schemeClr val="tx2">
        <a:lumMod val="20000"/>
        <a:lumOff val="80000"/>
      </a:schemeClr>
    </a:solidFill>
  </c:sp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5.8119893392629692E-2"/>
          <c:y val="4.6004460744515072E-2"/>
          <c:w val="0.90781510212963279"/>
          <c:h val="0.66211166792650278"/>
        </c:manualLayout>
      </c:layout>
      <c:lineChart>
        <c:grouping val="standard"/>
        <c:ser>
          <c:idx val="2"/>
          <c:order val="0"/>
          <c:tx>
            <c:strRef>
              <c:f>Sheet1!$A$5</c:f>
              <c:strCache>
                <c:ptCount val="1"/>
                <c:pt idx="0">
                  <c:v>합계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marker>
            <c:symbol val="square"/>
            <c:size val="8"/>
            <c:spPr>
              <a:solidFill>
                <a:srgbClr val="002060"/>
              </a:solidFill>
              <a:ln cap="rnd"/>
            </c:spPr>
          </c:marker>
          <c:dLbls>
            <c:txPr>
              <a:bodyPr/>
              <a:lstStyle/>
              <a:p>
                <a:pPr>
                  <a:defRPr sz="1100" b="1"/>
                </a:pPr>
                <a:endParaRPr lang="ko-KR"/>
              </a:p>
            </c:txPr>
            <c:showVal val="1"/>
          </c:dLbls>
          <c:cat>
            <c:strRef>
              <c:f>Sheet1!$B$2:$K$2</c:f>
              <c:strCache>
                <c:ptCount val="10"/>
                <c:pt idx="0">
                  <c:v>95년</c:v>
                </c:pt>
                <c:pt idx="1">
                  <c:v>96년</c:v>
                </c:pt>
                <c:pt idx="2">
                  <c:v>97년</c:v>
                </c:pt>
                <c:pt idx="3">
                  <c:v>98년</c:v>
                </c:pt>
                <c:pt idx="4">
                  <c:v>99년</c:v>
                </c:pt>
                <c:pt idx="5">
                  <c:v>100년</c:v>
                </c:pt>
                <c:pt idx="6">
                  <c:v>101년</c:v>
                </c:pt>
                <c:pt idx="7">
                  <c:v>102년</c:v>
                </c:pt>
                <c:pt idx="8">
                  <c:v>103년</c:v>
                </c:pt>
                <c:pt idx="9">
                  <c:v>104년</c:v>
                </c:pt>
              </c:strCache>
            </c:strRef>
          </c:cat>
          <c:val>
            <c:numRef>
              <c:f>Sheet1!$B$5:$K$5</c:f>
              <c:numCache>
                <c:formatCode>General</c:formatCode>
                <c:ptCount val="10"/>
                <c:pt idx="0">
                  <c:v>13</c:v>
                </c:pt>
                <c:pt idx="1">
                  <c:v>23</c:v>
                </c:pt>
                <c:pt idx="2">
                  <c:v>22</c:v>
                </c:pt>
                <c:pt idx="3">
                  <c:v>35</c:v>
                </c:pt>
                <c:pt idx="4">
                  <c:v>33</c:v>
                </c:pt>
                <c:pt idx="5">
                  <c:v>42</c:v>
                </c:pt>
                <c:pt idx="6">
                  <c:v>58</c:v>
                </c:pt>
                <c:pt idx="7">
                  <c:v>53</c:v>
                </c:pt>
                <c:pt idx="8">
                  <c:v>37</c:v>
                </c:pt>
                <c:pt idx="9">
                  <c:v>34</c:v>
                </c:pt>
              </c:numCache>
            </c:numRef>
          </c:val>
        </c:ser>
        <c:marker val="1"/>
        <c:axId val="68027136"/>
        <c:axId val="68028672"/>
      </c:lineChart>
      <c:catAx>
        <c:axId val="6802713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/>
            </a:pPr>
            <a:endParaRPr lang="ko-KR"/>
          </a:p>
        </c:txPr>
        <c:crossAx val="68028672"/>
        <c:crosses val="autoZero"/>
        <c:auto val="1"/>
        <c:lblAlgn val="ctr"/>
        <c:lblOffset val="100"/>
      </c:catAx>
      <c:valAx>
        <c:axId val="68028672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000"/>
            </a:pPr>
            <a:endParaRPr lang="ko-KR"/>
          </a:p>
        </c:txPr>
        <c:crossAx val="68027136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plotVisOnly val="1"/>
  </c:chart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/>
      <c:lineChart>
        <c:grouping val="standard"/>
        <c:ser>
          <c:idx val="1"/>
          <c:order val="0"/>
          <c:tx>
            <c:strRef>
              <c:f>Sheet1!$A$9</c:f>
              <c:strCache>
                <c:ptCount val="1"/>
                <c:pt idx="0">
                  <c:v>퇴임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ko-KR"/>
              </a:p>
            </c:txPr>
            <c:showVal val="1"/>
          </c:dLbls>
          <c:cat>
            <c:numLit>
              <c:formatCode>General</c:formatCode>
              <c:ptCount val="14"/>
              <c:pt idx="0">
                <c:v>88</c:v>
              </c:pt>
              <c:pt idx="1">
                <c:v>89</c:v>
              </c:pt>
              <c:pt idx="2">
                <c:v>90</c:v>
              </c:pt>
              <c:pt idx="3">
                <c:v>91</c:v>
              </c:pt>
              <c:pt idx="4">
                <c:v>92</c:v>
              </c:pt>
              <c:pt idx="5">
                <c:v>93</c:v>
              </c:pt>
              <c:pt idx="6">
                <c:v>94</c:v>
              </c:pt>
              <c:pt idx="7">
                <c:v>95</c:v>
              </c:pt>
              <c:pt idx="8">
                <c:v>96</c:v>
              </c:pt>
              <c:pt idx="9">
                <c:v>97</c:v>
              </c:pt>
              <c:pt idx="10">
                <c:v>98</c:v>
              </c:pt>
              <c:pt idx="11">
                <c:v>99</c:v>
              </c:pt>
              <c:pt idx="12">
                <c:v>100</c:v>
              </c:pt>
              <c:pt idx="13">
                <c:v>101</c:v>
              </c:pt>
            </c:numLit>
          </c:cat>
          <c:val>
            <c:numRef>
              <c:f>Sheet1!$B$9:$O$9</c:f>
              <c:numCache>
                <c:formatCode>General</c:formatCode>
                <c:ptCount val="14"/>
                <c:pt idx="0">
                  <c:v>13</c:v>
                </c:pt>
                <c:pt idx="1">
                  <c:v>9</c:v>
                </c:pt>
                <c:pt idx="2">
                  <c:v>16</c:v>
                </c:pt>
                <c:pt idx="3">
                  <c:v>9</c:v>
                </c:pt>
                <c:pt idx="4">
                  <c:v>29</c:v>
                </c:pt>
                <c:pt idx="5">
                  <c:v>18</c:v>
                </c:pt>
                <c:pt idx="6">
                  <c:v>24</c:v>
                </c:pt>
                <c:pt idx="7">
                  <c:v>13</c:v>
                </c:pt>
                <c:pt idx="8">
                  <c:v>23</c:v>
                </c:pt>
                <c:pt idx="9">
                  <c:v>22</c:v>
                </c:pt>
                <c:pt idx="10">
                  <c:v>35</c:v>
                </c:pt>
                <c:pt idx="11">
                  <c:v>33</c:v>
                </c:pt>
                <c:pt idx="12">
                  <c:v>42</c:v>
                </c:pt>
                <c:pt idx="13">
                  <c:v>58</c:v>
                </c:pt>
              </c:numCache>
            </c:numRef>
          </c:val>
        </c:ser>
        <c:ser>
          <c:idx val="2"/>
          <c:order val="1"/>
          <c:tx>
            <c:strRef>
              <c:f>Sheet1!$A$10</c:f>
              <c:strCache>
                <c:ptCount val="1"/>
                <c:pt idx="0">
                  <c:v>신규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marker>
            <c:symbol val="diamond"/>
            <c:size val="8"/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</c:spPr>
          </c:marker>
          <c:dLbls>
            <c:spPr>
              <a:ln>
                <a:noFill/>
              </a:ln>
            </c:spPr>
            <c:txPr>
              <a:bodyPr/>
              <a:lstStyle/>
              <a:p>
                <a:pPr>
                  <a:defRPr b="1"/>
                </a:pPr>
                <a:endParaRPr lang="ko-KR"/>
              </a:p>
            </c:txPr>
            <c:showVal val="1"/>
          </c:dLbls>
          <c:cat>
            <c:numLit>
              <c:formatCode>General</c:formatCode>
              <c:ptCount val="14"/>
              <c:pt idx="0">
                <c:v>88</c:v>
              </c:pt>
              <c:pt idx="1">
                <c:v>89</c:v>
              </c:pt>
              <c:pt idx="2">
                <c:v>90</c:v>
              </c:pt>
              <c:pt idx="3">
                <c:v>91</c:v>
              </c:pt>
              <c:pt idx="4">
                <c:v>92</c:v>
              </c:pt>
              <c:pt idx="5">
                <c:v>93</c:v>
              </c:pt>
              <c:pt idx="6">
                <c:v>94</c:v>
              </c:pt>
              <c:pt idx="7">
                <c:v>95</c:v>
              </c:pt>
              <c:pt idx="8">
                <c:v>96</c:v>
              </c:pt>
              <c:pt idx="9">
                <c:v>97</c:v>
              </c:pt>
              <c:pt idx="10">
                <c:v>98</c:v>
              </c:pt>
              <c:pt idx="11">
                <c:v>99</c:v>
              </c:pt>
              <c:pt idx="12">
                <c:v>100</c:v>
              </c:pt>
              <c:pt idx="13">
                <c:v>101</c:v>
              </c:pt>
            </c:numLit>
          </c:cat>
          <c:val>
            <c:numRef>
              <c:f>Sheet1!$B$10:$O$10</c:f>
              <c:numCache>
                <c:formatCode>General</c:formatCode>
                <c:ptCount val="14"/>
                <c:pt idx="0">
                  <c:v>51</c:v>
                </c:pt>
                <c:pt idx="1">
                  <c:v>50</c:v>
                </c:pt>
                <c:pt idx="2">
                  <c:v>50</c:v>
                </c:pt>
                <c:pt idx="3">
                  <c:v>39</c:v>
                </c:pt>
                <c:pt idx="4">
                  <c:v>40</c:v>
                </c:pt>
                <c:pt idx="5">
                  <c:v>34</c:v>
                </c:pt>
                <c:pt idx="6">
                  <c:v>28</c:v>
                </c:pt>
                <c:pt idx="7">
                  <c:v>33</c:v>
                </c:pt>
                <c:pt idx="8">
                  <c:v>27</c:v>
                </c:pt>
                <c:pt idx="9">
                  <c:v>27</c:v>
                </c:pt>
                <c:pt idx="10">
                  <c:v>44</c:v>
                </c:pt>
                <c:pt idx="11">
                  <c:v>46</c:v>
                </c:pt>
                <c:pt idx="12">
                  <c:v>50</c:v>
                </c:pt>
                <c:pt idx="13">
                  <c:v>50</c:v>
                </c:pt>
              </c:numCache>
            </c:numRef>
          </c:val>
        </c:ser>
        <c:marker val="1"/>
        <c:axId val="68058496"/>
        <c:axId val="71484544"/>
      </c:lineChart>
      <c:catAx>
        <c:axId val="6805849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000" b="0"/>
            </a:pPr>
            <a:endParaRPr lang="ko-KR"/>
          </a:p>
        </c:txPr>
        <c:crossAx val="71484544"/>
        <c:crosses val="autoZero"/>
        <c:auto val="1"/>
        <c:lblAlgn val="ctr"/>
        <c:lblOffset val="100"/>
      </c:catAx>
      <c:valAx>
        <c:axId val="71484544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000"/>
            </a:pPr>
            <a:endParaRPr lang="ko-KR"/>
          </a:p>
        </c:txPr>
        <c:crossAx val="68058496"/>
        <c:crosses val="autoZero"/>
        <c:crossBetween val="between"/>
        <c:majorUnit val="5"/>
      </c:valAx>
      <c:spPr>
        <a:solidFill>
          <a:schemeClr val="tx2">
            <a:lumMod val="20000"/>
            <a:lumOff val="80000"/>
          </a:schemeClr>
        </a:solidFill>
      </c:spPr>
    </c:plotArea>
    <c:legend>
      <c:legendPos val="b"/>
      <c:txPr>
        <a:bodyPr/>
        <a:lstStyle/>
        <a:p>
          <a:pPr>
            <a:defRPr sz="1200"/>
          </a:pPr>
          <a:endParaRPr lang="ko-KR"/>
        </a:p>
      </c:txPr>
    </c:legend>
    <c:plotVisOnly val="1"/>
  </c:chart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>
        <c:manualLayout>
          <c:layoutTarget val="inner"/>
          <c:xMode val="edge"/>
          <c:yMode val="edge"/>
          <c:x val="0.28022803315543748"/>
          <c:y val="0.11837237484652026"/>
          <c:w val="0.3829780515483629"/>
          <c:h val="0.88162762515348991"/>
        </c:manualLayout>
      </c:layout>
      <c:pieChart>
        <c:varyColors val="1"/>
        <c:ser>
          <c:idx val="0"/>
          <c:order val="0"/>
          <c:dLbls>
            <c:dLbl>
              <c:idx val="0"/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 sz="1200" b="1">
                      <a:solidFill>
                        <a:schemeClr val="tx1"/>
                      </a:solidFill>
                    </a:defRPr>
                  </a:pPr>
                  <a:endParaRPr lang="ko-KR"/>
                </a:p>
              </c:txPr>
            </c:dLbl>
            <c:dLbl>
              <c:idx val="1"/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 sz="1200" b="1">
                      <a:solidFill>
                        <a:schemeClr val="tx1"/>
                      </a:solidFill>
                    </a:defRPr>
                  </a:pPr>
                  <a:endParaRPr lang="ko-KR"/>
                </a:p>
              </c:txPr>
            </c:dLbl>
            <c:dLbl>
              <c:idx val="2"/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</c:dLbl>
            <c:dLbl>
              <c:idx val="3"/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</c:dLbl>
            <c:dLbl>
              <c:idx val="4"/>
              <c:spPr>
                <a:ln>
                  <a:solidFill>
                    <a:prstClr val="white"/>
                  </a:solidFill>
                </a:ln>
              </c:spPr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</c:dLbl>
            <c:dLbl>
              <c:idx val="5"/>
              <c:spPr>
                <a:ln>
                  <a:solidFill>
                    <a:schemeClr val="bg1"/>
                  </a:solidFill>
                </a:ln>
              </c:spPr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</c:dLbl>
            <c:dLbl>
              <c:idx val="6"/>
              <c:spPr>
                <a:ln>
                  <a:solidFill>
                    <a:schemeClr val="bg1"/>
                  </a:solidFill>
                </a:ln>
              </c:spPr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</c:dLbl>
            <c:spPr>
              <a:ln>
                <a:noFill/>
              </a:ln>
            </c:spPr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Val val="1"/>
            <c:showCatName val="1"/>
            <c:showLeaderLines val="1"/>
          </c:dLbls>
          <c:cat>
            <c:strRef>
              <c:f>Sheet1!$A$5:$A$11</c:f>
              <c:strCache>
                <c:ptCount val="7"/>
                <c:pt idx="0">
                  <c:v>특급지</c:v>
                </c:pt>
                <c:pt idx="1">
                  <c:v>1급지</c:v>
                </c:pt>
                <c:pt idx="2">
                  <c:v>2급지</c:v>
                </c:pt>
                <c:pt idx="3">
                  <c:v>3급지</c:v>
                </c:pt>
                <c:pt idx="4">
                  <c:v>4급지</c:v>
                </c:pt>
                <c:pt idx="5">
                  <c:v>5급지</c:v>
                </c:pt>
                <c:pt idx="6">
                  <c:v>6급지</c:v>
                </c:pt>
              </c:strCache>
            </c:strRef>
          </c:cat>
          <c:val>
            <c:numRef>
              <c:f>Sheet1!$B$5:$B$11</c:f>
              <c:numCache>
                <c:formatCode>0%</c:formatCode>
                <c:ptCount val="7"/>
                <c:pt idx="0">
                  <c:v>0.05</c:v>
                </c:pt>
                <c:pt idx="1">
                  <c:v>8.0000000000000043E-2</c:v>
                </c:pt>
                <c:pt idx="2">
                  <c:v>0.16</c:v>
                </c:pt>
                <c:pt idx="3">
                  <c:v>0.14000000000000001</c:v>
                </c:pt>
                <c:pt idx="4">
                  <c:v>0.17</c:v>
                </c:pt>
                <c:pt idx="5">
                  <c:v>0.24000000000000021</c:v>
                </c:pt>
                <c:pt idx="6">
                  <c:v>0.16</c:v>
                </c:pt>
              </c:numCache>
            </c:numRef>
          </c:val>
        </c:ser>
        <c:firstSliceAng val="0"/>
      </c:pieChart>
    </c:plotArea>
    <c:plotVisOnly val="1"/>
  </c:chart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8.8969710543663066E-2"/>
          <c:y val="0"/>
          <c:w val="0.78335721502943434"/>
          <c:h val="0.8802293391389987"/>
        </c:manualLayout>
      </c:layout>
      <c:pieChart>
        <c:varyColors val="1"/>
        <c:ser>
          <c:idx val="0"/>
          <c:order val="0"/>
          <c:tx>
            <c:strRef>
              <c:f>Sheet1!$B$40</c:f>
              <c:strCache>
                <c:ptCount val="1"/>
                <c:pt idx="0">
                  <c:v>퍼센트</c:v>
                </c:pt>
              </c:strCache>
            </c:strRef>
          </c:tx>
          <c:dLbls>
            <c:dLbl>
              <c:idx val="0"/>
              <c:spPr>
                <a:ln>
                  <a:solidFill>
                    <a:schemeClr val="bg1"/>
                  </a:solidFill>
                </a:ln>
              </c:spPr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</c:dLbl>
            <c:dLbl>
              <c:idx val="1"/>
              <c:spPr>
                <a:ln>
                  <a:solidFill>
                    <a:schemeClr val="bg1"/>
                  </a:solidFill>
                </a:ln>
              </c:spPr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</c:dLbl>
            <c:dLbl>
              <c:idx val="2"/>
              <c:layout>
                <c:manualLayout>
                  <c:x val="0.18005014449204074"/>
                  <c:y val="-0.21536908347610681"/>
                </c:manualLayout>
              </c:layout>
              <c:spPr>
                <a:ln>
                  <a:solidFill>
                    <a:schemeClr val="bg1"/>
                  </a:solidFill>
                </a:ln>
              </c:spPr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Val val="1"/>
              <c:showCatName val="1"/>
            </c:dLbl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Val val="1"/>
            <c:showCatName val="1"/>
            <c:showLeaderLines val="1"/>
          </c:dLbls>
          <c:cat>
            <c:strRef>
              <c:f>Sheet1!$A$41:$A$45</c:f>
              <c:strCache>
                <c:ptCount val="5"/>
                <c:pt idx="0">
                  <c:v>1급</c:v>
                </c:pt>
                <c:pt idx="1">
                  <c:v>2급</c:v>
                </c:pt>
                <c:pt idx="2">
                  <c:v>3급</c:v>
                </c:pt>
                <c:pt idx="3">
                  <c:v>4급</c:v>
                </c:pt>
                <c:pt idx="4">
                  <c:v>5급</c:v>
                </c:pt>
              </c:strCache>
            </c:strRef>
          </c:cat>
          <c:val>
            <c:numRef>
              <c:f>Sheet1!$B$41:$B$45</c:f>
              <c:numCache>
                <c:formatCode>0.0%</c:formatCode>
                <c:ptCount val="5"/>
                <c:pt idx="0">
                  <c:v>0.34</c:v>
                </c:pt>
                <c:pt idx="1">
                  <c:v>0.15000000000000024</c:v>
                </c:pt>
                <c:pt idx="2">
                  <c:v>0.22</c:v>
                </c:pt>
                <c:pt idx="3">
                  <c:v>0.17</c:v>
                </c:pt>
                <c:pt idx="4">
                  <c:v>0.12000000000000002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/>
      <c:pieChart>
        <c:varyColors val="1"/>
        <c:ser>
          <c:idx val="0"/>
          <c:order val="0"/>
          <c:dLbls>
            <c:dLbl>
              <c:idx val="1"/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</c:dLbl>
            <c:dLbl>
              <c:idx val="4"/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</c:dLbl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showVal val="1"/>
            <c:showCatName val="1"/>
            <c:showLeaderLines val="1"/>
          </c:dLbls>
          <c:cat>
            <c:strRef>
              <c:f>Sheet1!$A$1:$A$5</c:f>
              <c:strCache>
                <c:ptCount val="5"/>
                <c:pt idx="0">
                  <c:v>49만원이하</c:v>
                </c:pt>
                <c:pt idx="1">
                  <c:v>50~69만원</c:v>
                </c:pt>
                <c:pt idx="2">
                  <c:v>70~89만원</c:v>
                </c:pt>
                <c:pt idx="3">
                  <c:v>90~109만원</c:v>
                </c:pt>
                <c:pt idx="4">
                  <c:v>110만원이상 </c:v>
                </c:pt>
              </c:strCache>
            </c:strRef>
          </c:cat>
          <c:val>
            <c:numRef>
              <c:f>Sheet1!$B$1:$B$5</c:f>
              <c:numCache>
                <c:formatCode>0.0%</c:formatCode>
                <c:ptCount val="5"/>
                <c:pt idx="0">
                  <c:v>8.0000000000000043E-2</c:v>
                </c:pt>
                <c:pt idx="1">
                  <c:v>0.29300000000000032</c:v>
                </c:pt>
                <c:pt idx="2">
                  <c:v>0.13400000000000001</c:v>
                </c:pt>
                <c:pt idx="3">
                  <c:v>0.21100000000000024</c:v>
                </c:pt>
                <c:pt idx="4">
                  <c:v>0.28200000000000008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EBFAF9-4ECE-4173-9280-1343FE7C135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0BCA77E-E419-4C17-AE4A-99E912E30585}">
      <dgm:prSet phldrT="[텍스트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algn="ctr" latinLnBrk="1"/>
          <a:r>
            <a:rPr lang="ko-KR" altLang="en-US" sz="5400" b="1" dirty="0" smtClean="0">
              <a:solidFill>
                <a:srgbClr val="002060"/>
              </a:solidFill>
              <a:latin typeface="+mj-ea"/>
              <a:ea typeface="+mj-ea"/>
            </a:rPr>
            <a:t>출가교역자 현황</a:t>
          </a:r>
          <a:endParaRPr lang="en-US" altLang="ko-KR" sz="5400" b="1" dirty="0" smtClean="0">
            <a:solidFill>
              <a:srgbClr val="002060"/>
            </a:solidFill>
            <a:latin typeface="+mj-ea"/>
            <a:ea typeface="+mj-ea"/>
          </a:endParaRPr>
        </a:p>
      </dgm:t>
    </dgm:pt>
    <dgm:pt modelId="{685FE40A-24FF-4143-A2F4-F0F391570BFA}" type="parTrans" cxnId="{7F7858F1-0054-49FE-952E-B6FB8A391662}">
      <dgm:prSet/>
      <dgm:spPr/>
      <dgm:t>
        <a:bodyPr/>
        <a:lstStyle/>
        <a:p>
          <a:pPr latinLnBrk="1"/>
          <a:endParaRPr lang="ko-KR" altLang="en-US"/>
        </a:p>
      </dgm:t>
    </dgm:pt>
    <dgm:pt modelId="{88D5E983-8A9A-41E4-ADC6-CBDF630C667B}" type="sibTrans" cxnId="{7F7858F1-0054-49FE-952E-B6FB8A391662}">
      <dgm:prSet/>
      <dgm:spPr/>
      <dgm:t>
        <a:bodyPr/>
        <a:lstStyle/>
        <a:p>
          <a:pPr latinLnBrk="1"/>
          <a:endParaRPr lang="ko-KR" altLang="en-US"/>
        </a:p>
      </dgm:t>
    </dgm:pt>
    <dgm:pt modelId="{1B41EBEA-46AD-41F5-BC05-7C1B1A288B60}" type="pres">
      <dgm:prSet presAssocID="{FAEBFAF9-4ECE-4173-9280-1343FE7C135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EFF1C2A-7437-446D-AF6C-B0877AB92020}" type="pres">
      <dgm:prSet presAssocID="{B0BCA77E-E419-4C17-AE4A-99E912E30585}" presName="parentText" presStyleLbl="node1" presStyleIdx="0" presStyleCnt="1" custScaleY="531800" custLinFactNeighborX="-391" custLinFactNeighborY="-1086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F7858F1-0054-49FE-952E-B6FB8A391662}" srcId="{FAEBFAF9-4ECE-4173-9280-1343FE7C135D}" destId="{B0BCA77E-E419-4C17-AE4A-99E912E30585}" srcOrd="0" destOrd="0" parTransId="{685FE40A-24FF-4143-A2F4-F0F391570BFA}" sibTransId="{88D5E983-8A9A-41E4-ADC6-CBDF630C667B}"/>
    <dgm:cxn modelId="{28DF616C-82D4-4678-A873-8A64346E5E19}" type="presOf" srcId="{B0BCA77E-E419-4C17-AE4A-99E912E30585}" destId="{EEFF1C2A-7437-446D-AF6C-B0877AB92020}" srcOrd="0" destOrd="0" presId="urn:microsoft.com/office/officeart/2005/8/layout/vList2"/>
    <dgm:cxn modelId="{68C1667F-E919-4F69-A53D-0D0D0CB56634}" type="presOf" srcId="{FAEBFAF9-4ECE-4173-9280-1343FE7C135D}" destId="{1B41EBEA-46AD-41F5-BC05-7C1B1A288B60}" srcOrd="0" destOrd="0" presId="urn:microsoft.com/office/officeart/2005/8/layout/vList2"/>
    <dgm:cxn modelId="{F0ABFDFA-9CBD-4FE6-9D28-605D646E2461}" type="presParOf" srcId="{1B41EBEA-46AD-41F5-BC05-7C1B1A288B60}" destId="{EEFF1C2A-7437-446D-AF6C-B0877AB9202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EBFAF9-4ECE-4173-9280-1343FE7C135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0BCA77E-E419-4C17-AE4A-99E912E30585}">
      <dgm:prSet phldrT="[텍스트]" custT="1"/>
      <dgm:spPr>
        <a:solidFill>
          <a:srgbClr val="0070C0"/>
        </a:solidFill>
      </dgm:spPr>
      <dgm:t>
        <a:bodyPr/>
        <a:lstStyle/>
        <a:p>
          <a:pPr algn="ctr" latinLnBrk="1"/>
          <a:r>
            <a:rPr lang="ko-KR" altLang="en-US" sz="5400" b="0" dirty="0" smtClean="0">
              <a:latin typeface="+mj-ea"/>
              <a:ea typeface="+mj-ea"/>
            </a:rPr>
            <a:t>교무 선발 </a:t>
          </a:r>
          <a:endParaRPr lang="en-US" altLang="ko-KR" sz="5400" b="0" dirty="0" smtClean="0">
            <a:latin typeface="+mj-ea"/>
            <a:ea typeface="+mj-ea"/>
          </a:endParaRPr>
        </a:p>
        <a:p>
          <a:pPr algn="ctr" latinLnBrk="1"/>
          <a:r>
            <a:rPr lang="ko-KR" altLang="en-US" sz="5400" b="0" dirty="0" smtClean="0">
              <a:latin typeface="+mj-ea"/>
              <a:ea typeface="+mj-ea"/>
            </a:rPr>
            <a:t>무엇이 문제인가</a:t>
          </a:r>
          <a:r>
            <a:rPr lang="en-US" altLang="ko-KR" sz="5400" b="0" dirty="0" smtClean="0">
              <a:latin typeface="+mj-ea"/>
              <a:ea typeface="+mj-ea"/>
            </a:rPr>
            <a:t>?</a:t>
          </a:r>
        </a:p>
      </dgm:t>
    </dgm:pt>
    <dgm:pt modelId="{685FE40A-24FF-4143-A2F4-F0F391570BFA}" type="parTrans" cxnId="{7F7858F1-0054-49FE-952E-B6FB8A391662}">
      <dgm:prSet/>
      <dgm:spPr/>
      <dgm:t>
        <a:bodyPr/>
        <a:lstStyle/>
        <a:p>
          <a:pPr latinLnBrk="1"/>
          <a:endParaRPr lang="ko-KR" altLang="en-US"/>
        </a:p>
      </dgm:t>
    </dgm:pt>
    <dgm:pt modelId="{88D5E983-8A9A-41E4-ADC6-CBDF630C667B}" type="sibTrans" cxnId="{7F7858F1-0054-49FE-952E-B6FB8A391662}">
      <dgm:prSet/>
      <dgm:spPr/>
      <dgm:t>
        <a:bodyPr/>
        <a:lstStyle/>
        <a:p>
          <a:pPr latinLnBrk="1"/>
          <a:endParaRPr lang="ko-KR" altLang="en-US"/>
        </a:p>
      </dgm:t>
    </dgm:pt>
    <dgm:pt modelId="{1B41EBEA-46AD-41F5-BC05-7C1B1A288B60}" type="pres">
      <dgm:prSet presAssocID="{FAEBFAF9-4ECE-4173-9280-1343FE7C135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EFF1C2A-7437-446D-AF6C-B0877AB92020}" type="pres">
      <dgm:prSet presAssocID="{B0BCA77E-E419-4C17-AE4A-99E912E30585}" presName="parentText" presStyleLbl="node1" presStyleIdx="0" presStyleCnt="1" custScaleY="531800" custLinFactNeighborX="-391" custLinFactNeighborY="-1086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F7858F1-0054-49FE-952E-B6FB8A391662}" srcId="{FAEBFAF9-4ECE-4173-9280-1343FE7C135D}" destId="{B0BCA77E-E419-4C17-AE4A-99E912E30585}" srcOrd="0" destOrd="0" parTransId="{685FE40A-24FF-4143-A2F4-F0F391570BFA}" sibTransId="{88D5E983-8A9A-41E4-ADC6-CBDF630C667B}"/>
    <dgm:cxn modelId="{AF2F9F12-3430-4481-BD98-5F29D0BBBCDB}" type="presOf" srcId="{B0BCA77E-E419-4C17-AE4A-99E912E30585}" destId="{EEFF1C2A-7437-446D-AF6C-B0877AB92020}" srcOrd="0" destOrd="0" presId="urn:microsoft.com/office/officeart/2005/8/layout/vList2"/>
    <dgm:cxn modelId="{83EBC0A3-35E1-493A-8F83-9963DA3FAE95}" type="presOf" srcId="{FAEBFAF9-4ECE-4173-9280-1343FE7C135D}" destId="{1B41EBEA-46AD-41F5-BC05-7C1B1A288B60}" srcOrd="0" destOrd="0" presId="urn:microsoft.com/office/officeart/2005/8/layout/vList2"/>
    <dgm:cxn modelId="{90164755-155D-444B-9EFA-801678F8899B}" type="presParOf" srcId="{1B41EBEA-46AD-41F5-BC05-7C1B1A288B60}" destId="{EEFF1C2A-7437-446D-AF6C-B0877AB9202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EBFAF9-4ECE-4173-9280-1343FE7C135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0BCA77E-E419-4C17-AE4A-99E912E30585}">
      <dgm:prSet phldrT="[텍스트]" custT="1"/>
      <dgm:spPr>
        <a:solidFill>
          <a:srgbClr val="0070C0"/>
        </a:solidFill>
      </dgm:spPr>
      <dgm:t>
        <a:bodyPr/>
        <a:lstStyle/>
        <a:p>
          <a:pPr algn="ctr" latinLnBrk="1"/>
          <a:r>
            <a:rPr lang="ko-KR" altLang="en-US" sz="6000" b="0" dirty="0" smtClean="0">
              <a:latin typeface="+mj-ea"/>
              <a:ea typeface="+mj-ea"/>
            </a:rPr>
            <a:t>교육 현실은</a:t>
          </a:r>
          <a:r>
            <a:rPr lang="en-US" altLang="ko-KR" sz="6000" b="0" dirty="0" smtClean="0">
              <a:latin typeface="+mj-ea"/>
              <a:ea typeface="+mj-ea"/>
            </a:rPr>
            <a:t>?</a:t>
          </a:r>
        </a:p>
      </dgm:t>
    </dgm:pt>
    <dgm:pt modelId="{685FE40A-24FF-4143-A2F4-F0F391570BFA}" type="parTrans" cxnId="{7F7858F1-0054-49FE-952E-B6FB8A391662}">
      <dgm:prSet/>
      <dgm:spPr/>
      <dgm:t>
        <a:bodyPr/>
        <a:lstStyle/>
        <a:p>
          <a:pPr latinLnBrk="1"/>
          <a:endParaRPr lang="ko-KR" altLang="en-US"/>
        </a:p>
      </dgm:t>
    </dgm:pt>
    <dgm:pt modelId="{88D5E983-8A9A-41E4-ADC6-CBDF630C667B}" type="sibTrans" cxnId="{7F7858F1-0054-49FE-952E-B6FB8A391662}">
      <dgm:prSet/>
      <dgm:spPr/>
      <dgm:t>
        <a:bodyPr/>
        <a:lstStyle/>
        <a:p>
          <a:pPr latinLnBrk="1"/>
          <a:endParaRPr lang="ko-KR" altLang="en-US"/>
        </a:p>
      </dgm:t>
    </dgm:pt>
    <dgm:pt modelId="{1B41EBEA-46AD-41F5-BC05-7C1B1A288B60}" type="pres">
      <dgm:prSet presAssocID="{FAEBFAF9-4ECE-4173-9280-1343FE7C135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EFF1C2A-7437-446D-AF6C-B0877AB92020}" type="pres">
      <dgm:prSet presAssocID="{B0BCA77E-E419-4C17-AE4A-99E912E30585}" presName="parentText" presStyleLbl="node1" presStyleIdx="0" presStyleCnt="1" custScaleY="150496" custLinFactNeighborX="-391" custLinFactNeighborY="-1086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B17478B-D1E6-4714-9B52-F19313ED0F79}" type="presOf" srcId="{B0BCA77E-E419-4C17-AE4A-99E912E30585}" destId="{EEFF1C2A-7437-446D-AF6C-B0877AB92020}" srcOrd="0" destOrd="0" presId="urn:microsoft.com/office/officeart/2005/8/layout/vList2"/>
    <dgm:cxn modelId="{7F7858F1-0054-49FE-952E-B6FB8A391662}" srcId="{FAEBFAF9-4ECE-4173-9280-1343FE7C135D}" destId="{B0BCA77E-E419-4C17-AE4A-99E912E30585}" srcOrd="0" destOrd="0" parTransId="{685FE40A-24FF-4143-A2F4-F0F391570BFA}" sibTransId="{88D5E983-8A9A-41E4-ADC6-CBDF630C667B}"/>
    <dgm:cxn modelId="{377BDED0-D7DA-49D3-88A4-7A615E376640}" type="presOf" srcId="{FAEBFAF9-4ECE-4173-9280-1343FE7C135D}" destId="{1B41EBEA-46AD-41F5-BC05-7C1B1A288B60}" srcOrd="0" destOrd="0" presId="urn:microsoft.com/office/officeart/2005/8/layout/vList2"/>
    <dgm:cxn modelId="{C8E82331-8524-404A-B423-191B47A24C61}" type="presParOf" srcId="{1B41EBEA-46AD-41F5-BC05-7C1B1A288B60}" destId="{EEFF1C2A-7437-446D-AF6C-B0877AB9202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AEBFAF9-4ECE-4173-9280-1343FE7C135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0BCA77E-E419-4C17-AE4A-99E912E30585}">
      <dgm:prSet phldrT="[텍스트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 latinLnBrk="1"/>
          <a:r>
            <a:rPr lang="ko-KR" altLang="en-US" sz="5400" b="1" dirty="0" smtClean="0">
              <a:solidFill>
                <a:srgbClr val="7030A0"/>
              </a:solidFill>
              <a:latin typeface="+mj-ea"/>
              <a:ea typeface="+mj-ea"/>
            </a:rPr>
            <a:t>재가교역자 현황</a:t>
          </a:r>
          <a:endParaRPr lang="en-US" altLang="ko-KR" sz="5400" b="1" dirty="0" smtClean="0">
            <a:solidFill>
              <a:srgbClr val="7030A0"/>
            </a:solidFill>
            <a:latin typeface="+mj-ea"/>
            <a:ea typeface="+mj-ea"/>
          </a:endParaRPr>
        </a:p>
      </dgm:t>
    </dgm:pt>
    <dgm:pt modelId="{685FE40A-24FF-4143-A2F4-F0F391570BFA}" type="parTrans" cxnId="{7F7858F1-0054-49FE-952E-B6FB8A391662}">
      <dgm:prSet/>
      <dgm:spPr/>
      <dgm:t>
        <a:bodyPr/>
        <a:lstStyle/>
        <a:p>
          <a:pPr latinLnBrk="1"/>
          <a:endParaRPr lang="ko-KR" altLang="en-US"/>
        </a:p>
      </dgm:t>
    </dgm:pt>
    <dgm:pt modelId="{88D5E983-8A9A-41E4-ADC6-CBDF630C667B}" type="sibTrans" cxnId="{7F7858F1-0054-49FE-952E-B6FB8A391662}">
      <dgm:prSet/>
      <dgm:spPr/>
      <dgm:t>
        <a:bodyPr/>
        <a:lstStyle/>
        <a:p>
          <a:pPr latinLnBrk="1"/>
          <a:endParaRPr lang="ko-KR" altLang="en-US"/>
        </a:p>
      </dgm:t>
    </dgm:pt>
    <dgm:pt modelId="{1B41EBEA-46AD-41F5-BC05-7C1B1A288B60}" type="pres">
      <dgm:prSet presAssocID="{FAEBFAF9-4ECE-4173-9280-1343FE7C135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EFF1C2A-7437-446D-AF6C-B0877AB92020}" type="pres">
      <dgm:prSet presAssocID="{B0BCA77E-E419-4C17-AE4A-99E912E30585}" presName="parentText" presStyleLbl="node1" presStyleIdx="0" presStyleCnt="1" custScaleY="531800" custLinFactNeighborX="-391" custLinFactNeighborY="-1086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F7858F1-0054-49FE-952E-B6FB8A391662}" srcId="{FAEBFAF9-4ECE-4173-9280-1343FE7C135D}" destId="{B0BCA77E-E419-4C17-AE4A-99E912E30585}" srcOrd="0" destOrd="0" parTransId="{685FE40A-24FF-4143-A2F4-F0F391570BFA}" sibTransId="{88D5E983-8A9A-41E4-ADC6-CBDF630C667B}"/>
    <dgm:cxn modelId="{310FE283-16D3-462F-8BB8-256E619BB720}" type="presOf" srcId="{B0BCA77E-E419-4C17-AE4A-99E912E30585}" destId="{EEFF1C2A-7437-446D-AF6C-B0877AB92020}" srcOrd="0" destOrd="0" presId="urn:microsoft.com/office/officeart/2005/8/layout/vList2"/>
    <dgm:cxn modelId="{86FB3BC3-86E1-49E0-9BBE-B10C8E610920}" type="presOf" srcId="{FAEBFAF9-4ECE-4173-9280-1343FE7C135D}" destId="{1B41EBEA-46AD-41F5-BC05-7C1B1A288B60}" srcOrd="0" destOrd="0" presId="urn:microsoft.com/office/officeart/2005/8/layout/vList2"/>
    <dgm:cxn modelId="{EC2DD99B-25EB-46E3-AADF-B8E373807812}" type="presParOf" srcId="{1B41EBEA-46AD-41F5-BC05-7C1B1A288B60}" destId="{EEFF1C2A-7437-446D-AF6C-B0877AB9202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AEBFAF9-4ECE-4173-9280-1343FE7C135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0BCA77E-E419-4C17-AE4A-99E912E30585}">
      <dgm:prSet phldrT="[텍스트]" custT="1"/>
      <dgm:spPr>
        <a:solidFill>
          <a:schemeClr val="accent1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/>
        <a:lstStyle/>
        <a:p>
          <a:pPr algn="ctr" latinLnBrk="1"/>
          <a:r>
            <a:rPr lang="ko-KR" altLang="en-US" sz="5400" b="1" dirty="0" smtClean="0">
              <a:solidFill>
                <a:srgbClr val="002060"/>
              </a:solidFill>
              <a:latin typeface="+mj-ea"/>
              <a:ea typeface="+mj-ea"/>
            </a:rPr>
            <a:t>결론은</a:t>
          </a:r>
          <a:r>
            <a:rPr lang="en-US" altLang="ko-KR" sz="5400" b="1" dirty="0" smtClean="0">
              <a:solidFill>
                <a:srgbClr val="002060"/>
              </a:solidFill>
              <a:latin typeface="+mj-ea"/>
              <a:ea typeface="+mj-ea"/>
            </a:rPr>
            <a:t>?</a:t>
          </a:r>
        </a:p>
      </dgm:t>
    </dgm:pt>
    <dgm:pt modelId="{685FE40A-24FF-4143-A2F4-F0F391570BFA}" type="parTrans" cxnId="{7F7858F1-0054-49FE-952E-B6FB8A391662}">
      <dgm:prSet/>
      <dgm:spPr/>
      <dgm:t>
        <a:bodyPr/>
        <a:lstStyle/>
        <a:p>
          <a:pPr latinLnBrk="1"/>
          <a:endParaRPr lang="ko-KR" altLang="en-US"/>
        </a:p>
      </dgm:t>
    </dgm:pt>
    <dgm:pt modelId="{88D5E983-8A9A-41E4-ADC6-CBDF630C667B}" type="sibTrans" cxnId="{7F7858F1-0054-49FE-952E-B6FB8A391662}">
      <dgm:prSet/>
      <dgm:spPr/>
      <dgm:t>
        <a:bodyPr/>
        <a:lstStyle/>
        <a:p>
          <a:pPr latinLnBrk="1"/>
          <a:endParaRPr lang="ko-KR" altLang="en-US"/>
        </a:p>
      </dgm:t>
    </dgm:pt>
    <dgm:pt modelId="{1B41EBEA-46AD-41F5-BC05-7C1B1A288B60}" type="pres">
      <dgm:prSet presAssocID="{FAEBFAF9-4ECE-4173-9280-1343FE7C135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EFF1C2A-7437-446D-AF6C-B0877AB92020}" type="pres">
      <dgm:prSet presAssocID="{B0BCA77E-E419-4C17-AE4A-99E912E30585}" presName="parentText" presStyleLbl="node1" presStyleIdx="0" presStyleCnt="1" custScaleY="531800" custLinFactNeighborX="-391" custLinFactNeighborY="-1086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E8B7359-7D37-4C31-82BA-D850ECC32032}" type="presOf" srcId="{FAEBFAF9-4ECE-4173-9280-1343FE7C135D}" destId="{1B41EBEA-46AD-41F5-BC05-7C1B1A288B60}" srcOrd="0" destOrd="0" presId="urn:microsoft.com/office/officeart/2005/8/layout/vList2"/>
    <dgm:cxn modelId="{7F7858F1-0054-49FE-952E-B6FB8A391662}" srcId="{FAEBFAF9-4ECE-4173-9280-1343FE7C135D}" destId="{B0BCA77E-E419-4C17-AE4A-99E912E30585}" srcOrd="0" destOrd="0" parTransId="{685FE40A-24FF-4143-A2F4-F0F391570BFA}" sibTransId="{88D5E983-8A9A-41E4-ADC6-CBDF630C667B}"/>
    <dgm:cxn modelId="{AF54F416-921A-499A-A085-18FFEDCACF11}" type="presOf" srcId="{B0BCA77E-E419-4C17-AE4A-99E912E30585}" destId="{EEFF1C2A-7437-446D-AF6C-B0877AB92020}" srcOrd="0" destOrd="0" presId="urn:microsoft.com/office/officeart/2005/8/layout/vList2"/>
    <dgm:cxn modelId="{5005D4E5-3273-4F6A-B70C-3D1E2DB71FE4}" type="presParOf" srcId="{1B41EBEA-46AD-41F5-BC05-7C1B1A288B60}" destId="{EEFF1C2A-7437-446D-AF6C-B0877AB9202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AEBFAF9-4ECE-4173-9280-1343FE7C135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0BCA77E-E419-4C17-AE4A-99E912E30585}">
      <dgm:prSet phldrT="[텍스트]" custT="1"/>
      <dgm:spPr>
        <a:solidFill>
          <a:srgbClr val="002060"/>
        </a:solidFill>
        <a:ln>
          <a:solidFill>
            <a:srgbClr val="002060"/>
          </a:solidFill>
        </a:ln>
      </dgm:spPr>
      <dgm:t>
        <a:bodyPr/>
        <a:lstStyle/>
        <a:p>
          <a:pPr algn="ctr" latinLnBrk="1"/>
          <a:r>
            <a:rPr lang="ko-KR" altLang="en-US" sz="5400" b="1" dirty="0" smtClean="0">
              <a:solidFill>
                <a:schemeClr val="bg1"/>
              </a:solidFill>
              <a:latin typeface="+mj-ea"/>
              <a:ea typeface="+mj-ea"/>
            </a:rPr>
            <a:t>균형을 </a:t>
          </a:r>
          <a:endParaRPr lang="en-US" altLang="ko-KR" sz="5400" b="1" dirty="0" smtClean="0">
            <a:solidFill>
              <a:schemeClr val="bg1"/>
            </a:solidFill>
            <a:latin typeface="+mj-ea"/>
            <a:ea typeface="+mj-ea"/>
          </a:endParaRPr>
        </a:p>
        <a:p>
          <a:pPr algn="ctr" latinLnBrk="1"/>
          <a:r>
            <a:rPr lang="ko-KR" altLang="en-US" sz="5400" b="1" dirty="0" smtClean="0">
              <a:solidFill>
                <a:schemeClr val="bg1"/>
              </a:solidFill>
              <a:latin typeface="+mj-ea"/>
              <a:ea typeface="+mj-ea"/>
            </a:rPr>
            <a:t>맞추어야 한다</a:t>
          </a:r>
          <a:r>
            <a:rPr lang="en-US" altLang="ko-KR" sz="5400" b="1" dirty="0" smtClean="0">
              <a:solidFill>
                <a:schemeClr val="bg1"/>
              </a:solidFill>
              <a:latin typeface="+mj-ea"/>
              <a:ea typeface="+mj-ea"/>
            </a:rPr>
            <a:t>!</a:t>
          </a:r>
        </a:p>
      </dgm:t>
    </dgm:pt>
    <dgm:pt modelId="{685FE40A-24FF-4143-A2F4-F0F391570BFA}" type="parTrans" cxnId="{7F7858F1-0054-49FE-952E-B6FB8A391662}">
      <dgm:prSet/>
      <dgm:spPr/>
      <dgm:t>
        <a:bodyPr/>
        <a:lstStyle/>
        <a:p>
          <a:pPr latinLnBrk="1"/>
          <a:endParaRPr lang="ko-KR" altLang="en-US"/>
        </a:p>
      </dgm:t>
    </dgm:pt>
    <dgm:pt modelId="{88D5E983-8A9A-41E4-ADC6-CBDF630C667B}" type="sibTrans" cxnId="{7F7858F1-0054-49FE-952E-B6FB8A391662}">
      <dgm:prSet/>
      <dgm:spPr/>
      <dgm:t>
        <a:bodyPr/>
        <a:lstStyle/>
        <a:p>
          <a:pPr latinLnBrk="1"/>
          <a:endParaRPr lang="ko-KR" altLang="en-US"/>
        </a:p>
      </dgm:t>
    </dgm:pt>
    <dgm:pt modelId="{1B41EBEA-46AD-41F5-BC05-7C1B1A288B60}" type="pres">
      <dgm:prSet presAssocID="{FAEBFAF9-4ECE-4173-9280-1343FE7C135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EFF1C2A-7437-446D-AF6C-B0877AB92020}" type="pres">
      <dgm:prSet presAssocID="{B0BCA77E-E419-4C17-AE4A-99E912E30585}" presName="parentText" presStyleLbl="node1" presStyleIdx="0" presStyleCnt="1" custScaleY="531800" custLinFactNeighborX="-391" custLinFactNeighborY="-1086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45A91568-5B36-4CDA-9939-0AA5B20F863B}" type="presOf" srcId="{B0BCA77E-E419-4C17-AE4A-99E912E30585}" destId="{EEFF1C2A-7437-446D-AF6C-B0877AB92020}" srcOrd="0" destOrd="0" presId="urn:microsoft.com/office/officeart/2005/8/layout/vList2"/>
    <dgm:cxn modelId="{7F7858F1-0054-49FE-952E-B6FB8A391662}" srcId="{FAEBFAF9-4ECE-4173-9280-1343FE7C135D}" destId="{B0BCA77E-E419-4C17-AE4A-99E912E30585}" srcOrd="0" destOrd="0" parTransId="{685FE40A-24FF-4143-A2F4-F0F391570BFA}" sibTransId="{88D5E983-8A9A-41E4-ADC6-CBDF630C667B}"/>
    <dgm:cxn modelId="{70026956-CC33-403F-8DD4-6CB43B472383}" type="presOf" srcId="{FAEBFAF9-4ECE-4173-9280-1343FE7C135D}" destId="{1B41EBEA-46AD-41F5-BC05-7C1B1A288B60}" srcOrd="0" destOrd="0" presId="urn:microsoft.com/office/officeart/2005/8/layout/vList2"/>
    <dgm:cxn modelId="{D6B649B7-B311-43CA-AFE0-0C5A9695CDAF}" type="presParOf" srcId="{1B41EBEA-46AD-41F5-BC05-7C1B1A288B60}" destId="{EEFF1C2A-7437-446D-AF6C-B0877AB9202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EFF1C2A-7437-446D-AF6C-B0877AB92020}">
      <dsp:nvSpPr>
        <dsp:cNvPr id="0" name=""/>
        <dsp:cNvSpPr/>
      </dsp:nvSpPr>
      <dsp:spPr>
        <a:xfrm>
          <a:off x="0" y="466735"/>
          <a:ext cx="6500858" cy="3045832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5400" b="1" kern="1200" dirty="0" smtClean="0">
              <a:solidFill>
                <a:srgbClr val="002060"/>
              </a:solidFill>
              <a:latin typeface="+mj-ea"/>
              <a:ea typeface="+mj-ea"/>
            </a:rPr>
            <a:t>출가교역자 현황</a:t>
          </a:r>
          <a:endParaRPr lang="en-US" altLang="ko-KR" sz="5400" b="1" kern="1200" dirty="0" smtClean="0">
            <a:solidFill>
              <a:srgbClr val="002060"/>
            </a:solidFill>
            <a:latin typeface="+mj-ea"/>
            <a:ea typeface="+mj-ea"/>
          </a:endParaRPr>
        </a:p>
      </dsp:txBody>
      <dsp:txXfrm>
        <a:off x="0" y="466735"/>
        <a:ext cx="6500858" cy="304583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EFF1C2A-7437-446D-AF6C-B0877AB92020}">
      <dsp:nvSpPr>
        <dsp:cNvPr id="0" name=""/>
        <dsp:cNvSpPr/>
      </dsp:nvSpPr>
      <dsp:spPr>
        <a:xfrm>
          <a:off x="0" y="46194"/>
          <a:ext cx="6500858" cy="3853909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5400" b="0" kern="1200" dirty="0" smtClean="0">
              <a:latin typeface="+mj-ea"/>
              <a:ea typeface="+mj-ea"/>
            </a:rPr>
            <a:t>교무 선발 </a:t>
          </a:r>
          <a:endParaRPr lang="en-US" altLang="ko-KR" sz="5400" b="0" kern="1200" dirty="0" smtClean="0">
            <a:latin typeface="+mj-ea"/>
            <a:ea typeface="+mj-ea"/>
          </a:endParaRPr>
        </a:p>
        <a:p>
          <a:pPr lvl="0" algn="ctr" defTabSz="2400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5400" b="0" kern="1200" dirty="0" smtClean="0">
              <a:latin typeface="+mj-ea"/>
              <a:ea typeface="+mj-ea"/>
            </a:rPr>
            <a:t>무엇이 문제인가</a:t>
          </a:r>
          <a:r>
            <a:rPr lang="en-US" altLang="ko-KR" sz="5400" b="0" kern="1200" dirty="0" smtClean="0">
              <a:latin typeface="+mj-ea"/>
              <a:ea typeface="+mj-ea"/>
            </a:rPr>
            <a:t>?</a:t>
          </a:r>
        </a:p>
      </dsp:txBody>
      <dsp:txXfrm>
        <a:off x="0" y="46194"/>
        <a:ext cx="6500858" cy="385390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0.47668</cdr:x>
      <cdr:y>0.86538</cdr:y>
    </cdr:from>
    <cdr:to>
      <cdr:x>0.55959</cdr:x>
      <cdr:y>1</cdr:y>
    </cdr:to>
    <cdr:sp macro="" textlink="">
      <cdr:nvSpPr>
        <cdr:cNvPr id="2" name="타원 1"/>
        <cdr:cNvSpPr/>
      </cdr:nvSpPr>
      <cdr:spPr>
        <a:xfrm xmlns:a="http://schemas.openxmlformats.org/drawingml/2006/main">
          <a:off x="3286148" y="3214693"/>
          <a:ext cx="571504" cy="500083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 cap="flat" cmpd="sng" algn="ctr">
          <a:solidFill>
            <a:srgbClr val="FF0000"/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ko-KR"/>
          </a:defPPr>
          <a:lvl1pPr marL="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1pPr>
          <a:lvl2pPr marL="4572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2pPr>
          <a:lvl3pPr marL="9144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3pPr>
          <a:lvl4pPr marL="13716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4pPr>
          <a:lvl5pPr marL="18288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5pPr>
          <a:lvl6pPr marL="22860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6pPr>
          <a:lvl7pPr marL="27432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7pPr>
          <a:lvl8pPr marL="32004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8pPr>
          <a:lvl9pPr marL="36576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9pPr>
        </a:lstStyle>
        <a:p xmlns:a="http://schemas.openxmlformats.org/drawingml/2006/main">
          <a:pPr algn="ctr"/>
          <a:endParaRPr lang="ko-KR" altLang="en-US" dirty="0"/>
        </a:p>
      </cdr:txBody>
    </cdr:sp>
  </cdr:relSizeAnchor>
  <cdr:relSizeAnchor xmlns:cdr="http://schemas.openxmlformats.org/drawingml/2006/chartDrawing">
    <cdr:from>
      <cdr:x>0.50777</cdr:x>
      <cdr:y>0.21154</cdr:y>
    </cdr:from>
    <cdr:to>
      <cdr:x>0.58031</cdr:x>
      <cdr:y>0.34615</cdr:y>
    </cdr:to>
    <cdr:sp macro="" textlink="">
      <cdr:nvSpPr>
        <cdr:cNvPr id="3" name="타원 2"/>
        <cdr:cNvSpPr/>
      </cdr:nvSpPr>
      <cdr:spPr>
        <a:xfrm xmlns:a="http://schemas.openxmlformats.org/drawingml/2006/main">
          <a:off x="3500462" y="785818"/>
          <a:ext cx="500074" cy="500046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 cap="flat" cmpd="sng" algn="ctr">
          <a:solidFill>
            <a:srgbClr val="FF0000"/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ko-KR"/>
          </a:defPPr>
          <a:lvl1pPr marL="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1pPr>
          <a:lvl2pPr marL="4572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2pPr>
          <a:lvl3pPr marL="9144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3pPr>
          <a:lvl4pPr marL="13716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4pPr>
          <a:lvl5pPr marL="18288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5pPr>
          <a:lvl6pPr marL="22860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6pPr>
          <a:lvl7pPr marL="27432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7pPr>
          <a:lvl8pPr marL="32004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8pPr>
          <a:lvl9pPr marL="3657600" algn="l" defTabSz="914400" rtl="0" eaLnBrk="1" latinLnBrk="1" hangingPunct="1">
            <a:defRPr sz="1800" kern="1200">
              <a:solidFill>
                <a:sysClr val="window" lastClr="FFFFFF"/>
              </a:solidFill>
              <a:latin typeface="맑은 고딕"/>
            </a:defRPr>
          </a:lvl9pPr>
        </a:lstStyle>
        <a:p xmlns:a="http://schemas.openxmlformats.org/drawingml/2006/main">
          <a:pPr algn="ctr"/>
          <a:endParaRPr lang="ko-KR" altLang="en-US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0.88506</cdr:x>
      <cdr:y>0.79487</cdr:y>
    </cdr:from>
    <cdr:to>
      <cdr:x>1</cdr:x>
      <cdr:y>0.92308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929354" y="2214578"/>
          <a:ext cx="714380" cy="3571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ko-KR" altLang="en-US" sz="1100" dirty="0"/>
        </a:p>
      </cdr:txBody>
    </cdr:sp>
  </cdr:relSizeAnchor>
  <cdr:relSizeAnchor xmlns:cdr="http://schemas.openxmlformats.org/drawingml/2006/chartDrawing">
    <cdr:from>
      <cdr:x>0.85287</cdr:x>
      <cdr:y>0.6718</cdr:y>
    </cdr:from>
    <cdr:to>
      <cdr:x>1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000792" y="264320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ko-KR" altLang="en-US" sz="1100" dirty="0"/>
        </a:p>
      </cdr:txBody>
    </cdr:sp>
  </cdr:relSizeAnchor>
  <cdr:relSizeAnchor xmlns:cdr="http://schemas.openxmlformats.org/drawingml/2006/chartDrawing">
    <cdr:from>
      <cdr:x>0.87356</cdr:x>
      <cdr:y>0.89744</cdr:y>
    </cdr:from>
    <cdr:to>
      <cdr:x>1</cdr:x>
      <cdr:y>0.97436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5572164" y="2500330"/>
          <a:ext cx="785838" cy="2143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ko-KR" sz="1000" b="1" dirty="0" smtClean="0"/>
            <a:t>&lt;</a:t>
          </a:r>
          <a:r>
            <a:rPr lang="ko-KR" altLang="en-US" sz="1000" b="1" dirty="0" smtClean="0"/>
            <a:t>표</a:t>
          </a:r>
          <a:r>
            <a:rPr lang="en-US" altLang="ko-KR" sz="1000" b="1" dirty="0" smtClean="0"/>
            <a:t>4&gt;</a:t>
          </a:r>
          <a:endParaRPr lang="ko-KR" altLang="en-US" sz="10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0.37234</cdr:x>
      <cdr:y>0.92819</cdr:y>
    </cdr:from>
    <cdr:to>
      <cdr:x>0.60639</cdr:x>
      <cdr:y>1</cdr:y>
    </cdr:to>
    <cdr:sp macro="" textlink="">
      <cdr:nvSpPr>
        <cdr:cNvPr id="2" name="TextBox 5"/>
        <cdr:cNvSpPr txBox="1"/>
      </cdr:nvSpPr>
      <cdr:spPr>
        <a:xfrm xmlns:a="http://schemas.openxmlformats.org/drawingml/2006/main" flipH="1">
          <a:off x="2500330" y="4429156"/>
          <a:ext cx="1571686" cy="30779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solidFill>
            <a:srgbClr val="4F81BD"/>
          </a:solidFill>
        </a:ln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ko-KR"/>
          </a:defPPr>
          <a:lvl1pPr marL="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맑은 고딕"/>
            </a:defRPr>
          </a:lvl1pPr>
          <a:lvl2pPr marL="4572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맑은 고딕"/>
            </a:defRPr>
          </a:lvl2pPr>
          <a:lvl3pPr marL="9144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맑은 고딕"/>
            </a:defRPr>
          </a:lvl3pPr>
          <a:lvl4pPr marL="13716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맑은 고딕"/>
            </a:defRPr>
          </a:lvl4pPr>
          <a:lvl5pPr marL="18288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맑은 고딕"/>
            </a:defRPr>
          </a:lvl5pPr>
          <a:lvl6pPr marL="22860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맑은 고딕"/>
            </a:defRPr>
          </a:lvl6pPr>
          <a:lvl7pPr marL="27432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맑은 고딕"/>
            </a:defRPr>
          </a:lvl7pPr>
          <a:lvl8pPr marL="32004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맑은 고딕"/>
            </a:defRPr>
          </a:lvl8pPr>
          <a:lvl9pPr marL="36576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맑은 고딕"/>
            </a:defRPr>
          </a:lvl9pPr>
        </a:lstStyle>
        <a:p xmlns:a="http://schemas.openxmlformats.org/drawingml/2006/main">
          <a:r>
            <a:rPr lang="ko-KR" altLang="en-US" sz="1400" b="1" dirty="0" smtClean="0">
              <a:solidFill>
                <a:srgbClr val="002060"/>
              </a:solidFill>
            </a:rPr>
            <a:t>급지별 교당 비율</a:t>
          </a:r>
          <a:endParaRPr lang="ko-KR" altLang="en-US" sz="1400" b="1" dirty="0">
            <a:solidFill>
              <a:srgbClr val="002060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4315F8-1461-4B53-BCF5-33418DFA0648}" type="datetimeFigureOut">
              <a:rPr lang="ko-KR" altLang="en-US" smtClean="0"/>
              <a:pPr/>
              <a:t>2010-06-07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384928-3AB2-492D-96AB-432510688BA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384928-3AB2-492D-96AB-432510688BA4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384928-3AB2-492D-96AB-432510688BA4}" type="slidenum">
              <a:rPr lang="ko-KR" altLang="en-US" smtClean="0"/>
              <a:pPr/>
              <a:t>28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5110C-8FA8-45A1-B366-8AA6DAE0EBD0}" type="datetime1">
              <a:rPr lang="ko-KR" altLang="en-US" smtClean="0"/>
              <a:pPr/>
              <a:t>2010-06-07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CB641-25D3-439C-9328-C96B1B8FB3FA}" type="datetime1">
              <a:rPr lang="ko-KR" altLang="en-US" smtClean="0"/>
              <a:pPr/>
              <a:t>2010-06-07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816F-F23A-4765-84AC-0D325D88C9D0}" type="datetime1">
              <a:rPr lang="ko-KR" altLang="en-US" smtClean="0"/>
              <a:pPr/>
              <a:t>2010-06-07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ED38-4DFD-4EAB-8239-B82EE9811925}" type="datetime1">
              <a:rPr lang="ko-KR" altLang="en-US" smtClean="0"/>
              <a:pPr/>
              <a:t>2010-06-07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D2F9B-E0C0-4EA8-9D08-189F3A217089}" type="datetime1">
              <a:rPr lang="ko-KR" altLang="en-US" smtClean="0"/>
              <a:pPr/>
              <a:t>2010-06-07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28495-BB95-4012-A9BF-33986618B0BA}" type="datetime1">
              <a:rPr lang="ko-KR" altLang="en-US" smtClean="0"/>
              <a:pPr/>
              <a:t>2010-06-07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7F2AE-FC54-44B2-94C0-10863993E4BB}" type="datetime1">
              <a:rPr lang="ko-KR" altLang="en-US" smtClean="0"/>
              <a:pPr/>
              <a:t>2010-06-07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33D75-DEE4-4A46-8836-A28072C114F8}" type="datetime1">
              <a:rPr lang="ko-KR" altLang="en-US" smtClean="0"/>
              <a:pPr/>
              <a:t>2010-06-07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F7A2E-4085-44E5-8573-9ECC31F334FE}" type="datetime1">
              <a:rPr lang="ko-KR" altLang="en-US" smtClean="0"/>
              <a:pPr/>
              <a:t>2010-06-07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5D94C-A4DB-448F-983F-68501AB34C74}" type="datetime1">
              <a:rPr lang="ko-KR" altLang="en-US" smtClean="0"/>
              <a:pPr/>
              <a:t>2010-06-07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A64D-F70D-4F1F-B3E1-4EC0D23E0E4E}" type="datetime1">
              <a:rPr lang="ko-KR" altLang="en-US" smtClean="0"/>
              <a:pPr/>
              <a:t>2010-06-07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C372A-7D69-46D4-BDAE-CF057510AFB8}" type="datetime1">
              <a:rPr lang="ko-KR" altLang="en-US" smtClean="0"/>
              <a:pPr/>
              <a:t>2010-06-07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0135A-5154-4954-93B1-A5ECD639AFE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KIMJUNAN\Desktop\01%20Flying.mp3" TargetMode="Externa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928662" y="1643050"/>
            <a:ext cx="7286676" cy="221457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b="1" dirty="0" smtClean="0">
              <a:solidFill>
                <a:srgbClr val="002060"/>
              </a:solidFill>
            </a:endParaRPr>
          </a:p>
          <a:p>
            <a:pPr algn="ctr"/>
            <a:r>
              <a:rPr lang="ko-KR" altLang="en-US" sz="4400" b="1" dirty="0" smtClean="0">
                <a:solidFill>
                  <a:srgbClr val="002060"/>
                </a:solidFill>
              </a:rPr>
              <a:t>재가 </a:t>
            </a:r>
            <a:r>
              <a:rPr lang="en-US" altLang="ko-KR" sz="4400" b="1" dirty="0" smtClean="0">
                <a:solidFill>
                  <a:srgbClr val="002060"/>
                </a:solidFill>
                <a:latin typeface="Agency FB"/>
              </a:rPr>
              <a:t>· </a:t>
            </a:r>
            <a:r>
              <a:rPr lang="ko-KR" altLang="en-US" sz="4400" b="1" dirty="0" smtClean="0">
                <a:solidFill>
                  <a:srgbClr val="002060"/>
                </a:solidFill>
              </a:rPr>
              <a:t>출가교역자제도 현황</a:t>
            </a:r>
            <a:endParaRPr lang="en-US" altLang="ko-KR" sz="4400" b="1" dirty="0" smtClean="0">
              <a:solidFill>
                <a:srgbClr val="002060"/>
              </a:solidFill>
            </a:endParaRPr>
          </a:p>
          <a:p>
            <a:pPr algn="ctr"/>
            <a:endParaRPr lang="en-US" altLang="ko-KR" b="1" dirty="0" smtClean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1250134" y="5000636"/>
            <a:ext cx="6643733" cy="121444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2000" dirty="0" smtClean="0"/>
          </a:p>
          <a:p>
            <a:pPr algn="just">
              <a:lnSpc>
                <a:spcPct val="150000"/>
              </a:lnSpc>
            </a:pPr>
            <a:r>
              <a:rPr lang="ko-KR" altLang="en-US" sz="2000" dirty="0" smtClean="0"/>
              <a:t>     일   시 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원기 </a:t>
            </a:r>
            <a:r>
              <a:rPr lang="en-US" altLang="ko-KR" sz="2000" dirty="0" smtClean="0"/>
              <a:t>95</a:t>
            </a:r>
            <a:r>
              <a:rPr lang="ko-KR" altLang="en-US" sz="2000" dirty="0" smtClean="0"/>
              <a:t>년 </a:t>
            </a:r>
            <a:r>
              <a:rPr lang="en-US" altLang="ko-KR" sz="2000" dirty="0" smtClean="0"/>
              <a:t>6</a:t>
            </a:r>
            <a:r>
              <a:rPr lang="ko-KR" altLang="en-US" sz="2000" dirty="0" smtClean="0"/>
              <a:t>월 </a:t>
            </a:r>
            <a:r>
              <a:rPr lang="en-US" altLang="ko-KR" sz="2000" dirty="0" smtClean="0"/>
              <a:t>16</a:t>
            </a:r>
            <a:r>
              <a:rPr lang="ko-KR" altLang="en-US" sz="2000" dirty="0" smtClean="0"/>
              <a:t>일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수</a:t>
            </a:r>
            <a:r>
              <a:rPr lang="en-US" altLang="ko-KR" sz="2000" dirty="0" smtClean="0"/>
              <a:t>)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오후 </a:t>
            </a:r>
            <a:r>
              <a:rPr lang="en-US" altLang="ko-KR" sz="2000" dirty="0" smtClean="0"/>
              <a:t>2</a:t>
            </a:r>
            <a:r>
              <a:rPr lang="ko-KR" altLang="en-US" sz="2000" dirty="0" smtClean="0"/>
              <a:t>시</a:t>
            </a:r>
            <a:endParaRPr lang="en-US" altLang="ko-KR" sz="2000" dirty="0" smtClean="0"/>
          </a:p>
          <a:p>
            <a:pPr algn="just">
              <a:lnSpc>
                <a:spcPct val="150000"/>
              </a:lnSpc>
            </a:pPr>
            <a:r>
              <a:rPr lang="ko-KR" altLang="en-US" sz="2000" dirty="0" smtClean="0"/>
              <a:t>     발표자 </a:t>
            </a:r>
            <a:r>
              <a:rPr lang="en-US" altLang="ko-KR" sz="2000" dirty="0" smtClean="0"/>
              <a:t>: </a:t>
            </a:r>
            <a:r>
              <a:rPr lang="ko-KR" altLang="en-US" sz="2000" dirty="0" err="1" smtClean="0"/>
              <a:t>김준안</a:t>
            </a:r>
            <a:r>
              <a:rPr lang="ko-KR" altLang="en-US" sz="2000" dirty="0" smtClean="0"/>
              <a:t> 교무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원불교정책연구소 연구원</a:t>
            </a:r>
            <a:r>
              <a:rPr lang="en-US" altLang="ko-KR" sz="2000" dirty="0" smtClean="0"/>
              <a:t>)</a:t>
            </a:r>
          </a:p>
          <a:p>
            <a:pPr algn="ctr"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128863" y="642918"/>
            <a:ext cx="4886274" cy="400110"/>
          </a:xfrm>
          <a:prstGeom prst="rect">
            <a:avLst/>
          </a:prstGeom>
          <a:solidFill>
            <a:srgbClr val="002060"/>
          </a:solidFill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원불교정책연구소  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2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차 혁신 세미나 자료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821505" y="1785926"/>
          <a:ext cx="7500990" cy="4466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4045"/>
                <a:gridCol w="884045"/>
                <a:gridCol w="884045"/>
                <a:gridCol w="884045"/>
                <a:gridCol w="884045"/>
                <a:gridCol w="884045"/>
                <a:gridCol w="884045"/>
                <a:gridCol w="1312675"/>
              </a:tblGrid>
              <a:tr h="37010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구 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/>
                        <a:t>선발</a:t>
                      </a:r>
                      <a:endParaRPr lang="ko-KR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교육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평가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인사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재교육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복지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퇴임 후 정양</a:t>
                      </a:r>
                      <a:endParaRPr lang="ko-KR" altLang="en-US" sz="1400" dirty="0"/>
                    </a:p>
                  </a:txBody>
                  <a:tcPr/>
                </a:tc>
              </a:tr>
              <a:tr h="3843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bg1"/>
                          </a:solidFill>
                        </a:rPr>
                        <a:t>교 무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1-a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1-b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1-c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1-d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1-e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1-f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1-g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bg1"/>
                          </a:solidFill>
                        </a:rPr>
                        <a:t>도 무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2-a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2-b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2-c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2-d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2-e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2-f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2-g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</a:tr>
              <a:tr h="4200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bg1"/>
                          </a:solidFill>
                        </a:rPr>
                        <a:t>덕 무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3-a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3-b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3-c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3-d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3-e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3-f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3-g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rgbClr val="002060"/>
                          </a:solidFill>
                        </a:rPr>
                        <a:t>원 무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4-a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4-b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4-c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4-d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4-e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4-f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4-g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9114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rgbClr val="002060"/>
                          </a:solidFill>
                        </a:rPr>
                        <a:t>회</a:t>
                      </a:r>
                      <a:r>
                        <a:rPr lang="ko-KR" altLang="en-US" b="1" baseline="0" dirty="0" smtClean="0">
                          <a:solidFill>
                            <a:srgbClr val="002060"/>
                          </a:solidFill>
                        </a:rPr>
                        <a:t> 장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5-a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5-b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5-c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5-d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5-e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5-f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5-g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165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rgbClr val="002060"/>
                          </a:solidFill>
                        </a:rPr>
                        <a:t>부회장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6-a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6-b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6-c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6-d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6-e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6-f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6-g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419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rgbClr val="002060"/>
                          </a:solidFill>
                        </a:rPr>
                        <a:t>단 장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7-a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7-b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7-c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7-d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7-e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7-f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7-g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rgbClr val="002060"/>
                          </a:solidFill>
                        </a:rPr>
                        <a:t>중 앙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8-a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7-b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8-c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8-d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8-e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8-f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8-g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rgbClr val="002060"/>
                          </a:solidFill>
                        </a:rPr>
                        <a:t>순 교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9-a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9-b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9-c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9-d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9-e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9-f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9-g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rgbClr val="002060"/>
                          </a:solidFill>
                        </a:rPr>
                        <a:t>주 무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10-a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10-b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10-c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10-d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10-e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10-f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2060"/>
                          </a:solidFill>
                        </a:rPr>
                        <a:t>10-g</a:t>
                      </a:r>
                      <a:endParaRPr lang="ko-KR" alt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bg1"/>
                          </a:solidFill>
                        </a:rPr>
                        <a:t>정 무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11-a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11-b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11-c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11-d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11-e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11-f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</a:rPr>
                        <a:t>11-g</a:t>
                      </a:r>
                      <a:endParaRPr lang="ko-KR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p:sp>
        <p:nvSpPr>
          <p:cNvPr id="3" name="모서리가 둥근 직사각형 2"/>
          <p:cNvSpPr/>
          <p:nvPr/>
        </p:nvSpPr>
        <p:spPr>
          <a:xfrm>
            <a:off x="2080600" y="857232"/>
            <a:ext cx="4982801" cy="64294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solidFill>
                  <a:srgbClr val="002060"/>
                </a:solidFill>
              </a:rPr>
              <a:t>재가</a:t>
            </a:r>
            <a:r>
              <a:rPr lang="en-US" altLang="ko-KR" sz="3200" b="1" dirty="0" smtClean="0">
                <a:solidFill>
                  <a:srgbClr val="002060"/>
                </a:solidFill>
                <a:latin typeface="Agency FB"/>
              </a:rPr>
              <a:t>·</a:t>
            </a:r>
            <a:r>
              <a:rPr lang="ko-KR" altLang="en-US" sz="3200" b="1" dirty="0" smtClean="0">
                <a:solidFill>
                  <a:srgbClr val="002060"/>
                </a:solidFill>
                <a:latin typeface="Agency FB"/>
              </a:rPr>
              <a:t>출</a:t>
            </a:r>
            <a:r>
              <a:rPr lang="ko-KR" altLang="en-US" sz="3200" b="1" dirty="0" smtClean="0">
                <a:solidFill>
                  <a:srgbClr val="002060"/>
                </a:solidFill>
              </a:rPr>
              <a:t>가교역자제도 연구</a:t>
            </a:r>
            <a:endParaRPr lang="ko-KR" altLang="en-US" sz="3200" b="1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다이어그램 1"/>
          <p:cNvGraphicFramePr/>
          <p:nvPr/>
        </p:nvGraphicFramePr>
        <p:xfrm>
          <a:off x="1357290" y="1357298"/>
          <a:ext cx="6500858" cy="4103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107257" y="1000108"/>
            <a:ext cx="6929486" cy="48577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7072330" y="1285860"/>
            <a:ext cx="7143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002060"/>
                </a:solidFill>
                <a:latin typeface="Aharoni"/>
                <a:cs typeface="Aharoni"/>
              </a:rPr>
              <a:t>메모</a:t>
            </a:r>
            <a:endParaRPr lang="en-US" altLang="ko-KR" dirty="0" smtClean="0">
              <a:solidFill>
                <a:srgbClr val="002060"/>
              </a:solidFill>
              <a:latin typeface="Aharoni"/>
              <a:cs typeface="Aharon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다이어그램 1"/>
          <p:cNvGraphicFramePr/>
          <p:nvPr/>
        </p:nvGraphicFramePr>
        <p:xfrm>
          <a:off x="1357290" y="1357298"/>
          <a:ext cx="6500858" cy="4103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차트 3"/>
          <p:cNvGraphicFramePr/>
          <p:nvPr/>
        </p:nvGraphicFramePr>
        <p:xfrm>
          <a:off x="1071538" y="1357298"/>
          <a:ext cx="7215238" cy="4600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직사각형 4"/>
          <p:cNvSpPr/>
          <p:nvPr/>
        </p:nvSpPr>
        <p:spPr>
          <a:xfrm>
            <a:off x="1071538" y="6215082"/>
            <a:ext cx="7572428" cy="46166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8000"/>
                </a:solidFill>
              </a:rPr>
              <a:t>◦ 원기 </a:t>
            </a:r>
            <a:r>
              <a:rPr lang="en-US" altLang="ko-KR" sz="1600" b="1" dirty="0" smtClean="0">
                <a:solidFill>
                  <a:srgbClr val="008000"/>
                </a:solidFill>
              </a:rPr>
              <a:t>85</a:t>
            </a:r>
            <a:r>
              <a:rPr lang="ko-KR" altLang="en-US" sz="1600" b="1" dirty="0" smtClean="0">
                <a:solidFill>
                  <a:srgbClr val="008000"/>
                </a:solidFill>
              </a:rPr>
              <a:t>년 이후 </a:t>
            </a:r>
            <a:r>
              <a:rPr lang="en-US" altLang="ko-KR" sz="1600" b="1" dirty="0" smtClean="0">
                <a:solidFill>
                  <a:srgbClr val="008000"/>
                </a:solidFill>
              </a:rPr>
              <a:t>– </a:t>
            </a:r>
            <a:r>
              <a:rPr lang="ko-KR" altLang="en-US" sz="1600" b="1" dirty="0" smtClean="0">
                <a:solidFill>
                  <a:srgbClr val="008000"/>
                </a:solidFill>
              </a:rPr>
              <a:t>신입생 숫자 급격히 감소</a:t>
            </a:r>
            <a:r>
              <a:rPr lang="en-US" altLang="ko-KR" sz="1600" b="1" dirty="0" smtClean="0">
                <a:solidFill>
                  <a:srgbClr val="008000"/>
                </a:solidFill>
              </a:rPr>
              <a:t>, </a:t>
            </a:r>
            <a:r>
              <a:rPr lang="ko-KR" altLang="en-US" sz="1600" b="1" dirty="0" smtClean="0">
                <a:solidFill>
                  <a:srgbClr val="008000"/>
                </a:solidFill>
              </a:rPr>
              <a:t>이후 조금씩 증가와 감소를 반복</a:t>
            </a:r>
          </a:p>
        </p:txBody>
      </p:sp>
      <p:sp>
        <p:nvSpPr>
          <p:cNvPr id="7" name="모서리가 둥근 직사각형 6"/>
          <p:cNvSpPr/>
          <p:nvPr/>
        </p:nvSpPr>
        <p:spPr>
          <a:xfrm>
            <a:off x="1071538" y="500042"/>
            <a:ext cx="4143404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지원자가 감소하고 있다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2500298" y="2500306"/>
            <a:ext cx="428628" cy="4286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타원 7"/>
          <p:cNvSpPr/>
          <p:nvPr/>
        </p:nvSpPr>
        <p:spPr>
          <a:xfrm>
            <a:off x="2357422" y="5429264"/>
            <a:ext cx="428628" cy="4286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8072462" y="6492875"/>
            <a:ext cx="633402" cy="365125"/>
          </a:xfrm>
        </p:spPr>
        <p:txBody>
          <a:bodyPr/>
          <a:lstStyle/>
          <a:p>
            <a:fld id="{5BC0135A-5154-4954-93B1-A5ECD639AFE7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571604" y="5643578"/>
            <a:ext cx="60007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b="1" dirty="0" smtClean="0">
                <a:solidFill>
                  <a:srgbClr val="008000"/>
                </a:solidFill>
              </a:rPr>
              <a:t>◦ </a:t>
            </a:r>
            <a:r>
              <a:rPr lang="en-US" altLang="ko-KR" sz="1600" b="1" dirty="0" smtClean="0">
                <a:solidFill>
                  <a:srgbClr val="008000"/>
                </a:solidFill>
              </a:rPr>
              <a:t>50</a:t>
            </a:r>
            <a:r>
              <a:rPr lang="ko-KR" altLang="en-US" sz="1600" b="1" dirty="0" smtClean="0">
                <a:solidFill>
                  <a:srgbClr val="008000"/>
                </a:solidFill>
              </a:rPr>
              <a:t>대 이하 </a:t>
            </a:r>
            <a:r>
              <a:rPr lang="en-US" altLang="ko-KR" sz="1600" b="1" dirty="0" smtClean="0">
                <a:solidFill>
                  <a:srgbClr val="008000"/>
                </a:solidFill>
              </a:rPr>
              <a:t>- </a:t>
            </a:r>
            <a:r>
              <a:rPr lang="ko-KR" altLang="en-US" sz="1600" b="1" dirty="0" smtClean="0">
                <a:solidFill>
                  <a:srgbClr val="008000"/>
                </a:solidFill>
              </a:rPr>
              <a:t>남성 분포비율이 지속적으로 증가하는 추세</a:t>
            </a:r>
            <a:endParaRPr lang="en-US" altLang="ko-KR" sz="1600" b="1" dirty="0" smtClean="0">
              <a:solidFill>
                <a:srgbClr val="008000"/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1571604" y="1000108"/>
            <a:ext cx="5357850" cy="571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여성 지원자수가 계속 줄고 있다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86512" y="1714488"/>
            <a:ext cx="10715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(93. 12. 31)</a:t>
            </a:r>
            <a:endParaRPr lang="ko-KR" altLang="en-US" sz="1200" dirty="0"/>
          </a:p>
        </p:txBody>
      </p:sp>
      <p:graphicFrame>
        <p:nvGraphicFramePr>
          <p:cNvPr id="9" name="차트 8"/>
          <p:cNvGraphicFramePr/>
          <p:nvPr/>
        </p:nvGraphicFramePr>
        <p:xfrm>
          <a:off x="1071538" y="1857364"/>
          <a:ext cx="6893766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1571604" y="1357298"/>
          <a:ext cx="6286546" cy="2474376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898078"/>
                <a:gridCol w="898078"/>
                <a:gridCol w="898078"/>
                <a:gridCol w="898078"/>
                <a:gridCol w="898078"/>
                <a:gridCol w="898078"/>
                <a:gridCol w="898078"/>
              </a:tblGrid>
              <a:tr h="573793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600" u="none" strike="noStrike" dirty="0"/>
                        <a:t>전무출신 배출예정자 수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140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/>
                        <a:t>구분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95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96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97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98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99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100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</a:tr>
              <a:tr h="30781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/>
                        <a:t>남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26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43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</a:tr>
              <a:tr h="28575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rgbClr val="FF0000"/>
                          </a:solidFill>
                        </a:rPr>
                        <a:t>여</a:t>
                      </a:r>
                      <a:endParaRPr lang="ko-KR" altLang="en-US" sz="1200" b="1" i="0" u="none" strike="noStrike" dirty="0">
                        <a:solidFill>
                          <a:srgbClr val="FF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 smtClean="0">
                          <a:solidFill>
                            <a:srgbClr val="FF0000"/>
                          </a:solidFill>
                        </a:rPr>
                        <a:t> 7  </a:t>
                      </a:r>
                      <a:endParaRPr lang="en-US" sz="1200" b="1" i="0" u="none" strike="noStrike" dirty="0">
                        <a:solidFill>
                          <a:srgbClr val="FF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 smtClean="0">
                          <a:solidFill>
                            <a:srgbClr val="FF0000"/>
                          </a:solidFill>
                        </a:rPr>
                        <a:t>  7</a:t>
                      </a:r>
                      <a:endParaRPr lang="en-US" sz="1200" b="1" i="0" u="none" strike="noStrike" dirty="0">
                        <a:solidFill>
                          <a:srgbClr val="FF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 smtClean="0">
                          <a:solidFill>
                            <a:srgbClr val="FF0000"/>
                          </a:solidFill>
                        </a:rPr>
                        <a:t>  7</a:t>
                      </a:r>
                      <a:endParaRPr lang="en-US" sz="1200" b="1" i="0" u="none" strike="noStrike" dirty="0">
                        <a:solidFill>
                          <a:srgbClr val="FF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rgbClr val="FF0000"/>
                          </a:solidFill>
                        </a:rPr>
                        <a:t>14</a:t>
                      </a:r>
                      <a:endParaRPr lang="en-US" sz="1200" b="1" i="0" u="none" strike="noStrike" dirty="0">
                        <a:solidFill>
                          <a:srgbClr val="FF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rgbClr val="FF0000"/>
                          </a:solidFill>
                        </a:rPr>
                        <a:t>19</a:t>
                      </a:r>
                      <a:endParaRPr lang="en-US" sz="1200" b="1" i="0" u="none" strike="noStrike" dirty="0">
                        <a:solidFill>
                          <a:srgbClr val="FF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 smtClean="0">
                          <a:solidFill>
                            <a:srgbClr val="FF0000"/>
                          </a:solidFill>
                        </a:rPr>
                        <a:t>  7</a:t>
                      </a:r>
                      <a:endParaRPr lang="en-US" sz="1200" b="1" i="0" u="none" strike="noStrike" dirty="0">
                        <a:solidFill>
                          <a:srgbClr val="FF0000"/>
                        </a:solidFill>
                        <a:latin typeface="돋움"/>
                      </a:endParaRPr>
                    </a:p>
                  </a:txBody>
                  <a:tcPr marL="9525" marR="9525" marT="9525" marB="0" anchor="ctr"/>
                </a:tc>
              </a:tr>
              <a:tr h="26140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solidFill>
                            <a:schemeClr val="bg1"/>
                          </a:solidFill>
                        </a:rPr>
                        <a:t>합계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solidFill>
                            <a:schemeClr val="bg1"/>
                          </a:solidFill>
                        </a:rPr>
                        <a:t>33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27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27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44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46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50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</a:tr>
              <a:tr h="261404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u="none" strike="noStrike" dirty="0"/>
                        <a:t>교무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32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/>
                        <a:t>27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/>
                        <a:t>25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/>
                        <a:t>36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/>
                        <a:t>44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/>
                        <a:t>47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</a:tr>
              <a:tr h="261404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u="none" strike="noStrike" dirty="0"/>
                        <a:t>도무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 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 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 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 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 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 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</a:tr>
              <a:tr h="261404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u="none" strike="noStrike" dirty="0"/>
                        <a:t>덕무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 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 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 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 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 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 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6" name="차트 5"/>
          <p:cNvGraphicFramePr/>
          <p:nvPr/>
        </p:nvGraphicFramePr>
        <p:xfrm>
          <a:off x="1571604" y="3857628"/>
          <a:ext cx="6215106" cy="2786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직사각형 6"/>
          <p:cNvSpPr/>
          <p:nvPr/>
        </p:nvSpPr>
        <p:spPr>
          <a:xfrm>
            <a:off x="3143241" y="4071942"/>
            <a:ext cx="1071570" cy="36671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남성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&gt;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여성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643042" y="571480"/>
            <a:ext cx="3929090" cy="571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여성 교역자가 급격히 줄고 있다</a:t>
            </a:r>
            <a:endParaRPr lang="ko-KR" altLang="en-US" sz="2000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2714612" y="2428868"/>
            <a:ext cx="357190" cy="41433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타원 9"/>
          <p:cNvSpPr/>
          <p:nvPr/>
        </p:nvSpPr>
        <p:spPr>
          <a:xfrm>
            <a:off x="3714744" y="2428868"/>
            <a:ext cx="357190" cy="41433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타원 10"/>
          <p:cNvSpPr/>
          <p:nvPr/>
        </p:nvSpPr>
        <p:spPr>
          <a:xfrm>
            <a:off x="7286644" y="2428868"/>
            <a:ext cx="357190" cy="41433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타원 11"/>
          <p:cNvSpPr/>
          <p:nvPr/>
        </p:nvSpPr>
        <p:spPr>
          <a:xfrm>
            <a:off x="4572000" y="2428868"/>
            <a:ext cx="357190" cy="41433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타원 12"/>
          <p:cNvSpPr/>
          <p:nvPr/>
        </p:nvSpPr>
        <p:spPr>
          <a:xfrm>
            <a:off x="5429256" y="2428868"/>
            <a:ext cx="357190" cy="41433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타원 13"/>
          <p:cNvSpPr/>
          <p:nvPr/>
        </p:nvSpPr>
        <p:spPr>
          <a:xfrm>
            <a:off x="6357950" y="2428868"/>
            <a:ext cx="357190" cy="41433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928662" y="1142984"/>
            <a:ext cx="3714776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지원제한 연령이 낮다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8662" y="2571744"/>
            <a:ext cx="7072362" cy="286232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US" altLang="ko-KR" b="1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002060"/>
                </a:solidFill>
              </a:rPr>
              <a:t> 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고졸자의 경우 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30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세 이하로 지원 연령 제한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2000" b="1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FF0000"/>
                </a:solidFill>
              </a:rPr>
              <a:t>  </a:t>
            </a:r>
            <a:r>
              <a:rPr lang="en-US" altLang="ko-KR" b="1" dirty="0" smtClean="0">
                <a:solidFill>
                  <a:srgbClr val="FF0000"/>
                </a:solidFill>
              </a:rPr>
              <a:t>* </a:t>
            </a:r>
            <a:r>
              <a:rPr lang="ko-KR" altLang="en-US" b="1" dirty="0" smtClean="0">
                <a:solidFill>
                  <a:srgbClr val="FF0000"/>
                </a:solidFill>
              </a:rPr>
              <a:t>불교 조계종 출가 가능 연령 </a:t>
            </a:r>
            <a:r>
              <a:rPr lang="en-US" altLang="ko-KR" b="1" dirty="0" smtClean="0">
                <a:solidFill>
                  <a:srgbClr val="FF0000"/>
                </a:solidFill>
              </a:rPr>
              <a:t>– 15</a:t>
            </a:r>
            <a:r>
              <a:rPr lang="ko-KR" altLang="en-US" b="1" dirty="0" smtClean="0">
                <a:solidFill>
                  <a:srgbClr val="FF0000"/>
                </a:solidFill>
              </a:rPr>
              <a:t>세 이상</a:t>
            </a:r>
            <a:r>
              <a:rPr lang="en-US" altLang="ko-KR" b="1" dirty="0" smtClean="0">
                <a:solidFill>
                  <a:srgbClr val="FF0000"/>
                </a:solidFill>
              </a:rPr>
              <a:t> 50</a:t>
            </a:r>
            <a:r>
              <a:rPr lang="ko-KR" altLang="en-US" b="1" dirty="0" smtClean="0">
                <a:solidFill>
                  <a:srgbClr val="FF0000"/>
                </a:solidFill>
              </a:rPr>
              <a:t>세 이하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002060"/>
                </a:solidFill>
              </a:rPr>
              <a:t>     </a:t>
            </a: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rgbClr val="002060"/>
                </a:solidFill>
              </a:rPr>
              <a:t>       </a:t>
            </a:r>
            <a:r>
              <a:rPr lang="ko-KR" altLang="en-US" b="1" dirty="0" smtClean="0">
                <a:cs typeface="Aharoni"/>
              </a:rPr>
              <a:t>                </a:t>
            </a:r>
            <a:endParaRPr lang="en-US" altLang="ko-KR" b="1" dirty="0" smtClean="0">
              <a:cs typeface="Aharoni"/>
            </a:endParaRPr>
          </a:p>
          <a:p>
            <a:pPr>
              <a:lnSpc>
                <a:spcPct val="150000"/>
              </a:lnSpc>
            </a:pPr>
            <a:endParaRPr lang="en-US" altLang="ko-KR" sz="1000" dirty="0" smtClean="0">
              <a:cs typeface="Aharon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000100" y="1142984"/>
            <a:ext cx="4500594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 </a:t>
            </a:r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남녀차별적인 요소가 있다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8662" y="2428868"/>
            <a:ext cx="7072362" cy="292387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US" altLang="ko-KR" b="1" dirty="0" smtClean="0">
              <a:solidFill>
                <a:srgbClr val="002060"/>
              </a:solidFill>
            </a:endParaRPr>
          </a:p>
          <a:p>
            <a:pPr marL="1081088" indent="-1081088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ko-KR" altLang="en-US" sz="2400" b="1" dirty="0" err="1" smtClean="0">
                <a:solidFill>
                  <a:srgbClr val="002060"/>
                </a:solidFill>
              </a:rPr>
              <a:t>교법상으로는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 남녀 평등을 지향 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1081088" indent="-1081088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002060"/>
                </a:solidFill>
              </a:rPr>
              <a:t>  </a:t>
            </a:r>
            <a:endParaRPr lang="en-US" altLang="ko-KR" b="1" dirty="0" smtClean="0">
              <a:solidFill>
                <a:srgbClr val="002060"/>
              </a:solidFill>
              <a:latin typeface="Aharoni"/>
              <a:cs typeface="Aharoni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FF0000"/>
                </a:solidFill>
              </a:rPr>
              <a:t> 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*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여성 지원자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: 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전무출신 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지원시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의무적으로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‘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정녀 지원서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’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제출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                              </a:t>
            </a: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cs typeface="Aharoni"/>
              </a:rPr>
              <a:t> </a:t>
            </a:r>
            <a:endParaRPr lang="en-US" altLang="ko-KR" sz="1200" dirty="0" smtClean="0">
              <a:cs typeface="Aharoni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Arial"/>
                <a:cs typeface="Arial"/>
              </a:rPr>
              <a:t>               </a:t>
            </a:r>
            <a:endParaRPr lang="en-US" altLang="ko-KR" sz="1000" dirty="0" smtClean="0">
              <a:cs typeface="Aharoni"/>
            </a:endParaRPr>
          </a:p>
          <a:p>
            <a:endParaRPr lang="en-US" altLang="ko-KR" sz="1000" dirty="0" smtClean="0">
              <a:cs typeface="Aharoni"/>
            </a:endParaRPr>
          </a:p>
          <a:p>
            <a:endParaRPr lang="en-US" altLang="ko-KR" sz="1000" dirty="0" smtClean="0">
              <a:cs typeface="Aharoni"/>
            </a:endParaRPr>
          </a:p>
          <a:p>
            <a:endParaRPr lang="en-US" altLang="ko-KR" sz="1000" dirty="0" smtClean="0">
              <a:cs typeface="Aharoni"/>
            </a:endParaRPr>
          </a:p>
          <a:p>
            <a:endParaRPr lang="en-US" altLang="ko-KR" sz="1000" dirty="0" smtClean="0">
              <a:cs typeface="Aharon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785786" y="1357298"/>
            <a:ext cx="6715172" cy="64294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초기교단의 개방적인 제도가 제한적으로 변했다</a:t>
            </a:r>
            <a:endParaRPr lang="ko-KR" altLang="en-US" sz="24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5786" y="2643182"/>
            <a:ext cx="7643866" cy="24622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1258888" indent="-1258888"/>
            <a:endParaRPr lang="en-US" altLang="ko-KR" b="1" dirty="0" smtClean="0">
              <a:solidFill>
                <a:srgbClr val="002060"/>
              </a:solidFill>
            </a:endParaRPr>
          </a:p>
          <a:p>
            <a:pPr marL="1258888" indent="-1258888"/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</a:t>
            </a:r>
            <a:r>
              <a:rPr lang="en-US" altLang="ko-KR" sz="2400" b="1" dirty="0" smtClean="0">
                <a:solidFill>
                  <a:srgbClr val="FF0000"/>
                </a:solidFill>
                <a:latin typeface="Aharoni"/>
                <a:cs typeface="Aharoni"/>
              </a:rPr>
              <a:t>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기간제 전무출신 제도</a:t>
            </a:r>
            <a:endParaRPr lang="en-US" altLang="ko-KR" sz="2400" b="1" dirty="0" smtClean="0">
              <a:solidFill>
                <a:srgbClr val="FF0000"/>
              </a:solidFill>
            </a:endParaRPr>
          </a:p>
          <a:p>
            <a:pPr marL="1258888" indent="-1258888"/>
            <a:r>
              <a:rPr lang="ko-KR" altLang="en-US" sz="16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원기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33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년 원불교 </a:t>
            </a:r>
            <a:r>
              <a:rPr lang="ko-KR" altLang="en-US" sz="1600" b="1" dirty="0" err="1" smtClean="0">
                <a:solidFill>
                  <a:srgbClr val="7030A0"/>
                </a:solidFill>
              </a:rPr>
              <a:t>교헌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원기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53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년 전무출신 규정 참조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. </a:t>
            </a:r>
          </a:p>
          <a:p>
            <a:pPr marL="1258888" indent="-1258888"/>
            <a:r>
              <a:rPr lang="ko-KR" altLang="en-US" sz="2400" b="1" dirty="0" smtClean="0">
                <a:solidFill>
                  <a:srgbClr val="7030A0"/>
                </a:solidFill>
              </a:rPr>
              <a:t> </a:t>
            </a:r>
            <a:endParaRPr lang="en-US" altLang="ko-KR" sz="2400" b="1" dirty="0" smtClean="0">
              <a:solidFill>
                <a:srgbClr val="7030A0"/>
              </a:solidFill>
            </a:endParaRPr>
          </a:p>
          <a:p>
            <a:pPr marL="1258888" indent="-1258888"/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 •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정남정녀 제도</a:t>
            </a:r>
            <a:endParaRPr lang="en-US" altLang="ko-KR" sz="2400" b="1" dirty="0" smtClean="0">
              <a:solidFill>
                <a:srgbClr val="FF0000"/>
              </a:solidFill>
            </a:endParaRPr>
          </a:p>
          <a:p>
            <a:pPr marL="1258888" indent="-1258888"/>
            <a:r>
              <a:rPr lang="en-US" altLang="ko-KR" sz="1600" b="1" dirty="0" smtClean="0">
                <a:solidFill>
                  <a:srgbClr val="7030A0"/>
                </a:solidFill>
              </a:rPr>
              <a:t> - 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원기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34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년 정남정녀규정과 원기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61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년 정남정녀규정은 차이가 많음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.</a:t>
            </a:r>
          </a:p>
          <a:p>
            <a:pPr marL="1258888" indent="-1258888"/>
            <a:r>
              <a:rPr lang="ko-KR" altLang="en-US" sz="1600" dirty="0" smtClean="0">
                <a:solidFill>
                  <a:srgbClr val="7030A0"/>
                </a:solidFill>
              </a:rPr>
              <a:t>      </a:t>
            </a:r>
            <a:endParaRPr lang="en-US" altLang="ko-KR" sz="1600" dirty="0" smtClean="0">
              <a:solidFill>
                <a:srgbClr val="7030A0"/>
              </a:solidFill>
            </a:endParaRPr>
          </a:p>
          <a:p>
            <a:pPr marL="1258888" indent="-1258888"/>
            <a:r>
              <a:rPr lang="en-US" altLang="ko-KR" sz="1600" dirty="0" smtClean="0">
                <a:solidFill>
                  <a:srgbClr val="7030A0"/>
                </a:solidFill>
              </a:rPr>
              <a:t>          </a:t>
            </a:r>
            <a:endParaRPr lang="en-US" altLang="ko-KR" sz="1600" dirty="0" smtClean="0">
              <a:cs typeface="Aharon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12</a:t>
            </a:fld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107257" y="1000108"/>
            <a:ext cx="6929486" cy="48577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7072330" y="1285860"/>
            <a:ext cx="7143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002060"/>
                </a:solidFill>
                <a:latin typeface="Aharoni"/>
                <a:cs typeface="Aharoni"/>
              </a:rPr>
              <a:t>메모</a:t>
            </a:r>
            <a:endParaRPr lang="en-US" altLang="ko-KR" dirty="0" smtClean="0">
              <a:solidFill>
                <a:srgbClr val="002060"/>
              </a:solidFill>
              <a:latin typeface="Aharoni"/>
              <a:cs typeface="Aharon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다이어그램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13</a:t>
            </a:fld>
            <a:endParaRPr lang="ko-KR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1071538" y="1714489"/>
          <a:ext cx="7000928" cy="2049161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1750232"/>
                <a:gridCol w="1750232"/>
                <a:gridCol w="1750232"/>
                <a:gridCol w="1750232"/>
              </a:tblGrid>
              <a:tr h="54836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/>
                        <a:t>연도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/>
                        <a:t>신입생수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 smtClean="0"/>
                        <a:t>간사지원자수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dirty="0" smtClean="0"/>
                        <a:t>자퇴자수</a:t>
                      </a:r>
                      <a:endParaRPr lang="ko-KR" altLang="en-US" sz="1400" b="1" dirty="0"/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</a:tr>
              <a:tr h="5002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/>
                        <a:t>91</a:t>
                      </a:r>
                      <a:r>
                        <a:rPr lang="ko-KR" altLang="en-US" sz="1400" b="1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/>
                        <a:t>42</a:t>
                      </a:r>
                      <a:r>
                        <a:rPr lang="ko-KR" altLang="en-US" sz="1400" b="1" u="none" strike="noStrike" dirty="0" smtClean="0"/>
                        <a:t>명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/>
                        <a:t>33</a:t>
                      </a:r>
                      <a:r>
                        <a:rPr lang="ko-KR" altLang="en-US" sz="1400" b="1" u="none" strike="noStrike" dirty="0" smtClean="0"/>
                        <a:t>명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7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명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(21%)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</a:tr>
              <a:tr h="5002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/>
                        <a:t>92</a:t>
                      </a:r>
                      <a:r>
                        <a:rPr lang="ko-KR" altLang="en-US" sz="1400" b="1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/>
                        <a:t>57</a:t>
                      </a:r>
                      <a:r>
                        <a:rPr lang="ko-KR" altLang="en-US" sz="1400" b="1" u="none" strike="noStrike" dirty="0" smtClean="0"/>
                        <a:t>명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/>
                        <a:t>21</a:t>
                      </a:r>
                      <a:r>
                        <a:rPr lang="ko-KR" altLang="en-US" sz="1400" b="1" u="none" strike="noStrike" dirty="0" smtClean="0"/>
                        <a:t>명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7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명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(33%)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</a:tr>
              <a:tr h="5002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/>
                        <a:t>93</a:t>
                      </a:r>
                      <a:r>
                        <a:rPr lang="ko-KR" altLang="en-US" sz="1400" b="1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/>
                        <a:t>49</a:t>
                      </a:r>
                      <a:r>
                        <a:rPr lang="ko-KR" altLang="en-US" sz="1400" b="1" u="none" strike="noStrike" dirty="0" smtClean="0"/>
                        <a:t>명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u="none" strike="noStrike" dirty="0"/>
                        <a:t>34</a:t>
                      </a:r>
                      <a:r>
                        <a:rPr lang="ko-KR" altLang="en-US" sz="1400" b="1" u="none" strike="noStrike" dirty="0" smtClean="0"/>
                        <a:t>명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명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(15%)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L="9525" marR="9525" marT="9525" marB="0" anchor="ctr"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grpSp>
        <p:nvGrpSpPr>
          <p:cNvPr id="3" name="그룹 17"/>
          <p:cNvGrpSpPr/>
          <p:nvPr/>
        </p:nvGrpSpPr>
        <p:grpSpPr>
          <a:xfrm>
            <a:off x="0" y="3643314"/>
            <a:ext cx="9215501" cy="2369991"/>
            <a:chOff x="0" y="4071942"/>
            <a:chExt cx="9215501" cy="2369991"/>
          </a:xfrm>
        </p:grpSpPr>
        <p:graphicFrame>
          <p:nvGraphicFramePr>
            <p:cNvPr id="8" name="차트 7"/>
            <p:cNvGraphicFramePr/>
            <p:nvPr/>
          </p:nvGraphicFramePr>
          <p:xfrm>
            <a:off x="0" y="4083285"/>
            <a:ext cx="2357454" cy="209830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aphicFrame>
          <p:nvGraphicFramePr>
            <p:cNvPr id="11" name="차트 10"/>
            <p:cNvGraphicFramePr/>
            <p:nvPr/>
          </p:nvGraphicFramePr>
          <p:xfrm>
            <a:off x="2247691" y="4369037"/>
            <a:ext cx="2467216" cy="182070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12" name="차트 11"/>
            <p:cNvGraphicFramePr/>
            <p:nvPr/>
          </p:nvGraphicFramePr>
          <p:xfrm>
            <a:off x="5694151" y="4071942"/>
            <a:ext cx="3521350" cy="216665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3" name="TextBox 12"/>
            <p:cNvSpPr txBox="1"/>
            <p:nvPr/>
          </p:nvSpPr>
          <p:spPr>
            <a:xfrm>
              <a:off x="714348" y="6143644"/>
              <a:ext cx="851027" cy="298289"/>
            </a:xfrm>
            <a:prstGeom prst="rect">
              <a:avLst/>
            </a:prstGeom>
            <a:solidFill>
              <a:srgbClr val="002060"/>
            </a:solidFill>
          </p:spPr>
          <p:txBody>
            <a:bodyPr wrap="none" rtlCol="0">
              <a:spAutoFit/>
            </a:bodyPr>
            <a:lstStyle/>
            <a:p>
              <a:r>
                <a:rPr lang="ko-KR" altLang="en-US" sz="1100" dirty="0" smtClean="0">
                  <a:solidFill>
                    <a:schemeClr val="bg1"/>
                  </a:solidFill>
                </a:rPr>
                <a:t>원기 </a:t>
              </a:r>
              <a:r>
                <a:rPr lang="en-US" altLang="ko-KR" sz="1100" dirty="0" smtClean="0">
                  <a:solidFill>
                    <a:schemeClr val="bg1"/>
                  </a:solidFill>
                </a:rPr>
                <a:t>91</a:t>
              </a:r>
              <a:r>
                <a:rPr lang="ko-KR" altLang="en-US" sz="1100" dirty="0" smtClean="0">
                  <a:solidFill>
                    <a:schemeClr val="bg1"/>
                  </a:solidFill>
                </a:rPr>
                <a:t>년</a:t>
              </a:r>
              <a:endParaRPr lang="ko-KR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357617" y="6143644"/>
              <a:ext cx="851027" cy="298289"/>
            </a:xfrm>
            <a:prstGeom prst="rect">
              <a:avLst/>
            </a:prstGeom>
            <a:solidFill>
              <a:srgbClr val="002060"/>
            </a:solidFill>
          </p:spPr>
          <p:txBody>
            <a:bodyPr wrap="none" rtlCol="0">
              <a:spAutoFit/>
            </a:bodyPr>
            <a:lstStyle/>
            <a:p>
              <a:r>
                <a:rPr lang="ko-KR" altLang="en-US" sz="1100" dirty="0" smtClean="0">
                  <a:solidFill>
                    <a:schemeClr val="bg1"/>
                  </a:solidFill>
                </a:rPr>
                <a:t>원기 </a:t>
              </a:r>
              <a:r>
                <a:rPr lang="en-US" altLang="ko-KR" sz="1100" dirty="0" smtClean="0">
                  <a:solidFill>
                    <a:schemeClr val="bg1"/>
                  </a:solidFill>
                </a:rPr>
                <a:t>92</a:t>
              </a:r>
              <a:r>
                <a:rPr lang="ko-KR" altLang="en-US" sz="1100" dirty="0" smtClean="0">
                  <a:solidFill>
                    <a:schemeClr val="bg1"/>
                  </a:solidFill>
                </a:rPr>
                <a:t>년</a:t>
              </a:r>
              <a:endParaRPr lang="ko-KR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143699" y="6143644"/>
              <a:ext cx="851027" cy="298289"/>
            </a:xfrm>
            <a:prstGeom prst="rect">
              <a:avLst/>
            </a:prstGeom>
            <a:solidFill>
              <a:srgbClr val="002060"/>
            </a:solidFill>
          </p:spPr>
          <p:txBody>
            <a:bodyPr wrap="none" rtlCol="0">
              <a:spAutoFit/>
            </a:bodyPr>
            <a:lstStyle/>
            <a:p>
              <a:r>
                <a:rPr lang="ko-KR" altLang="en-US" sz="1100" dirty="0" smtClean="0">
                  <a:solidFill>
                    <a:schemeClr val="bg1"/>
                  </a:solidFill>
                </a:rPr>
                <a:t>원기 </a:t>
              </a:r>
              <a:r>
                <a:rPr lang="en-US" altLang="ko-KR" sz="1100" dirty="0" smtClean="0">
                  <a:solidFill>
                    <a:schemeClr val="bg1"/>
                  </a:solidFill>
                </a:rPr>
                <a:t>93</a:t>
              </a:r>
              <a:r>
                <a:rPr lang="ko-KR" altLang="en-US" sz="1100" dirty="0" smtClean="0">
                  <a:solidFill>
                    <a:schemeClr val="bg1"/>
                  </a:solidFill>
                </a:rPr>
                <a:t>년</a:t>
              </a:r>
              <a:endParaRPr lang="ko-KR" altLang="en-US" sz="1100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직사각형 15"/>
          <p:cNvSpPr/>
          <p:nvPr/>
        </p:nvSpPr>
        <p:spPr>
          <a:xfrm>
            <a:off x="857224" y="6286520"/>
            <a:ext cx="2786082" cy="33233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rgbClr val="FF0000"/>
                </a:solidFill>
              </a:rPr>
              <a:t>◦ 간사지원자 중 자퇴자수 </a:t>
            </a:r>
            <a:r>
              <a:rPr lang="en-US" altLang="ko-KR" sz="1200" dirty="0" smtClean="0">
                <a:solidFill>
                  <a:srgbClr val="FF0000"/>
                </a:solidFill>
              </a:rPr>
              <a:t>- </a:t>
            </a:r>
            <a:r>
              <a:rPr lang="ko-KR" altLang="en-US" sz="1200" dirty="0" smtClean="0">
                <a:solidFill>
                  <a:srgbClr val="FF0000"/>
                </a:solidFill>
              </a:rPr>
              <a:t>평균 </a:t>
            </a:r>
            <a:r>
              <a:rPr lang="en-US" altLang="ko-KR" sz="1200" dirty="0" smtClean="0">
                <a:solidFill>
                  <a:srgbClr val="FF0000"/>
                </a:solidFill>
              </a:rPr>
              <a:t>23%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071538" y="500042"/>
            <a:ext cx="6072230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간사지원자 중 자퇴자수 비율이 높다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572264" y="1428736"/>
            <a:ext cx="160172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간사지원자 중 자퇴자수 </a:t>
            </a:r>
            <a:endParaRPr lang="ko-KR" altLang="en-US" sz="1000" dirty="0"/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14</a:t>
            </a:fld>
            <a:endParaRPr lang="ko-KR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428728" y="1285860"/>
            <a:ext cx="4786346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간사근무자 교육이 미흡하다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28728" y="2571744"/>
            <a:ext cx="6286544" cy="30469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US" altLang="ko-KR" b="1" dirty="0" smtClean="0">
              <a:solidFill>
                <a:srgbClr val="002060"/>
              </a:solidFill>
            </a:endParaRPr>
          </a:p>
          <a:p>
            <a:pPr marL="1163638" indent="-1163638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002060"/>
                </a:solidFill>
              </a:rPr>
              <a:t> 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지원자들의 교당 활동 부족 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1163638" indent="-1163638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002060"/>
                </a:solidFill>
              </a:rPr>
              <a:t>    </a:t>
            </a:r>
            <a:r>
              <a:rPr lang="en-US" altLang="ko-KR" b="1" dirty="0" smtClean="0">
                <a:solidFill>
                  <a:srgbClr val="7030A0"/>
                </a:solidFill>
              </a:rPr>
              <a:t>- </a:t>
            </a:r>
            <a:r>
              <a:rPr lang="ko-KR" altLang="en-US" b="1" dirty="0" smtClean="0">
                <a:solidFill>
                  <a:srgbClr val="7030A0"/>
                </a:solidFill>
              </a:rPr>
              <a:t>교단과 전무출신에 대한 이해가 부족 </a:t>
            </a:r>
            <a:endParaRPr lang="en-US" altLang="ko-KR" b="1" dirty="0" smtClean="0">
              <a:solidFill>
                <a:srgbClr val="7030A0"/>
              </a:solidFill>
            </a:endParaRPr>
          </a:p>
          <a:p>
            <a:pPr marL="1163638" indent="-1163638">
              <a:lnSpc>
                <a:spcPct val="150000"/>
              </a:lnSpc>
            </a:pPr>
            <a:r>
              <a:rPr lang="en-US" altLang="ko-KR" b="1" dirty="0" smtClean="0">
                <a:solidFill>
                  <a:srgbClr val="7030A0"/>
                </a:solidFill>
              </a:rPr>
              <a:t>      </a:t>
            </a:r>
            <a:r>
              <a:rPr lang="ko-KR" altLang="en-US" b="1" dirty="0" smtClean="0">
                <a:solidFill>
                  <a:srgbClr val="7030A0"/>
                </a:solidFill>
              </a:rPr>
              <a:t>교리실력도 많이 부족 </a:t>
            </a:r>
            <a:endParaRPr lang="en-US" altLang="ko-KR" b="1" dirty="0" smtClean="0">
              <a:solidFill>
                <a:srgbClr val="7030A0"/>
              </a:solidFill>
            </a:endParaRPr>
          </a:p>
          <a:p>
            <a:pPr marL="1163638" indent="-1163638">
              <a:lnSpc>
                <a:spcPct val="150000"/>
              </a:lnSpc>
            </a:pPr>
            <a:r>
              <a:rPr lang="en-US" altLang="ko-KR" b="1" dirty="0" smtClean="0">
                <a:solidFill>
                  <a:srgbClr val="7030A0"/>
                </a:solidFill>
              </a:rPr>
              <a:t>      </a:t>
            </a:r>
            <a:r>
              <a:rPr lang="ko-KR" altLang="en-US" b="1" dirty="0" smtClean="0">
                <a:solidFill>
                  <a:srgbClr val="7030A0"/>
                </a:solidFill>
              </a:rPr>
              <a:t>간사근무 기간 및 재학 중 </a:t>
            </a:r>
            <a:endParaRPr lang="en-US" altLang="ko-KR" b="1" dirty="0" smtClean="0">
              <a:solidFill>
                <a:srgbClr val="7030A0"/>
              </a:solidFill>
            </a:endParaRPr>
          </a:p>
          <a:p>
            <a:pPr marL="1163638" indent="-1163638">
              <a:lnSpc>
                <a:spcPct val="150000"/>
              </a:lnSpc>
            </a:pPr>
            <a:r>
              <a:rPr lang="en-US" altLang="ko-KR" b="1" dirty="0" smtClean="0">
                <a:solidFill>
                  <a:srgbClr val="7030A0"/>
                </a:solidFill>
              </a:rPr>
              <a:t>      </a:t>
            </a:r>
            <a:r>
              <a:rPr lang="ko-KR" altLang="en-US" b="1" dirty="0" err="1" smtClean="0">
                <a:solidFill>
                  <a:srgbClr val="7030A0"/>
                </a:solidFill>
              </a:rPr>
              <a:t>자퇴율이</a:t>
            </a:r>
            <a:r>
              <a:rPr lang="ko-KR" altLang="en-US" b="1" dirty="0" smtClean="0">
                <a:solidFill>
                  <a:srgbClr val="7030A0"/>
                </a:solidFill>
              </a:rPr>
              <a:t> 높은 것으로 판단됨</a:t>
            </a:r>
            <a:endParaRPr lang="en-US" altLang="ko-KR" b="1" dirty="0" smtClean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rgbClr val="00206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/>
        </p:nvGraphicFramePr>
        <p:xfrm>
          <a:off x="1500166" y="2071678"/>
          <a:ext cx="6143668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직사각형 3"/>
          <p:cNvSpPr/>
          <p:nvPr/>
        </p:nvSpPr>
        <p:spPr>
          <a:xfrm>
            <a:off x="1714480" y="5786454"/>
            <a:ext cx="4500594" cy="8309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8000"/>
                </a:solidFill>
              </a:rPr>
              <a:t>◦ 학부재학생 중도 탈락률</a:t>
            </a:r>
            <a:r>
              <a:rPr lang="en-US" altLang="ko-KR" sz="1600" b="1" dirty="0" smtClean="0">
                <a:solidFill>
                  <a:srgbClr val="008000"/>
                </a:solidFill>
              </a:rPr>
              <a:t> </a:t>
            </a:r>
            <a:r>
              <a:rPr lang="ko-KR" altLang="en-US" sz="1600" b="1" dirty="0" smtClean="0">
                <a:solidFill>
                  <a:srgbClr val="008000"/>
                </a:solidFill>
              </a:rPr>
              <a:t>약 </a:t>
            </a:r>
            <a:r>
              <a:rPr lang="en-US" altLang="ko-KR" sz="1600" b="1" dirty="0" smtClean="0">
                <a:solidFill>
                  <a:srgbClr val="008000"/>
                </a:solidFill>
              </a:rPr>
              <a:t>5% (</a:t>
            </a:r>
            <a:r>
              <a:rPr lang="ko-KR" altLang="en-US" sz="1600" b="1" dirty="0" smtClean="0">
                <a:solidFill>
                  <a:srgbClr val="008000"/>
                </a:solidFill>
              </a:rPr>
              <a:t>재학생 대비</a:t>
            </a:r>
            <a:r>
              <a:rPr lang="en-US" altLang="ko-KR" sz="1600" b="1" dirty="0" smtClean="0">
                <a:solidFill>
                  <a:srgbClr val="00800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008000"/>
                </a:solidFill>
              </a:rPr>
              <a:t>* </a:t>
            </a:r>
            <a:r>
              <a:rPr lang="ko-KR" altLang="en-US" sz="1600" b="1" dirty="0" smtClean="0">
                <a:solidFill>
                  <a:srgbClr val="008000"/>
                </a:solidFill>
              </a:rPr>
              <a:t>재학생 매년 평균 약 </a:t>
            </a:r>
            <a:r>
              <a:rPr lang="en-US" altLang="ko-KR" sz="1600" b="1" dirty="0" smtClean="0">
                <a:solidFill>
                  <a:srgbClr val="008000"/>
                </a:solidFill>
              </a:rPr>
              <a:t>110</a:t>
            </a:r>
            <a:r>
              <a:rPr lang="ko-KR" altLang="en-US" sz="1600" b="1" dirty="0" smtClean="0">
                <a:solidFill>
                  <a:srgbClr val="008000"/>
                </a:solidFill>
              </a:rPr>
              <a:t>명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1571604" y="785794"/>
            <a:ext cx="5286412" cy="64294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학부재학생 중도 탈락률이 높다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929190" y="1785926"/>
            <a:ext cx="26837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1" dirty="0" smtClean="0"/>
              <a:t>학부재학생 중도탈락자수 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단위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명</a:t>
            </a:r>
            <a:r>
              <a:rPr lang="en-US" altLang="ko-KR" sz="1200" b="1" dirty="0" smtClean="0"/>
              <a:t>)</a:t>
            </a:r>
            <a:endParaRPr lang="ko-KR" altLang="en-US" sz="1200" b="1" dirty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857224" y="928670"/>
            <a:ext cx="5286412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설문조사 결과 후진 교육의 시급성 드러나다</a:t>
            </a:r>
            <a:endParaRPr lang="ko-KR" altLang="en-US" sz="2000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85786" y="2000240"/>
            <a:ext cx="7572428" cy="385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00100" y="2500306"/>
            <a:ext cx="71438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dirty="0" smtClean="0">
                <a:solidFill>
                  <a:srgbClr val="002060"/>
                </a:solidFill>
                <a:latin typeface="Aharoni"/>
                <a:cs typeface="Aharoni"/>
              </a:rPr>
              <a:t>• </a:t>
            </a:r>
            <a:r>
              <a:rPr lang="en-US" altLang="ko-KR" dirty="0" smtClean="0">
                <a:solidFill>
                  <a:srgbClr val="002060"/>
                </a:solidFill>
                <a:cs typeface="Aharoni"/>
              </a:rPr>
              <a:t>’10</a:t>
            </a:r>
            <a:r>
              <a:rPr lang="ko-KR" altLang="en-US" dirty="0" smtClean="0">
                <a:solidFill>
                  <a:srgbClr val="002060"/>
                </a:solidFill>
                <a:cs typeface="Aharoni"/>
              </a:rPr>
              <a:t>대 혁신과제</a:t>
            </a:r>
            <a:r>
              <a:rPr lang="en-US" altLang="ko-KR" dirty="0" smtClean="0">
                <a:solidFill>
                  <a:srgbClr val="002060"/>
                </a:solidFill>
                <a:cs typeface="Aharoni"/>
              </a:rPr>
              <a:t>’ 20</a:t>
            </a:r>
            <a:r>
              <a:rPr lang="ko-KR" altLang="en-US" dirty="0" smtClean="0">
                <a:solidFill>
                  <a:srgbClr val="002060"/>
                </a:solidFill>
                <a:cs typeface="Aharoni"/>
              </a:rPr>
              <a:t>위권 항목 가운데</a:t>
            </a:r>
            <a:endParaRPr lang="en-US" altLang="ko-KR" dirty="0" smtClean="0">
              <a:solidFill>
                <a:srgbClr val="002060"/>
              </a:solidFill>
              <a:cs typeface="Aharoni"/>
            </a:endParaRPr>
          </a:p>
          <a:p>
            <a:pPr algn="just"/>
            <a:r>
              <a:rPr lang="en-US" altLang="ko-KR" dirty="0" smtClean="0">
                <a:cs typeface="Aharoni"/>
              </a:rPr>
              <a:t>   </a:t>
            </a:r>
          </a:p>
          <a:p>
            <a:pPr algn="just"/>
            <a:r>
              <a:rPr lang="en-US" altLang="ko-KR" dirty="0" smtClean="0">
                <a:cs typeface="Aharoni"/>
              </a:rPr>
              <a:t>   </a:t>
            </a:r>
            <a:r>
              <a:rPr lang="ko-KR" altLang="en-US" b="1" dirty="0" smtClean="0">
                <a:solidFill>
                  <a:srgbClr val="FF0000"/>
                </a:solidFill>
                <a:cs typeface="Aharoni"/>
              </a:rPr>
              <a:t>역량 있는 교화자를 육성하기 위한 예비교역자 교육 내실화</a:t>
            </a:r>
            <a:r>
              <a:rPr lang="ko-KR" altLang="en-US" dirty="0" smtClean="0">
                <a:cs typeface="Aharoni"/>
              </a:rPr>
              <a:t> </a:t>
            </a:r>
            <a:r>
              <a:rPr lang="en-US" altLang="ko-KR" dirty="0" smtClean="0">
                <a:cs typeface="Aharoni"/>
              </a:rPr>
              <a:t>: </a:t>
            </a:r>
            <a:r>
              <a:rPr lang="en-US" altLang="ko-KR" b="1" dirty="0" smtClean="0">
                <a:solidFill>
                  <a:srgbClr val="FF0000"/>
                </a:solidFill>
                <a:cs typeface="Aharoni"/>
              </a:rPr>
              <a:t>4</a:t>
            </a:r>
            <a:r>
              <a:rPr lang="ko-KR" altLang="en-US" b="1" dirty="0" smtClean="0">
                <a:solidFill>
                  <a:srgbClr val="FF0000"/>
                </a:solidFill>
                <a:cs typeface="Aharoni"/>
              </a:rPr>
              <a:t>위</a:t>
            </a:r>
            <a:endParaRPr lang="en-US" altLang="ko-KR" b="1" dirty="0" smtClean="0">
              <a:solidFill>
                <a:srgbClr val="FF0000"/>
              </a:solidFill>
              <a:cs typeface="Aharoni"/>
            </a:endParaRPr>
          </a:p>
          <a:p>
            <a:pPr algn="just"/>
            <a:r>
              <a:rPr lang="en-US" altLang="ko-KR" dirty="0" smtClean="0">
                <a:cs typeface="Aharoni"/>
              </a:rPr>
              <a:t>   </a:t>
            </a:r>
          </a:p>
          <a:p>
            <a:pPr algn="just"/>
            <a:r>
              <a:rPr lang="en-US" altLang="ko-KR" dirty="0" smtClean="0">
                <a:cs typeface="Aharoni"/>
              </a:rPr>
              <a:t>   - </a:t>
            </a:r>
            <a:r>
              <a:rPr lang="ko-KR" altLang="en-US" dirty="0" smtClean="0">
                <a:solidFill>
                  <a:srgbClr val="002060"/>
                </a:solidFill>
                <a:cs typeface="Aharoni"/>
              </a:rPr>
              <a:t>이 사안에 대한 </a:t>
            </a:r>
            <a:r>
              <a:rPr lang="ko-KR" altLang="en-US" dirty="0" smtClean="0">
                <a:solidFill>
                  <a:srgbClr val="FF0000"/>
                </a:solidFill>
                <a:cs typeface="Aharoni"/>
              </a:rPr>
              <a:t>공감 수준 </a:t>
            </a:r>
            <a:r>
              <a:rPr lang="en-US" altLang="ko-KR" dirty="0" smtClean="0">
                <a:solidFill>
                  <a:srgbClr val="FF0000"/>
                </a:solidFill>
                <a:cs typeface="Aharoni"/>
              </a:rPr>
              <a:t>: </a:t>
            </a:r>
            <a:r>
              <a:rPr lang="en-US" altLang="ko-KR" b="1" dirty="0" smtClean="0">
                <a:solidFill>
                  <a:srgbClr val="FF0000"/>
                </a:solidFill>
                <a:cs typeface="Aharoni"/>
              </a:rPr>
              <a:t>95.7%</a:t>
            </a:r>
            <a:r>
              <a:rPr lang="ko-KR" altLang="en-US" dirty="0" smtClean="0">
                <a:solidFill>
                  <a:srgbClr val="FF0000"/>
                </a:solidFill>
                <a:cs typeface="Aharoni"/>
              </a:rPr>
              <a:t>  </a:t>
            </a:r>
            <a:endParaRPr lang="en-US" altLang="ko-KR" dirty="0" smtClean="0">
              <a:solidFill>
                <a:srgbClr val="FF0000"/>
              </a:solidFill>
              <a:cs typeface="Aharoni"/>
            </a:endParaRPr>
          </a:p>
          <a:p>
            <a:pPr algn="just"/>
            <a:endParaRPr lang="en-US" altLang="ko-KR" dirty="0" smtClean="0">
              <a:cs typeface="Aharoni"/>
            </a:endParaRPr>
          </a:p>
          <a:p>
            <a:pPr algn="just"/>
            <a:r>
              <a:rPr lang="en-US" altLang="ko-KR" sz="1200" dirty="0" smtClean="0">
                <a:cs typeface="Aharoni"/>
              </a:rPr>
              <a:t>     - </a:t>
            </a:r>
            <a:r>
              <a:rPr lang="ko-KR" altLang="en-US" sz="1200" dirty="0" smtClean="0">
                <a:cs typeface="Aharoni"/>
              </a:rPr>
              <a:t>출처 </a:t>
            </a:r>
            <a:r>
              <a:rPr lang="en-US" altLang="ko-KR" sz="1200" dirty="0" smtClean="0">
                <a:cs typeface="Aharoni"/>
              </a:rPr>
              <a:t>: </a:t>
            </a:r>
            <a:r>
              <a:rPr lang="ko-KR" altLang="ko-KR" sz="1200" dirty="0" smtClean="0">
                <a:cs typeface="Aharoni"/>
              </a:rPr>
              <a:t>「</a:t>
            </a:r>
            <a:r>
              <a:rPr lang="ko-KR" altLang="en-US" sz="1200" dirty="0" smtClean="0">
                <a:cs typeface="Aharoni"/>
              </a:rPr>
              <a:t>교단 발전을 위한 </a:t>
            </a:r>
            <a:r>
              <a:rPr lang="en-US" altLang="ko-KR" sz="1200" dirty="0" smtClean="0">
                <a:cs typeface="Aharoni"/>
              </a:rPr>
              <a:t>10</a:t>
            </a:r>
            <a:r>
              <a:rPr lang="ko-KR" altLang="en-US" sz="1200" dirty="0" smtClean="0">
                <a:cs typeface="Aharoni"/>
              </a:rPr>
              <a:t>가지 혁신과제 선정 및 활성화를 위한 출가교역자 의식조사 보고서」</a:t>
            </a:r>
            <a:endParaRPr lang="en-US" altLang="ko-KR" sz="1200" dirty="0" smtClean="0">
              <a:cs typeface="Aharoni"/>
            </a:endParaRPr>
          </a:p>
          <a:p>
            <a:pPr algn="r"/>
            <a:r>
              <a:rPr lang="en-US" altLang="ko-KR" sz="1000" dirty="0" smtClean="0">
                <a:cs typeface="Aharoni"/>
              </a:rPr>
              <a:t>  (</a:t>
            </a:r>
            <a:r>
              <a:rPr lang="ko-KR" altLang="en-US" sz="1000" dirty="0" smtClean="0">
                <a:cs typeface="Aharoni"/>
              </a:rPr>
              <a:t>원기 </a:t>
            </a:r>
            <a:r>
              <a:rPr lang="en-US" altLang="ko-KR" sz="1000" dirty="0" smtClean="0">
                <a:cs typeface="Aharoni"/>
              </a:rPr>
              <a:t>94</a:t>
            </a:r>
            <a:r>
              <a:rPr lang="ko-KR" altLang="en-US" sz="1000" dirty="0" smtClean="0">
                <a:cs typeface="Aharoni"/>
              </a:rPr>
              <a:t>년 </a:t>
            </a:r>
            <a:r>
              <a:rPr lang="en-US" altLang="ko-KR" sz="1000" dirty="0" smtClean="0">
                <a:cs typeface="Aharoni"/>
              </a:rPr>
              <a:t>5</a:t>
            </a:r>
            <a:r>
              <a:rPr lang="ko-KR" altLang="en-US" sz="1000" dirty="0" smtClean="0">
                <a:cs typeface="Aharoni"/>
              </a:rPr>
              <a:t>월</a:t>
            </a:r>
            <a:r>
              <a:rPr lang="en-US" altLang="ko-KR" sz="1000" dirty="0" smtClean="0">
                <a:cs typeface="Aharoni"/>
              </a:rPr>
              <a:t>, </a:t>
            </a:r>
            <a:r>
              <a:rPr lang="ko-KR" altLang="en-US" sz="1000" dirty="0" smtClean="0">
                <a:cs typeface="Aharoni"/>
              </a:rPr>
              <a:t>정책연구소 발행</a:t>
            </a:r>
            <a:r>
              <a:rPr lang="en-US" altLang="ko-KR" sz="1000" dirty="0" smtClean="0">
                <a:cs typeface="Aharoni"/>
              </a:rPr>
              <a:t>)   </a:t>
            </a:r>
            <a:endParaRPr lang="en-US" altLang="ko-KR" sz="1000" dirty="0" smtClean="0"/>
          </a:p>
          <a:p>
            <a:pPr algn="ctr"/>
            <a:endParaRPr lang="en-US" altLang="ko-KR" dirty="0" smtClean="0"/>
          </a:p>
          <a:p>
            <a:pPr algn="ctr"/>
            <a:r>
              <a:rPr lang="ko-KR" altLang="en-US" dirty="0" smtClean="0"/>
              <a:t>  </a:t>
            </a:r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17</a:t>
            </a:fld>
            <a:endParaRPr lang="ko-KR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18</a:t>
            </a:fld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107257" y="1000108"/>
            <a:ext cx="6929486" cy="48577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7072330" y="1285860"/>
            <a:ext cx="7143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002060"/>
                </a:solidFill>
                <a:latin typeface="Aharoni"/>
                <a:cs typeface="Aharoni"/>
              </a:rPr>
              <a:t>메모</a:t>
            </a:r>
            <a:endParaRPr lang="en-US" altLang="ko-KR" dirty="0" smtClean="0">
              <a:solidFill>
                <a:srgbClr val="002060"/>
              </a:solidFill>
              <a:latin typeface="Aharoni"/>
              <a:cs typeface="Aharon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220372" y="1643050"/>
            <a:ext cx="6703256" cy="3497075"/>
            <a:chOff x="0" y="320874"/>
            <a:chExt cx="6096000" cy="3422250"/>
          </a:xfrm>
          <a:solidFill>
            <a:srgbClr val="0070C0"/>
          </a:solidFill>
        </p:grpSpPr>
        <p:sp>
          <p:nvSpPr>
            <p:cNvPr id="3" name="모서리가 둥근 직사각형 2"/>
            <p:cNvSpPr/>
            <p:nvPr/>
          </p:nvSpPr>
          <p:spPr>
            <a:xfrm>
              <a:off x="0" y="320874"/>
              <a:ext cx="6096000" cy="342225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모서리가 둥근 직사각형 4"/>
            <p:cNvSpPr/>
            <p:nvPr/>
          </p:nvSpPr>
          <p:spPr>
            <a:xfrm>
              <a:off x="167060" y="531801"/>
              <a:ext cx="5750377" cy="304426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lvl="0" algn="l" defTabSz="2889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5400" kern="1200" dirty="0" smtClean="0">
                  <a:latin typeface="+mj-ea"/>
                  <a:ea typeface="+mj-ea"/>
                </a:rPr>
                <a:t>인력수급 상황은</a:t>
              </a:r>
              <a:r>
                <a:rPr lang="en-US" altLang="ko-KR" sz="5400" kern="1200" dirty="0" smtClean="0">
                  <a:latin typeface="+mj-ea"/>
                  <a:ea typeface="+mj-ea"/>
                </a:rPr>
                <a:t>?</a:t>
              </a:r>
              <a:endParaRPr lang="ko-KR" altLang="en-US" sz="5400" kern="1200" dirty="0">
                <a:latin typeface="+mj-ea"/>
                <a:ea typeface="+mj-ea"/>
              </a:endParaRPr>
            </a:p>
          </p:txBody>
        </p:sp>
      </p:grp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19</a:t>
            </a:fld>
            <a:endParaRPr lang="ko-KR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차트 4"/>
          <p:cNvGraphicFramePr/>
          <p:nvPr/>
        </p:nvGraphicFramePr>
        <p:xfrm>
          <a:off x="1107257" y="2357430"/>
          <a:ext cx="6929486" cy="3286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직사각형 5"/>
          <p:cNvSpPr/>
          <p:nvPr/>
        </p:nvSpPr>
        <p:spPr>
          <a:xfrm>
            <a:off x="6000760" y="3857628"/>
            <a:ext cx="1928826" cy="65246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평균증가율 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1.8%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142976" y="1071546"/>
            <a:ext cx="4929222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전무출신</a:t>
            </a:r>
            <a:r>
              <a:rPr lang="en-US" altLang="ko-KR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 </a:t>
            </a:r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매년 </a:t>
            </a:r>
            <a:r>
              <a:rPr lang="ko-KR" altLang="en-US" sz="2800" b="1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평균 </a:t>
            </a:r>
            <a:r>
              <a:rPr lang="en-US" altLang="ko-KR" sz="2800" b="1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1.8% </a:t>
            </a:r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증가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20</a:t>
            </a:fld>
            <a:endParaRPr lang="ko-KR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/>
        </p:nvGraphicFramePr>
        <p:xfrm>
          <a:off x="1000100" y="1714488"/>
          <a:ext cx="7143800" cy="4286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직사각형 3"/>
          <p:cNvSpPr/>
          <p:nvPr/>
        </p:nvSpPr>
        <p:spPr>
          <a:xfrm>
            <a:off x="5715008" y="3786190"/>
            <a:ext cx="2000264" cy="64294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평균증가율 </a:t>
            </a:r>
            <a:r>
              <a:rPr lang="en-US" altLang="ko-KR" sz="1600" b="1" dirty="0" smtClean="0"/>
              <a:t>1.1%</a:t>
            </a:r>
            <a:endParaRPr lang="ko-KR" altLang="en-US" sz="1600" b="1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1142976" y="642918"/>
            <a:ext cx="6143668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근무자수</a:t>
            </a:r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 매년 </a:t>
            </a:r>
            <a:r>
              <a:rPr lang="ko-KR" altLang="en-US" sz="2800" b="1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평균 </a:t>
            </a:r>
            <a:r>
              <a:rPr lang="en-US" altLang="ko-KR" sz="2800" b="1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1.1% </a:t>
            </a:r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증가에 그쳐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21</a:t>
            </a:fld>
            <a:endParaRPr lang="ko-KR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/>
        </p:nvGraphicFramePr>
        <p:xfrm>
          <a:off x="1393009" y="1857364"/>
          <a:ext cx="6357982" cy="4000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직사각형 2"/>
          <p:cNvSpPr/>
          <p:nvPr/>
        </p:nvSpPr>
        <p:spPr>
          <a:xfrm>
            <a:off x="5357818" y="2285992"/>
            <a:ext cx="2071702" cy="78581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평균증가율 </a:t>
            </a:r>
            <a:r>
              <a:rPr lang="en-US" altLang="ko-KR" sz="1600" b="1" dirty="0" smtClean="0"/>
              <a:t>4.9%</a:t>
            </a:r>
            <a:endParaRPr lang="ko-KR" altLang="en-US" sz="1600" b="1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1428728" y="785794"/>
            <a:ext cx="3714776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대기자수</a:t>
            </a:r>
            <a:r>
              <a:rPr lang="ko-KR" altLang="en-US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 매년 </a:t>
            </a:r>
            <a:r>
              <a:rPr lang="ko-KR" altLang="en-US" sz="2000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평균 </a:t>
            </a:r>
            <a:r>
              <a:rPr lang="en-US" altLang="ko-KR" sz="2000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4.9% </a:t>
            </a:r>
            <a:r>
              <a:rPr lang="ko-KR" altLang="en-US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증가</a:t>
            </a:r>
            <a:endParaRPr lang="ko-KR" altLang="en-US" sz="2000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22</a:t>
            </a:fld>
            <a:endParaRPr lang="ko-KR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/>
        </p:nvGraphicFramePr>
        <p:xfrm>
          <a:off x="1357290" y="2214554"/>
          <a:ext cx="6500858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모서리가 둥근 직사각형 6"/>
          <p:cNvSpPr/>
          <p:nvPr/>
        </p:nvSpPr>
        <p:spPr>
          <a:xfrm>
            <a:off x="1357290" y="1142984"/>
            <a:ext cx="4643470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휴역자수 계속 증가</a:t>
            </a:r>
            <a:r>
              <a:rPr lang="en-US" altLang="ko-KR" sz="2000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sz="2000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평균 증가율 </a:t>
            </a:r>
            <a:r>
              <a:rPr lang="en-US" altLang="ko-KR" sz="2000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8.6%</a:t>
            </a:r>
          </a:p>
        </p:txBody>
      </p:sp>
      <p:sp>
        <p:nvSpPr>
          <p:cNvPr id="5" name="타원 4"/>
          <p:cNvSpPr/>
          <p:nvPr/>
        </p:nvSpPr>
        <p:spPr>
          <a:xfrm>
            <a:off x="2143108" y="2786058"/>
            <a:ext cx="2000264" cy="7143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285984" y="3000372"/>
            <a:ext cx="18573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평균 증가율 </a:t>
            </a:r>
            <a:r>
              <a:rPr lang="en-US" altLang="ko-KR" sz="1600" b="1" dirty="0" smtClean="0"/>
              <a:t>8.6%</a:t>
            </a:r>
            <a:endParaRPr lang="ko-KR" altLang="en-US" sz="1600" b="1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23</a:t>
            </a:fld>
            <a:endParaRPr lang="ko-KR" altLang="en-US" dirty="0"/>
          </a:p>
        </p:txBody>
      </p:sp>
      <p:sp>
        <p:nvSpPr>
          <p:cNvPr id="10" name="타원 9"/>
          <p:cNvSpPr/>
          <p:nvPr/>
        </p:nvSpPr>
        <p:spPr>
          <a:xfrm>
            <a:off x="7072330" y="5429264"/>
            <a:ext cx="500066" cy="4286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타원 10"/>
          <p:cNvSpPr/>
          <p:nvPr/>
        </p:nvSpPr>
        <p:spPr>
          <a:xfrm>
            <a:off x="7286644" y="2428868"/>
            <a:ext cx="500066" cy="500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/>
        </p:nvGraphicFramePr>
        <p:xfrm>
          <a:off x="1285852" y="1785926"/>
          <a:ext cx="6572296" cy="40719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직사각형 2"/>
          <p:cNvSpPr/>
          <p:nvPr/>
        </p:nvSpPr>
        <p:spPr>
          <a:xfrm>
            <a:off x="5715008" y="3500438"/>
            <a:ext cx="1785950" cy="57150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평균증가율 </a:t>
            </a:r>
            <a:r>
              <a:rPr lang="en-US" altLang="ko-KR" sz="1600" b="1" dirty="0" smtClean="0"/>
              <a:t>7.4%</a:t>
            </a:r>
            <a:endParaRPr lang="ko-KR" altLang="en-US" sz="1600" b="1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1357290" y="642918"/>
            <a:ext cx="5000660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퇴임자수</a:t>
            </a:r>
            <a:r>
              <a:rPr lang="en-US" altLang="ko-KR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 </a:t>
            </a:r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매년 </a:t>
            </a:r>
            <a:r>
              <a:rPr lang="ko-KR" altLang="en-US" sz="2800" b="1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평균 </a:t>
            </a:r>
            <a:r>
              <a:rPr lang="en-US" altLang="ko-KR" sz="2800" b="1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7.4% </a:t>
            </a:r>
            <a:r>
              <a:rPr lang="ko-KR" altLang="en-US" sz="2800" b="1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증가</a:t>
            </a:r>
            <a:endParaRPr lang="ko-KR" altLang="en-US" sz="2800" b="1" dirty="0">
              <a:solidFill>
                <a:srgbClr val="FF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24</a:t>
            </a:fld>
            <a:endParaRPr lang="ko-KR" alt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1571604" y="1357298"/>
          <a:ext cx="6096002" cy="1495806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</a:tblGrid>
              <a:tr h="442198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퇴임예정자수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340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/>
                        <a:t>구분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95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96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97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98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99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100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101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102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103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/>
                        <a:t>104</a:t>
                      </a:r>
                      <a:r>
                        <a:rPr lang="ko-KR" altLang="en-US" sz="1200" u="none" strike="noStrike" dirty="0"/>
                        <a:t>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</a:tr>
              <a:tr h="26340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/>
                        <a:t>남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</a:tr>
              <a:tr h="26340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/>
                        <a:t>여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41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</a:tr>
              <a:tr h="26340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solidFill>
                            <a:schemeClr val="bg1"/>
                          </a:solidFill>
                        </a:rPr>
                        <a:t>합계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13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23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22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35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33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42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58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53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37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34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차트 2"/>
          <p:cNvGraphicFramePr/>
          <p:nvPr/>
        </p:nvGraphicFramePr>
        <p:xfrm>
          <a:off x="1643042" y="3071810"/>
          <a:ext cx="5965066" cy="3286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직사각형 4"/>
          <p:cNvSpPr/>
          <p:nvPr/>
        </p:nvSpPr>
        <p:spPr>
          <a:xfrm>
            <a:off x="2428860" y="3429000"/>
            <a:ext cx="1714511" cy="43815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400" b="1" dirty="0" smtClean="0">
                <a:solidFill>
                  <a:schemeClr val="bg1"/>
                </a:solidFill>
              </a:rPr>
              <a:t>98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년부터 퇴임자 급격히 증가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1643042" y="571480"/>
            <a:ext cx="4929222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원기 </a:t>
            </a:r>
            <a:r>
              <a:rPr lang="en-US" altLang="ko-KR" sz="2000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98</a:t>
            </a:r>
            <a:r>
              <a:rPr lang="ko-KR" altLang="en-US" sz="2000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년부터 </a:t>
            </a:r>
            <a:r>
              <a:rPr lang="ko-KR" altLang="en-US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퇴임예정자수 급격히 증가</a:t>
            </a:r>
            <a:endParaRPr lang="ko-KR" altLang="en-US" sz="2000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3643306" y="5500702"/>
            <a:ext cx="428628" cy="3571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429520" y="5286388"/>
            <a:ext cx="714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/>
              <a:t>&lt;</a:t>
            </a:r>
            <a:r>
              <a:rPr lang="ko-KR" altLang="en-US" sz="1000" b="1" dirty="0" smtClean="0"/>
              <a:t>표</a:t>
            </a:r>
            <a:r>
              <a:rPr lang="en-US" altLang="ko-KR" sz="1000" b="1" dirty="0" smtClean="0"/>
              <a:t>15&gt;</a:t>
            </a:r>
            <a:endParaRPr lang="ko-KR" altLang="en-US" sz="1000" b="1" dirty="0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25</a:t>
            </a:fld>
            <a:endParaRPr lang="ko-KR" altLang="en-US" dirty="0"/>
          </a:p>
        </p:txBody>
      </p:sp>
      <p:sp>
        <p:nvSpPr>
          <p:cNvPr id="11" name="타원 10"/>
          <p:cNvSpPr/>
          <p:nvPr/>
        </p:nvSpPr>
        <p:spPr>
          <a:xfrm>
            <a:off x="3929058" y="4143380"/>
            <a:ext cx="357190" cy="3571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1571604" y="1500174"/>
          <a:ext cx="6096001" cy="1500198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500066"/>
                <a:gridCol w="312735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</a:tblGrid>
              <a:tr h="357190">
                <a:tc gridSpan="1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/>
                        <a:t>인력수급차 현황</a:t>
                      </a:r>
                      <a:r>
                        <a:rPr lang="en-US" altLang="ko-KR" sz="1200" u="none" strike="noStrike" dirty="0" smtClean="0"/>
                        <a:t>(88</a:t>
                      </a:r>
                      <a:r>
                        <a:rPr lang="ko-KR" altLang="en-US" sz="1200" u="none" strike="noStrike" dirty="0" smtClean="0"/>
                        <a:t>년</a:t>
                      </a:r>
                      <a:r>
                        <a:rPr lang="en-US" altLang="ko-KR" sz="1200" u="none" strike="noStrike" dirty="0" smtClean="0"/>
                        <a:t>-101</a:t>
                      </a:r>
                      <a:r>
                        <a:rPr lang="ko-KR" altLang="en-US" sz="1200" u="none" strike="noStrike" dirty="0" smtClean="0"/>
                        <a:t>년</a:t>
                      </a:r>
                      <a:r>
                        <a:rPr lang="en-US" altLang="ko-KR" sz="1200" u="none" strike="noStrike" dirty="0" smtClean="0"/>
                        <a:t>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/>
                        <a:t>연도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88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89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90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91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92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93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94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95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96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97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98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99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100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101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</a:tr>
              <a:tr h="28575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/>
                        <a:t>퇴임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42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58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</a:tr>
              <a:tr h="28575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/>
                        <a:t>신규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51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50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50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40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33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44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46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50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50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5644" marR="5644" marT="5644" marB="0" anchor="ctr"/>
                </a:tc>
              </a:tr>
              <a:tr h="28575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solidFill>
                            <a:schemeClr val="bg1"/>
                          </a:solidFill>
                        </a:rPr>
                        <a:t>수급차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38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41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34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11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16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solidFill>
                            <a:schemeClr val="bg1"/>
                          </a:solidFill>
                        </a:rPr>
                        <a:t>20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9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13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8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</a:rPr>
                        <a:t>-8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5644" marR="5644" marT="5644" marB="0" anchor="ctr"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차트 4"/>
          <p:cNvGraphicFramePr/>
          <p:nvPr/>
        </p:nvGraphicFramePr>
        <p:xfrm>
          <a:off x="1571604" y="3286124"/>
          <a:ext cx="5929354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모서리가 둥근 직사각형 8"/>
          <p:cNvSpPr/>
          <p:nvPr/>
        </p:nvSpPr>
        <p:spPr>
          <a:xfrm>
            <a:off x="1643042" y="785794"/>
            <a:ext cx="3643338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원기 </a:t>
            </a:r>
            <a:r>
              <a:rPr lang="en-US" altLang="ko-KR" sz="2000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96</a:t>
            </a:r>
            <a:r>
              <a:rPr lang="ko-KR" altLang="en-US" sz="2000" dirty="0" smtClean="0">
                <a:solidFill>
                  <a:srgbClr val="FF0000"/>
                </a:solidFill>
                <a:latin typeface="HY강B" pitchFamily="18" charset="-127"/>
                <a:ea typeface="HY강B" pitchFamily="18" charset="-127"/>
              </a:rPr>
              <a:t>년부터 </a:t>
            </a:r>
            <a:r>
              <a:rPr lang="ko-KR" altLang="en-US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여유 인력 급감</a:t>
            </a:r>
            <a:endParaRPr lang="ko-KR" altLang="en-US" sz="2000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6929454" y="5643578"/>
            <a:ext cx="428628" cy="3571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타원 9"/>
          <p:cNvSpPr/>
          <p:nvPr/>
        </p:nvSpPr>
        <p:spPr>
          <a:xfrm>
            <a:off x="7000892" y="3571876"/>
            <a:ext cx="571504" cy="500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429520" y="5572140"/>
            <a:ext cx="10001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/>
              <a:t>&lt;</a:t>
            </a:r>
            <a:r>
              <a:rPr lang="ko-KR" altLang="en-US" sz="1000" b="1" dirty="0" smtClean="0"/>
              <a:t>표</a:t>
            </a:r>
            <a:r>
              <a:rPr lang="en-US" altLang="ko-KR" sz="1000" b="1" dirty="0" smtClean="0"/>
              <a:t>16&gt;</a:t>
            </a:r>
            <a:endParaRPr lang="ko-KR" altLang="en-US" sz="1000" b="1" dirty="0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26</a:t>
            </a:fld>
            <a:endParaRPr lang="ko-KR" altLang="en-US" dirty="0"/>
          </a:p>
        </p:txBody>
      </p:sp>
      <p:sp>
        <p:nvSpPr>
          <p:cNvPr id="13" name="타원 12"/>
          <p:cNvSpPr/>
          <p:nvPr/>
        </p:nvSpPr>
        <p:spPr>
          <a:xfrm>
            <a:off x="5143504" y="4500570"/>
            <a:ext cx="571504" cy="500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타원 13"/>
          <p:cNvSpPr/>
          <p:nvPr/>
        </p:nvSpPr>
        <p:spPr>
          <a:xfrm>
            <a:off x="5072066" y="5643578"/>
            <a:ext cx="428628" cy="3571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428728" y="6072206"/>
            <a:ext cx="67866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 smtClean="0"/>
              <a:t>* 기관교당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기관에서 교화를 목적으로 설치했으나 정식 교당설치 승인을 거치지 않은 교화장소</a:t>
            </a:r>
          </a:p>
          <a:p>
            <a:r>
              <a:rPr lang="ko-KR" altLang="en-US" sz="1200" dirty="0" smtClean="0"/>
              <a:t>* 기관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교당과 기관에서 부설하여 운영하는 유아교육기관</a:t>
            </a:r>
            <a:r>
              <a:rPr lang="en-US" altLang="ko-KR" sz="1200" dirty="0" smtClean="0"/>
              <a:t>(141</a:t>
            </a:r>
            <a:r>
              <a:rPr lang="ko-KR" altLang="en-US" sz="1200" dirty="0" smtClean="0"/>
              <a:t>개소</a:t>
            </a:r>
            <a:r>
              <a:rPr lang="en-US" altLang="ko-KR" sz="1200" dirty="0" smtClean="0"/>
              <a:t>) </a:t>
            </a:r>
            <a:r>
              <a:rPr lang="ko-KR" altLang="en-US" sz="1200" dirty="0" smtClean="0"/>
              <a:t>제외</a:t>
            </a:r>
            <a:endParaRPr lang="ko-KR" altLang="en-US" sz="12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928659" y="1357295"/>
          <a:ext cx="7286682" cy="3071837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924336"/>
                <a:gridCol w="798718"/>
                <a:gridCol w="794804"/>
                <a:gridCol w="794804"/>
                <a:gridCol w="794804"/>
                <a:gridCol w="794804"/>
                <a:gridCol w="794804"/>
                <a:gridCol w="794804"/>
                <a:gridCol w="794804"/>
              </a:tblGrid>
              <a:tr h="478148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/>
                        <a:t>구분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chemeClr val="bg1"/>
                          </a:solidFill>
                        </a:rPr>
                        <a:t>87</a:t>
                      </a:r>
                      <a:r>
                        <a:rPr lang="ko-KR" altLang="en-US" sz="1200" dirty="0">
                          <a:solidFill>
                            <a:schemeClr val="bg1"/>
                          </a:solidFill>
                        </a:rPr>
                        <a:t>년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chemeClr val="bg1"/>
                          </a:solidFill>
                        </a:rPr>
                        <a:t>88</a:t>
                      </a:r>
                      <a:r>
                        <a:rPr lang="ko-KR" altLang="en-US" sz="1200" dirty="0">
                          <a:solidFill>
                            <a:schemeClr val="bg1"/>
                          </a:solidFill>
                        </a:rPr>
                        <a:t>년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chemeClr val="bg1"/>
                          </a:solidFill>
                        </a:rPr>
                        <a:t>89</a:t>
                      </a:r>
                      <a:r>
                        <a:rPr lang="ko-KR" altLang="en-US" sz="1200" dirty="0">
                          <a:solidFill>
                            <a:schemeClr val="bg1"/>
                          </a:solidFill>
                        </a:rPr>
                        <a:t>년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chemeClr val="bg1"/>
                          </a:solidFill>
                        </a:rPr>
                        <a:t>90</a:t>
                      </a:r>
                      <a:r>
                        <a:rPr lang="ko-KR" altLang="en-US" sz="1200" dirty="0">
                          <a:solidFill>
                            <a:schemeClr val="bg1"/>
                          </a:solidFill>
                        </a:rPr>
                        <a:t>년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chemeClr val="bg1"/>
                          </a:solidFill>
                        </a:rPr>
                        <a:t>91</a:t>
                      </a:r>
                      <a:r>
                        <a:rPr lang="ko-KR" altLang="en-US" sz="1200" dirty="0">
                          <a:solidFill>
                            <a:schemeClr val="bg1"/>
                          </a:solidFill>
                        </a:rPr>
                        <a:t>년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chemeClr val="bg1"/>
                          </a:solidFill>
                        </a:rPr>
                        <a:t>92</a:t>
                      </a:r>
                      <a:r>
                        <a:rPr lang="ko-KR" altLang="en-US" sz="1200" dirty="0">
                          <a:solidFill>
                            <a:schemeClr val="bg1"/>
                          </a:solidFill>
                        </a:rPr>
                        <a:t>년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chemeClr val="bg1"/>
                          </a:solidFill>
                        </a:rPr>
                        <a:t>93</a:t>
                      </a:r>
                      <a:r>
                        <a:rPr lang="ko-KR" altLang="en-US" sz="1200" dirty="0">
                          <a:solidFill>
                            <a:schemeClr val="bg1"/>
                          </a:solidFill>
                        </a:rPr>
                        <a:t>년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rgbClr val="002060"/>
                    </a:solidFill>
                  </a:tcPr>
                </a:tc>
              </a:tr>
              <a:tr h="381562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</a:rPr>
                        <a:t>교당수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/>
                        <a:t>누적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545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548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551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557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565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567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570</a:t>
                      </a:r>
                      <a:endParaRPr lang="en-US" sz="12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</a:tr>
              <a:tr h="3815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chemeClr val="bg1"/>
                          </a:solidFill>
                        </a:rPr>
                        <a:t>증가율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1.5%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0.6%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0.5%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1.1%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1.4%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0.4%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0.5%</a:t>
                      </a:r>
                      <a:endParaRPr lang="en-US" sz="12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81562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</a:rPr>
                        <a:t>기관</a:t>
                      </a:r>
                      <a:endParaRPr lang="en-US" altLang="ko-KR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</a:rPr>
                        <a:t>교당수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/>
                        <a:t>누적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28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29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33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36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42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44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51</a:t>
                      </a:r>
                      <a:endParaRPr lang="en-US" sz="12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</a:tr>
              <a:tr h="6858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chemeClr val="bg1"/>
                          </a:solidFill>
                        </a:rPr>
                        <a:t>증가율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0.0%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3.6%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13.8%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9.1%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16.7%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4.8%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15.9%</a:t>
                      </a:r>
                      <a:endParaRPr lang="en-US" sz="12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81562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chemeClr val="bg1"/>
                          </a:solidFill>
                        </a:rPr>
                        <a:t>기관수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/>
                        <a:t>누적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151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157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162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176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183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184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185</a:t>
                      </a:r>
                      <a:endParaRPr lang="en-US" sz="12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/>
                </a:tc>
              </a:tr>
              <a:tr h="3815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chemeClr val="bg1"/>
                          </a:solidFill>
                        </a:rPr>
                        <a:t>증가율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4.1%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4.0%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3.2%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8.6%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4.0%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0.5%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0.5%</a:t>
                      </a:r>
                      <a:endParaRPr lang="en-US" sz="12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6477" marR="16477" marT="16477" marB="16477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321835" y="4572008"/>
            <a:ext cx="2500330" cy="135421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2060"/>
                </a:solidFill>
              </a:rPr>
              <a:t>원기 </a:t>
            </a:r>
            <a:r>
              <a:rPr lang="en-US" altLang="ko-KR" sz="1400" b="1" dirty="0" smtClean="0">
                <a:solidFill>
                  <a:srgbClr val="002060"/>
                </a:solidFill>
              </a:rPr>
              <a:t>87-93</a:t>
            </a:r>
            <a:r>
              <a:rPr lang="ko-KR" altLang="en-US" sz="1400" b="1" dirty="0" smtClean="0">
                <a:solidFill>
                  <a:srgbClr val="002060"/>
                </a:solidFill>
              </a:rPr>
              <a:t>년간 평균 증가율</a:t>
            </a:r>
            <a:endParaRPr lang="en-US" altLang="ko-KR" sz="1400" b="1" dirty="0" smtClean="0">
              <a:solidFill>
                <a:srgbClr val="002060"/>
              </a:solidFill>
            </a:endParaRPr>
          </a:p>
          <a:p>
            <a:endParaRPr lang="en-US" altLang="ko-KR" sz="1200" dirty="0" smtClean="0"/>
          </a:p>
          <a:p>
            <a:r>
              <a:rPr lang="ko-KR" altLang="en-US" sz="1200" dirty="0" smtClean="0">
                <a:solidFill>
                  <a:srgbClr val="FF0000"/>
                </a:solidFill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1.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전무출신수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: 1.7%</a:t>
            </a:r>
          </a:p>
          <a:p>
            <a:r>
              <a:rPr lang="en-US" altLang="ko-KR" sz="1400" b="1" dirty="0" smtClean="0">
                <a:solidFill>
                  <a:srgbClr val="FF0000"/>
                </a:solidFill>
              </a:rPr>
              <a:t> 2.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교당수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: 0.9%</a:t>
            </a:r>
          </a:p>
          <a:p>
            <a:r>
              <a:rPr lang="en-US" altLang="ko-KR" sz="1400" b="1" dirty="0" smtClean="0">
                <a:solidFill>
                  <a:srgbClr val="FF0000"/>
                </a:solidFill>
              </a:rPr>
              <a:t> 3.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기관교당수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: 9.1%</a:t>
            </a:r>
          </a:p>
          <a:p>
            <a:r>
              <a:rPr lang="en-US" altLang="ko-KR" sz="1400" b="1" dirty="0" smtClean="0">
                <a:solidFill>
                  <a:srgbClr val="FF0000"/>
                </a:solidFill>
              </a:rPr>
              <a:t> 4.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기관수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: 3.6%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000100" y="642918"/>
            <a:ext cx="3821933" cy="571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교당</a:t>
            </a:r>
            <a:r>
              <a:rPr lang="en-US" altLang="ko-KR" sz="2000" dirty="0" smtClean="0">
                <a:solidFill>
                  <a:srgbClr val="7030A0"/>
                </a:solidFill>
                <a:latin typeface="Agency FB"/>
                <a:ea typeface="HY강B" pitchFamily="18" charset="-127"/>
              </a:rPr>
              <a:t>·</a:t>
            </a:r>
            <a:r>
              <a:rPr lang="ko-KR" altLang="en-US" sz="2000" dirty="0" smtClean="0">
                <a:solidFill>
                  <a:srgbClr val="7030A0"/>
                </a:solidFill>
                <a:latin typeface="Agency FB"/>
                <a:ea typeface="HY강B" pitchFamily="18" charset="-127"/>
              </a:rPr>
              <a:t>기관은 계속 증가하고 있다</a:t>
            </a:r>
            <a:endParaRPr lang="ko-KR" altLang="en-US" sz="2000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72396" y="4429132"/>
            <a:ext cx="8572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/>
              <a:t>&lt;</a:t>
            </a:r>
            <a:r>
              <a:rPr lang="ko-KR" altLang="en-US" sz="1000" b="1" dirty="0" smtClean="0"/>
              <a:t>표</a:t>
            </a:r>
            <a:r>
              <a:rPr lang="en-US" altLang="ko-KR" sz="1000" b="1" dirty="0" smtClean="0"/>
              <a:t>17&gt;</a:t>
            </a:r>
            <a:endParaRPr lang="ko-KR" altLang="en-US" sz="1000" b="1" dirty="0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27</a:t>
            </a:fld>
            <a:endParaRPr lang="ko-KR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642910" y="785794"/>
            <a:ext cx="7858180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교무는 </a:t>
            </a:r>
            <a:r>
              <a:rPr lang="en-US" altLang="ko-KR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1</a:t>
            </a:r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급 교무가 많고</a:t>
            </a:r>
            <a:r>
              <a:rPr lang="en-US" altLang="ko-KR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교당은 영세교당이 많다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graphicFrame>
        <p:nvGraphicFramePr>
          <p:cNvPr id="5" name="차트 4"/>
          <p:cNvGraphicFramePr/>
          <p:nvPr/>
        </p:nvGraphicFramePr>
        <p:xfrm>
          <a:off x="3357554" y="1857364"/>
          <a:ext cx="6715172" cy="4286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 flipH="1">
            <a:off x="1571604" y="5857892"/>
            <a:ext cx="1571636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002060"/>
                </a:solidFill>
              </a:rPr>
              <a:t>급수별 교무 비율</a:t>
            </a:r>
            <a:endParaRPr lang="ko-KR" altLang="en-US" sz="14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차트 3"/>
          <p:cNvGraphicFramePr/>
          <p:nvPr/>
        </p:nvGraphicFramePr>
        <p:xfrm>
          <a:off x="714348" y="2714620"/>
          <a:ext cx="3214710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28</a:t>
            </a:fld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572396" y="2214554"/>
            <a:ext cx="1250165" cy="285752"/>
          </a:xfrm>
          <a:prstGeom prst="rect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rgbClr val="009900"/>
                </a:solidFill>
              </a:rPr>
              <a:t>원기 </a:t>
            </a:r>
            <a:r>
              <a:rPr lang="en-US" altLang="ko-KR" sz="1200" b="1" dirty="0" smtClean="0">
                <a:solidFill>
                  <a:srgbClr val="009900"/>
                </a:solidFill>
              </a:rPr>
              <a:t>94</a:t>
            </a:r>
            <a:r>
              <a:rPr lang="ko-KR" altLang="en-US" sz="1200" b="1" dirty="0" smtClean="0">
                <a:solidFill>
                  <a:srgbClr val="009900"/>
                </a:solidFill>
              </a:rPr>
              <a:t>년 현재</a:t>
            </a:r>
            <a:endParaRPr lang="ko-KR" altLang="en-US" sz="1200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000100" y="1285860"/>
            <a:ext cx="7143800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직급으로 인해 인사유연성이 저하되고 있다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0100" y="2786058"/>
            <a:ext cx="7072362" cy="261610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US" altLang="ko-KR" b="1" dirty="0" smtClean="0">
              <a:solidFill>
                <a:srgbClr val="002060"/>
              </a:solidFill>
            </a:endParaRPr>
          </a:p>
          <a:p>
            <a:pPr marL="1255713" indent="-1255713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2400" b="1" dirty="0" smtClean="0">
                <a:solidFill>
                  <a:srgbClr val="FF0000"/>
                </a:solidFill>
                <a:latin typeface="Aharoni"/>
                <a:cs typeface="Aharoni"/>
              </a:rPr>
              <a:t>•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교당의 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70%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 정도가 </a:t>
            </a:r>
            <a:r>
              <a:rPr lang="ko-KR" altLang="en-US" sz="2400" b="1" dirty="0" err="1" smtClean="0">
                <a:solidFill>
                  <a:srgbClr val="FF0000"/>
                </a:solidFill>
              </a:rPr>
              <a:t>영세교당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 </a:t>
            </a:r>
            <a:endParaRPr lang="en-US" altLang="ko-KR" sz="2400" b="1" dirty="0" smtClean="0">
              <a:solidFill>
                <a:srgbClr val="FF0000"/>
              </a:solidFill>
            </a:endParaRPr>
          </a:p>
          <a:p>
            <a:pPr marL="1163638" indent="-1163638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20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000" b="1" dirty="0" smtClean="0">
                <a:solidFill>
                  <a:srgbClr val="7030A0"/>
                </a:solidFill>
              </a:rPr>
              <a:t>교역자 급수에 맞는 인사 배치는 대단히 어려운 상황</a:t>
            </a:r>
            <a:endParaRPr lang="en-US" altLang="ko-KR" sz="2000" b="1" dirty="0" smtClean="0">
              <a:solidFill>
                <a:srgbClr val="7030A0"/>
              </a:solidFill>
            </a:endParaRPr>
          </a:p>
          <a:p>
            <a:pPr marL="712788" indent="-712788">
              <a:lnSpc>
                <a:spcPct val="150000"/>
              </a:lnSpc>
            </a:pPr>
            <a:endParaRPr lang="en-US" altLang="ko-KR" b="1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Arial"/>
                <a:cs typeface="Arial"/>
              </a:rPr>
              <a:t>                  </a:t>
            </a:r>
            <a:endParaRPr lang="en-US" altLang="ko-KR" b="1" dirty="0" smtClean="0">
              <a:cs typeface="Aharoni"/>
            </a:endParaRPr>
          </a:p>
          <a:p>
            <a:endParaRPr lang="en-US" altLang="ko-KR" sz="1000" dirty="0" smtClean="0">
              <a:cs typeface="Aharoni"/>
            </a:endParaRPr>
          </a:p>
          <a:p>
            <a:endParaRPr lang="en-US" altLang="ko-KR" sz="1000" dirty="0" smtClean="0">
              <a:cs typeface="Aharon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29</a:t>
            </a:fld>
            <a:endParaRPr lang="ko-KR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000100" y="1428736"/>
            <a:ext cx="6500858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기관 근무자가 너무 많은 것은 아닌가</a:t>
            </a:r>
            <a:r>
              <a:rPr lang="en-US" altLang="ko-KR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?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8662" y="3000372"/>
            <a:ext cx="7072362" cy="22621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US" altLang="ko-KR" b="1" dirty="0" smtClean="0">
              <a:solidFill>
                <a:srgbClr val="002060"/>
              </a:solidFill>
            </a:endParaRPr>
          </a:p>
          <a:p>
            <a:pPr marL="1520825" indent="-1520825">
              <a:lnSpc>
                <a:spcPct val="150000"/>
              </a:lnSpc>
            </a:pPr>
            <a:r>
              <a:rPr lang="ko-KR" altLang="en-US" sz="2000" b="1" dirty="0" smtClean="0">
                <a:solidFill>
                  <a:srgbClr val="002060"/>
                </a:solidFill>
              </a:rPr>
              <a:t> 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원기 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94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년 현재 기관별 근무자 현황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2962275" indent="-2962275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002060"/>
                </a:solidFill>
              </a:rPr>
              <a:t>   </a:t>
            </a:r>
            <a:r>
              <a:rPr lang="en-US" altLang="ko-KR" sz="20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000" b="1" dirty="0" smtClean="0">
                <a:solidFill>
                  <a:srgbClr val="7030A0"/>
                </a:solidFill>
              </a:rPr>
              <a:t>교화 </a:t>
            </a:r>
            <a:r>
              <a:rPr lang="en-US" altLang="ko-KR" sz="2000" b="1" dirty="0" smtClean="0">
                <a:solidFill>
                  <a:srgbClr val="7030A0"/>
                </a:solidFill>
              </a:rPr>
              <a:t>62%,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기관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38%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(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교육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10%, 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복지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9%, 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총부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8%, 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훈련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4%,                            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산업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4%, 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문화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3%)</a:t>
            </a:r>
            <a:r>
              <a:rPr lang="en-US" altLang="ko-KR" sz="2000" b="1" dirty="0" smtClean="0">
                <a:solidFill>
                  <a:srgbClr val="7030A0"/>
                </a:solidFill>
              </a:rPr>
              <a:t> </a:t>
            </a:r>
          </a:p>
          <a:p>
            <a:pPr marL="712788" indent="-712788">
              <a:lnSpc>
                <a:spcPct val="150000"/>
              </a:lnSpc>
            </a:pPr>
            <a:r>
              <a:rPr lang="en-US" altLang="ko-KR" b="1" dirty="0" smtClean="0">
                <a:solidFill>
                  <a:srgbClr val="7030A0"/>
                </a:solidFill>
              </a:rPr>
              <a:t>        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30</a:t>
            </a:fld>
            <a:endParaRPr lang="ko-KR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000100" y="1142984"/>
            <a:ext cx="7143800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err="1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품과제도로</a:t>
            </a:r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 인한 출가교역자의 서열화 현상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0100" y="2500306"/>
            <a:ext cx="7072362" cy="229293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95250" indent="-95250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규정상으로는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품과 전환 가능</a:t>
            </a:r>
            <a:endParaRPr lang="en-US" altLang="ko-KR" sz="2400" b="1" dirty="0" smtClean="0">
              <a:solidFill>
                <a:srgbClr val="FF0000"/>
              </a:solidFill>
            </a:endParaRPr>
          </a:p>
          <a:p>
            <a:pPr marL="95250" indent="-95250">
              <a:lnSpc>
                <a:spcPct val="200000"/>
              </a:lnSpc>
            </a:pPr>
            <a:r>
              <a:rPr lang="en-US" altLang="ko-KR" sz="2000" b="1" dirty="0" smtClean="0">
                <a:solidFill>
                  <a:srgbClr val="7030A0"/>
                </a:solidFill>
              </a:rPr>
              <a:t>  - </a:t>
            </a:r>
            <a:r>
              <a:rPr lang="ko-KR" altLang="en-US" sz="2000" b="1" dirty="0" err="1" smtClean="0">
                <a:solidFill>
                  <a:srgbClr val="7030A0"/>
                </a:solidFill>
              </a:rPr>
              <a:t>교무품과에서</a:t>
            </a:r>
            <a:r>
              <a:rPr lang="ko-KR" altLang="en-US" sz="2000" b="1" dirty="0" smtClean="0">
                <a:solidFill>
                  <a:srgbClr val="7030A0"/>
                </a:solidFill>
              </a:rPr>
              <a:t> </a:t>
            </a:r>
            <a:r>
              <a:rPr lang="ko-KR" altLang="en-US" sz="2000" b="1" dirty="0" err="1" smtClean="0">
                <a:solidFill>
                  <a:srgbClr val="7030A0"/>
                </a:solidFill>
              </a:rPr>
              <a:t>도무품과로</a:t>
            </a:r>
            <a:r>
              <a:rPr lang="ko-KR" altLang="en-US" sz="2000" b="1" dirty="0" smtClean="0">
                <a:solidFill>
                  <a:srgbClr val="7030A0"/>
                </a:solidFill>
              </a:rPr>
              <a:t> 전환한 경우는 있으나 </a:t>
            </a:r>
            <a:endParaRPr lang="en-US" altLang="ko-KR" sz="2000" b="1" dirty="0" smtClean="0">
              <a:solidFill>
                <a:srgbClr val="7030A0"/>
              </a:solidFill>
            </a:endParaRPr>
          </a:p>
          <a:p>
            <a:pPr marL="95250" indent="-95250">
              <a:lnSpc>
                <a:spcPct val="200000"/>
              </a:lnSpc>
            </a:pPr>
            <a:r>
              <a:rPr lang="en-US" altLang="ko-KR" sz="2000" b="1" dirty="0" smtClean="0">
                <a:solidFill>
                  <a:srgbClr val="7030A0"/>
                </a:solidFill>
              </a:rPr>
              <a:t>    </a:t>
            </a:r>
            <a:r>
              <a:rPr lang="ko-KR" altLang="en-US" sz="2000" b="1" dirty="0" err="1" smtClean="0">
                <a:solidFill>
                  <a:srgbClr val="7030A0"/>
                </a:solidFill>
              </a:rPr>
              <a:t>도무품과에서</a:t>
            </a:r>
            <a:r>
              <a:rPr lang="ko-KR" altLang="en-US" sz="2000" b="1" dirty="0" smtClean="0">
                <a:solidFill>
                  <a:srgbClr val="7030A0"/>
                </a:solidFill>
              </a:rPr>
              <a:t> 교무품과로 전환한 경우는 없음</a:t>
            </a:r>
            <a:endParaRPr lang="en-US" altLang="ko-KR" sz="2000" b="1" dirty="0" smtClean="0">
              <a:solidFill>
                <a:srgbClr val="7030A0"/>
              </a:solidFill>
            </a:endParaRPr>
          </a:p>
          <a:p>
            <a:pPr marL="2327275" indent="-1876425">
              <a:lnSpc>
                <a:spcPct val="150000"/>
              </a:lnSpc>
            </a:pPr>
            <a:r>
              <a:rPr lang="ko-KR" altLang="en-US" b="1" dirty="0" smtClean="0">
                <a:cs typeface="Aharoni"/>
              </a:rPr>
              <a:t>                   </a:t>
            </a:r>
            <a:endParaRPr lang="en-US" altLang="ko-KR" b="1" dirty="0" smtClean="0">
              <a:cs typeface="Aharon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31</a:t>
            </a:fld>
            <a:endParaRPr lang="ko-KR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214678" y="785794"/>
            <a:ext cx="2714644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bg1"/>
                </a:solidFill>
              </a:rPr>
              <a:t>도무</a:t>
            </a:r>
            <a:r>
              <a:rPr lang="en-US" altLang="ko-KR" sz="1600" dirty="0" smtClean="0">
                <a:solidFill>
                  <a:schemeClr val="bg1"/>
                </a:solidFill>
                <a:latin typeface="Agency FB"/>
              </a:rPr>
              <a:t>·</a:t>
            </a:r>
            <a:r>
              <a:rPr lang="ko-KR" altLang="en-US" sz="1600" dirty="0" smtClean="0">
                <a:solidFill>
                  <a:schemeClr val="bg1"/>
                </a:solidFill>
                <a:latin typeface="Agency FB"/>
              </a:rPr>
              <a:t>덕</a:t>
            </a:r>
            <a:r>
              <a:rPr lang="ko-KR" altLang="en-US" sz="1600" dirty="0" smtClean="0">
                <a:solidFill>
                  <a:schemeClr val="bg1"/>
                </a:solidFill>
              </a:rPr>
              <a:t>무 분야별 근무 현황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1428728" y="1500174"/>
          <a:ext cx="6286544" cy="1929549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567070"/>
                <a:gridCol w="567070"/>
                <a:gridCol w="567070"/>
                <a:gridCol w="567070"/>
                <a:gridCol w="567070"/>
                <a:gridCol w="567070"/>
                <a:gridCol w="567070"/>
                <a:gridCol w="567070"/>
                <a:gridCol w="567070"/>
                <a:gridCol w="567070"/>
                <a:gridCol w="615844"/>
              </a:tblGrid>
              <a:tr h="36383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solidFill>
                            <a:schemeClr val="bg1"/>
                          </a:solidFill>
                        </a:rPr>
                        <a:t>품과</a:t>
                      </a:r>
                      <a:endParaRPr lang="ko-KR" altLang="en-US" sz="1400" b="0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solidFill>
                            <a:schemeClr val="bg1"/>
                          </a:solidFill>
                        </a:rPr>
                        <a:t>성별</a:t>
                      </a:r>
                      <a:endParaRPr lang="ko-KR" altLang="en-US" sz="1400" b="0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총부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교화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훈련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교육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복지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문화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산업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기타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합계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</a:tr>
              <a:tr h="26095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solidFill>
                            <a:schemeClr val="bg1"/>
                          </a:solidFill>
                        </a:rPr>
                        <a:t>도무</a:t>
                      </a:r>
                      <a:endParaRPr lang="ko-KR" altLang="en-US" sz="1400" b="0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/>
                        <a:t>남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</a:tr>
              <a:tr h="2609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돋움"/>
                        </a:rPr>
                        <a:t>여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</a:tr>
              <a:tr h="2609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/>
                        <a:t>합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9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bg1"/>
                          </a:solidFill>
                        </a:rPr>
                        <a:t>38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</a:tr>
              <a:tr h="26095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solidFill>
                            <a:schemeClr val="bg1"/>
                          </a:solidFill>
                        </a:rPr>
                        <a:t>덕무</a:t>
                      </a:r>
                      <a:endParaRPr lang="ko-KR" altLang="en-US" sz="1400" b="0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/>
                        <a:t>남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</a:tr>
              <a:tr h="2609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여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26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</a:tr>
              <a:tr h="2609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/>
                        <a:t>합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7697" marR="7697" marT="7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</a:rPr>
                        <a:t>49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latin typeface="돋움"/>
                      </a:endParaRPr>
                    </a:p>
                  </a:txBody>
                  <a:tcPr marL="7697" marR="7697" marT="7697" marB="0" anchor="ctr"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sp>
        <p:nvSpPr>
          <p:cNvPr id="4" name="직사각형 3"/>
          <p:cNvSpPr/>
          <p:nvPr/>
        </p:nvSpPr>
        <p:spPr>
          <a:xfrm>
            <a:off x="6786578" y="1214422"/>
            <a:ext cx="96372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/>
              <a:t>(</a:t>
            </a:r>
            <a:r>
              <a:rPr lang="ko-KR" altLang="en-US" sz="1200" dirty="0" smtClean="0"/>
              <a:t>원기 </a:t>
            </a:r>
            <a:r>
              <a:rPr lang="en-US" altLang="ko-KR" sz="1200" dirty="0" smtClean="0"/>
              <a:t>94</a:t>
            </a:r>
            <a:r>
              <a:rPr lang="ko-KR" altLang="en-US" sz="1200" dirty="0" smtClean="0"/>
              <a:t>년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5214942" y="4714884"/>
          <a:ext cx="2357454" cy="1571636"/>
        </p:xfrm>
        <a:graphic>
          <a:graphicData uri="http://schemas.openxmlformats.org/drawingml/2006/table">
            <a:tbl>
              <a:tblPr/>
              <a:tblGrid>
                <a:gridCol w="316103"/>
                <a:gridCol w="384175"/>
                <a:gridCol w="384175"/>
                <a:gridCol w="384175"/>
                <a:gridCol w="384175"/>
                <a:gridCol w="504651"/>
              </a:tblGrid>
              <a:tr h="50006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0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latin typeface="한컴바탕"/>
                        <a:ea typeface="한컴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chemeClr val="bg1"/>
                          </a:solidFill>
                          <a:latin typeface="돋움"/>
                          <a:ea typeface="돋움"/>
                        </a:rPr>
                        <a:t>1</a:t>
                      </a: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돋움"/>
                          <a:ea typeface="돋움"/>
                        </a:rPr>
                        <a:t>기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한컴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chemeClr val="bg1"/>
                          </a:solidFill>
                          <a:latin typeface="돋움"/>
                          <a:ea typeface="돋움"/>
                        </a:rPr>
                        <a:t>2</a:t>
                      </a: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돋움"/>
                          <a:ea typeface="돋움"/>
                        </a:rPr>
                        <a:t>기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한컴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chemeClr val="bg1"/>
                          </a:solidFill>
                          <a:latin typeface="돋움"/>
                          <a:ea typeface="돋움"/>
                        </a:rPr>
                        <a:t>3</a:t>
                      </a: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돋움"/>
                          <a:ea typeface="돋움"/>
                        </a:rPr>
                        <a:t>기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한컴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chemeClr val="bg1"/>
                          </a:solidFill>
                          <a:latin typeface="돋움"/>
                          <a:ea typeface="돋움"/>
                        </a:rPr>
                        <a:t>4</a:t>
                      </a: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돋움"/>
                          <a:ea typeface="돋움"/>
                        </a:rPr>
                        <a:t>기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한컴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돋움"/>
                        </a:rPr>
                        <a:t>합계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한컴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+mn-lt"/>
                        </a:rPr>
                        <a:t>남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18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5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4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3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30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여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 6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3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13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lt"/>
                        </a:rPr>
                        <a:t>계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24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7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6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6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+mn-lt"/>
                          <a:ea typeface="돋움"/>
                        </a:rPr>
                        <a:t>43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2285984" y="4214818"/>
            <a:ext cx="157163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bg1"/>
                </a:solidFill>
              </a:rPr>
              <a:t>원무 근무 현황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643570" y="4214818"/>
            <a:ext cx="157163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bg1"/>
                </a:solidFill>
              </a:rPr>
              <a:t>원무 기수별 수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1428728" y="4714884"/>
          <a:ext cx="3309874" cy="1571635"/>
        </p:xfrm>
        <a:graphic>
          <a:graphicData uri="http://schemas.openxmlformats.org/drawingml/2006/table">
            <a:tbl>
              <a:tblPr/>
              <a:tblGrid>
                <a:gridCol w="316103"/>
                <a:gridCol w="420116"/>
                <a:gridCol w="420116"/>
                <a:gridCol w="420116"/>
                <a:gridCol w="420116"/>
                <a:gridCol w="420116"/>
                <a:gridCol w="420116"/>
                <a:gridCol w="473075"/>
              </a:tblGrid>
              <a:tr h="55219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0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latin typeface="+mn-lt"/>
                        <a:ea typeface="한컴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+mn-lt"/>
                        </a:rPr>
                        <a:t>교당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+mn-lt"/>
                        </a:rPr>
                        <a:t>교육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+mn-lt"/>
                        </a:rPr>
                        <a:t>군종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+mn-lt"/>
                        </a:rPr>
                        <a:t>단체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+mn-lt"/>
                        </a:rPr>
                        <a:t>복지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+mn-lt"/>
                        </a:rPr>
                        <a:t>해외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합</a:t>
                      </a:r>
                      <a:endParaRPr lang="en-US" altLang="ko-KR" sz="1200" b="1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계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339813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+mn-lt"/>
                        </a:rPr>
                        <a:t>남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12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4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10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1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1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30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813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여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0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 9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0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 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1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1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13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813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+mn-lt"/>
                        </a:rPr>
                        <a:t>계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21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4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12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+mn-lt"/>
                          <a:ea typeface="돋움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1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+mn-lt"/>
                          <a:ea typeface="돋움"/>
                        </a:rPr>
                        <a:t>43</a:t>
                      </a:r>
                      <a:endParaRPr lang="en-US" sz="12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500034" y="357166"/>
            <a:ext cx="857256" cy="35719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참고 자료</a:t>
            </a:r>
            <a:endParaRPr lang="ko-KR" altLang="en-US" sz="1200" b="1" dirty="0"/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>
          <a:xfrm>
            <a:off x="6786578" y="6492875"/>
            <a:ext cx="2133600" cy="365125"/>
          </a:xfrm>
        </p:spPr>
        <p:txBody>
          <a:bodyPr/>
          <a:lstStyle/>
          <a:p>
            <a:fld id="{5BC0135A-5154-4954-93B1-A5ECD639AFE7}" type="slidenum">
              <a:rPr lang="ko-KR" altLang="en-US" smtClean="0"/>
              <a:pPr/>
              <a:t>32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220372" y="1643050"/>
            <a:ext cx="6703256" cy="3497075"/>
            <a:chOff x="0" y="320874"/>
            <a:chExt cx="6096000" cy="3422250"/>
          </a:xfrm>
          <a:solidFill>
            <a:srgbClr val="0070C0"/>
          </a:solidFill>
        </p:grpSpPr>
        <p:sp>
          <p:nvSpPr>
            <p:cNvPr id="3" name="모서리가 둥근 직사각형 2"/>
            <p:cNvSpPr/>
            <p:nvPr/>
          </p:nvSpPr>
          <p:spPr>
            <a:xfrm>
              <a:off x="0" y="320874"/>
              <a:ext cx="6096000" cy="342225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모서리가 둥근 직사각형 4"/>
            <p:cNvSpPr/>
            <p:nvPr/>
          </p:nvSpPr>
          <p:spPr>
            <a:xfrm>
              <a:off x="167060" y="531801"/>
              <a:ext cx="5750377" cy="304426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lvl="0" algn="ctr" defTabSz="2889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5400" kern="1200" dirty="0" smtClean="0">
                  <a:latin typeface="+mj-ea"/>
                  <a:ea typeface="+mj-ea"/>
                </a:rPr>
                <a:t>교무 평가 및 </a:t>
              </a:r>
              <a:endParaRPr lang="en-US" altLang="ko-KR" sz="5400" kern="1200" dirty="0" smtClean="0">
                <a:latin typeface="+mj-ea"/>
                <a:ea typeface="+mj-ea"/>
              </a:endParaRPr>
            </a:p>
            <a:p>
              <a:pPr lvl="0" algn="ctr" defTabSz="2889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5400" kern="1200" dirty="0" smtClean="0">
                  <a:latin typeface="+mj-ea"/>
                  <a:ea typeface="+mj-ea"/>
                </a:rPr>
                <a:t>인사는</a:t>
              </a:r>
              <a:r>
                <a:rPr lang="en-US" altLang="ko-KR" sz="5400" kern="1200" dirty="0" smtClean="0">
                  <a:latin typeface="+mj-ea"/>
                  <a:ea typeface="+mj-ea"/>
                </a:rPr>
                <a:t>?</a:t>
              </a:r>
              <a:endParaRPr lang="ko-KR" altLang="en-US" sz="5400" kern="1200" dirty="0">
                <a:latin typeface="+mj-ea"/>
                <a:ea typeface="+mj-ea"/>
              </a:endParaRPr>
            </a:p>
          </p:txBody>
        </p:sp>
      </p:grp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33</a:t>
            </a:fld>
            <a:endParaRPr lang="ko-KR" alt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857224" y="928670"/>
            <a:ext cx="4500594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합리적 평가 및 인사 제도가 절실하다</a:t>
            </a:r>
            <a:endParaRPr lang="ko-KR" altLang="en-US" sz="2000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85786" y="2000240"/>
            <a:ext cx="7572428" cy="385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00100" y="2571744"/>
            <a:ext cx="71438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dirty="0" smtClean="0">
                <a:solidFill>
                  <a:srgbClr val="002060"/>
                </a:solidFill>
                <a:latin typeface="Aharoni"/>
                <a:cs typeface="Aharoni"/>
              </a:rPr>
              <a:t>• </a:t>
            </a:r>
            <a:r>
              <a:rPr lang="en-US" altLang="ko-KR" dirty="0" smtClean="0">
                <a:solidFill>
                  <a:srgbClr val="002060"/>
                </a:solidFill>
                <a:cs typeface="Aharoni"/>
              </a:rPr>
              <a:t>’10</a:t>
            </a:r>
            <a:r>
              <a:rPr lang="ko-KR" altLang="en-US" dirty="0" smtClean="0">
                <a:solidFill>
                  <a:srgbClr val="002060"/>
                </a:solidFill>
                <a:cs typeface="Aharoni"/>
              </a:rPr>
              <a:t>대 혁신과제</a:t>
            </a:r>
            <a:r>
              <a:rPr lang="en-US" altLang="ko-KR" dirty="0" smtClean="0">
                <a:solidFill>
                  <a:srgbClr val="002060"/>
                </a:solidFill>
                <a:cs typeface="Aharoni"/>
              </a:rPr>
              <a:t>’ 20</a:t>
            </a:r>
            <a:r>
              <a:rPr lang="ko-KR" altLang="en-US" dirty="0" smtClean="0">
                <a:solidFill>
                  <a:srgbClr val="002060"/>
                </a:solidFill>
                <a:cs typeface="Aharoni"/>
              </a:rPr>
              <a:t>위권 항목 가운데</a:t>
            </a:r>
            <a:endParaRPr lang="en-US" altLang="ko-KR" dirty="0" smtClean="0">
              <a:solidFill>
                <a:srgbClr val="002060"/>
              </a:solidFill>
              <a:cs typeface="Aharoni"/>
            </a:endParaRPr>
          </a:p>
          <a:p>
            <a:pPr algn="just"/>
            <a:r>
              <a:rPr lang="en-US" altLang="ko-KR" dirty="0" smtClean="0">
                <a:cs typeface="Aharoni"/>
              </a:rPr>
              <a:t>   </a:t>
            </a:r>
          </a:p>
          <a:p>
            <a:pPr algn="just"/>
            <a:r>
              <a:rPr lang="en-US" altLang="ko-KR" dirty="0" smtClean="0">
                <a:cs typeface="Aharoni"/>
              </a:rPr>
              <a:t>   </a:t>
            </a:r>
            <a:r>
              <a:rPr lang="ko-KR" altLang="en-US" b="1" dirty="0" smtClean="0">
                <a:solidFill>
                  <a:srgbClr val="FF0000"/>
                </a:solidFill>
                <a:cs typeface="Aharoni"/>
              </a:rPr>
              <a:t>합리적 평가 및 인사제도</a:t>
            </a:r>
            <a:r>
              <a:rPr lang="ko-KR" altLang="en-US" dirty="0" smtClean="0">
                <a:cs typeface="Aharoni"/>
              </a:rPr>
              <a:t> </a:t>
            </a:r>
            <a:r>
              <a:rPr lang="en-US" altLang="ko-KR" dirty="0" smtClean="0">
                <a:cs typeface="Aharoni"/>
              </a:rPr>
              <a:t>: </a:t>
            </a:r>
            <a:r>
              <a:rPr lang="en-US" altLang="ko-KR" b="1" dirty="0" smtClean="0">
                <a:solidFill>
                  <a:srgbClr val="FF0000"/>
                </a:solidFill>
                <a:cs typeface="Aharoni"/>
              </a:rPr>
              <a:t>1</a:t>
            </a:r>
            <a:r>
              <a:rPr lang="ko-KR" altLang="en-US" b="1" dirty="0" smtClean="0">
                <a:solidFill>
                  <a:srgbClr val="FF0000"/>
                </a:solidFill>
                <a:cs typeface="Aharoni"/>
              </a:rPr>
              <a:t>위</a:t>
            </a:r>
            <a:endParaRPr lang="en-US" altLang="ko-KR" b="1" dirty="0" smtClean="0">
              <a:solidFill>
                <a:srgbClr val="FF0000"/>
              </a:solidFill>
              <a:cs typeface="Aharoni"/>
            </a:endParaRPr>
          </a:p>
          <a:p>
            <a:pPr algn="just"/>
            <a:r>
              <a:rPr lang="en-US" altLang="ko-KR" dirty="0" smtClean="0">
                <a:cs typeface="Aharoni"/>
              </a:rPr>
              <a:t>   </a:t>
            </a:r>
          </a:p>
          <a:p>
            <a:pPr algn="just"/>
            <a:r>
              <a:rPr lang="en-US" altLang="ko-KR" b="1" dirty="0" smtClean="0">
                <a:solidFill>
                  <a:srgbClr val="002060"/>
                </a:solidFill>
                <a:cs typeface="Aharoni"/>
              </a:rPr>
              <a:t>→ </a:t>
            </a:r>
            <a:r>
              <a:rPr lang="ko-KR" altLang="en-US" b="1" dirty="0" smtClean="0">
                <a:solidFill>
                  <a:srgbClr val="002060"/>
                </a:solidFill>
                <a:cs typeface="Aharoni"/>
              </a:rPr>
              <a:t>현재의 평가 및 인사제도가 비합리적이라고 느끼고 있음의 반증</a:t>
            </a:r>
            <a:endParaRPr lang="en-US" altLang="ko-KR" b="1" dirty="0" smtClean="0">
              <a:solidFill>
                <a:srgbClr val="002060"/>
              </a:solidFill>
              <a:cs typeface="Aharoni"/>
            </a:endParaRPr>
          </a:p>
          <a:p>
            <a:pPr algn="just"/>
            <a:endParaRPr lang="en-US" altLang="ko-KR" dirty="0" smtClean="0">
              <a:cs typeface="Aharoni"/>
            </a:endParaRPr>
          </a:p>
          <a:p>
            <a:pPr algn="just"/>
            <a:r>
              <a:rPr lang="en-US" altLang="ko-KR" sz="1200" dirty="0" smtClean="0">
                <a:cs typeface="Aharoni"/>
              </a:rPr>
              <a:t>     - </a:t>
            </a:r>
            <a:r>
              <a:rPr lang="ko-KR" altLang="en-US" sz="1200" dirty="0" smtClean="0">
                <a:cs typeface="Aharoni"/>
              </a:rPr>
              <a:t>출처 </a:t>
            </a:r>
            <a:r>
              <a:rPr lang="en-US" altLang="ko-KR" sz="1200" dirty="0" smtClean="0">
                <a:cs typeface="Aharoni"/>
              </a:rPr>
              <a:t>: </a:t>
            </a:r>
            <a:r>
              <a:rPr lang="ko-KR" altLang="ko-KR" sz="1200" dirty="0" smtClean="0">
                <a:cs typeface="Aharoni"/>
              </a:rPr>
              <a:t>「</a:t>
            </a:r>
            <a:r>
              <a:rPr lang="ko-KR" altLang="en-US" sz="1200" dirty="0" smtClean="0">
                <a:cs typeface="Aharoni"/>
              </a:rPr>
              <a:t>교단 발전을 위한 </a:t>
            </a:r>
            <a:r>
              <a:rPr lang="en-US" altLang="ko-KR" sz="1200" dirty="0" smtClean="0">
                <a:cs typeface="Aharoni"/>
              </a:rPr>
              <a:t>10</a:t>
            </a:r>
            <a:r>
              <a:rPr lang="ko-KR" altLang="en-US" sz="1200" dirty="0" smtClean="0">
                <a:cs typeface="Aharoni"/>
              </a:rPr>
              <a:t>가지 혁신과제 선정 및 활성화를 위한 출가교역자 의식조사 보고서」</a:t>
            </a:r>
            <a:endParaRPr lang="en-US" altLang="ko-KR" sz="1200" dirty="0" smtClean="0">
              <a:cs typeface="Aharoni"/>
            </a:endParaRPr>
          </a:p>
          <a:p>
            <a:pPr algn="r"/>
            <a:r>
              <a:rPr lang="en-US" altLang="ko-KR" sz="1000" dirty="0" smtClean="0">
                <a:cs typeface="Aharoni"/>
              </a:rPr>
              <a:t>  (</a:t>
            </a:r>
            <a:r>
              <a:rPr lang="ko-KR" altLang="en-US" sz="1000" dirty="0" smtClean="0">
                <a:cs typeface="Aharoni"/>
              </a:rPr>
              <a:t>원기 </a:t>
            </a:r>
            <a:r>
              <a:rPr lang="en-US" altLang="ko-KR" sz="1000" dirty="0" smtClean="0">
                <a:cs typeface="Aharoni"/>
              </a:rPr>
              <a:t>94</a:t>
            </a:r>
            <a:r>
              <a:rPr lang="ko-KR" altLang="en-US" sz="1000" dirty="0" smtClean="0">
                <a:cs typeface="Aharoni"/>
              </a:rPr>
              <a:t>년 </a:t>
            </a:r>
            <a:r>
              <a:rPr lang="en-US" altLang="ko-KR" sz="1000" dirty="0" smtClean="0">
                <a:cs typeface="Aharoni"/>
              </a:rPr>
              <a:t>5</a:t>
            </a:r>
            <a:r>
              <a:rPr lang="ko-KR" altLang="en-US" sz="1000" dirty="0" smtClean="0">
                <a:cs typeface="Aharoni"/>
              </a:rPr>
              <a:t>월</a:t>
            </a:r>
            <a:r>
              <a:rPr lang="en-US" altLang="ko-KR" sz="1000" dirty="0" smtClean="0">
                <a:cs typeface="Aharoni"/>
              </a:rPr>
              <a:t>, </a:t>
            </a:r>
            <a:r>
              <a:rPr lang="ko-KR" altLang="en-US" sz="1000" dirty="0" smtClean="0">
                <a:cs typeface="Aharoni"/>
              </a:rPr>
              <a:t>정책연구소 발행</a:t>
            </a:r>
            <a:r>
              <a:rPr lang="en-US" altLang="ko-KR" sz="1000" dirty="0" smtClean="0">
                <a:cs typeface="Aharoni"/>
              </a:rPr>
              <a:t>)   </a:t>
            </a:r>
            <a:endParaRPr lang="en-US" altLang="ko-KR" sz="1000" dirty="0" smtClean="0"/>
          </a:p>
          <a:p>
            <a:pPr algn="ctr"/>
            <a:endParaRPr lang="en-US" altLang="ko-KR" dirty="0" smtClean="0"/>
          </a:p>
          <a:p>
            <a:pPr algn="ctr"/>
            <a:r>
              <a:rPr lang="ko-KR" altLang="en-US" dirty="0" smtClean="0"/>
              <a:t>  </a:t>
            </a:r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34</a:t>
            </a:fld>
            <a:endParaRPr lang="ko-KR" alt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35</a:t>
            </a:fld>
            <a:endParaRPr lang="ko-KR" altLang="en-US" dirty="0"/>
          </a:p>
        </p:txBody>
      </p:sp>
      <p:grpSp>
        <p:nvGrpSpPr>
          <p:cNvPr id="6" name="그룹 6"/>
          <p:cNvGrpSpPr/>
          <p:nvPr/>
        </p:nvGrpSpPr>
        <p:grpSpPr>
          <a:xfrm>
            <a:off x="750067" y="1071546"/>
            <a:ext cx="7643867" cy="4500594"/>
            <a:chOff x="1250132" y="1857364"/>
            <a:chExt cx="7643867" cy="3214710"/>
          </a:xfrm>
        </p:grpSpPr>
        <p:sp>
          <p:nvSpPr>
            <p:cNvPr id="3" name="모서리가 둥근 직사각형 2"/>
            <p:cNvSpPr/>
            <p:nvPr/>
          </p:nvSpPr>
          <p:spPr>
            <a:xfrm>
              <a:off x="1250132" y="1857364"/>
              <a:ext cx="7608148" cy="785818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800" b="1" dirty="0" smtClean="0">
                  <a:solidFill>
                    <a:srgbClr val="7030A0"/>
                  </a:solidFill>
                  <a:latin typeface="HY강B" pitchFamily="18" charset="-127"/>
                  <a:ea typeface="HY강B" pitchFamily="18" charset="-127"/>
                </a:rPr>
                <a:t>1. </a:t>
              </a:r>
              <a:r>
                <a:rPr lang="ko-KR" altLang="en-US" sz="2800" b="1" dirty="0" smtClean="0">
                  <a:solidFill>
                    <a:srgbClr val="7030A0"/>
                  </a:solidFill>
                  <a:latin typeface="HY강B" pitchFamily="18" charset="-127"/>
                  <a:ea typeface="HY강B" pitchFamily="18" charset="-127"/>
                </a:rPr>
                <a:t>기본적인 인사정보 관리 및 경력관리 등 미흡</a:t>
              </a:r>
              <a:endParaRPr lang="ko-KR" altLang="en-US" sz="2800" b="1" dirty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" name="모서리가 둥근 직사각형 3"/>
            <p:cNvSpPr/>
            <p:nvPr/>
          </p:nvSpPr>
          <p:spPr>
            <a:xfrm>
              <a:off x="1339430" y="3107529"/>
              <a:ext cx="7536710" cy="785818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800" b="1" dirty="0" smtClean="0">
                  <a:solidFill>
                    <a:srgbClr val="7030A0"/>
                  </a:solidFill>
                  <a:latin typeface="HY강B" pitchFamily="18" charset="-127"/>
                  <a:ea typeface="HY강B" pitchFamily="18" charset="-127"/>
                </a:rPr>
                <a:t>2. </a:t>
              </a:r>
              <a:r>
                <a:rPr lang="ko-KR" altLang="en-US" sz="2800" b="1" dirty="0" smtClean="0">
                  <a:solidFill>
                    <a:srgbClr val="7030A0"/>
                  </a:solidFill>
                  <a:latin typeface="HY강B" pitchFamily="18" charset="-127"/>
                  <a:ea typeface="HY강B" pitchFamily="18" charset="-127"/>
                </a:rPr>
                <a:t>합리적 인사제도 부재</a:t>
              </a:r>
              <a:endParaRPr lang="ko-KR" altLang="en-US" sz="2800" b="1" dirty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5" name="모서리가 둥근 직사각형 4"/>
            <p:cNvSpPr/>
            <p:nvPr/>
          </p:nvSpPr>
          <p:spPr>
            <a:xfrm>
              <a:off x="1357290" y="4357694"/>
              <a:ext cx="7536709" cy="714380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800" b="1" dirty="0" smtClean="0">
                  <a:solidFill>
                    <a:srgbClr val="7030A0"/>
                  </a:solidFill>
                  <a:latin typeface="HY강B" pitchFamily="18" charset="-127"/>
                  <a:ea typeface="HY강B" pitchFamily="18" charset="-127"/>
                </a:rPr>
                <a:t>3. </a:t>
              </a:r>
              <a:r>
                <a:rPr lang="ko-KR" altLang="en-US" sz="2800" b="1" dirty="0" smtClean="0">
                  <a:solidFill>
                    <a:srgbClr val="7030A0"/>
                  </a:solidFill>
                  <a:latin typeface="HY강B" pitchFamily="18" charset="-127"/>
                  <a:ea typeface="HY강B" pitchFamily="18" charset="-127"/>
                </a:rPr>
                <a:t>장단기 인력수급 정책 부재</a:t>
              </a:r>
              <a:endParaRPr lang="ko-KR" altLang="en-US" sz="2800" b="1" dirty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endParaRPr>
            </a:p>
          </p:txBody>
        </p: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85786" y="2071678"/>
            <a:ext cx="7572428" cy="39290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571472" y="714356"/>
            <a:ext cx="8001056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합리적 평가 및 인사 제도 마련 위한 교단 노력은</a:t>
            </a:r>
            <a:r>
              <a:rPr lang="en-US" altLang="ko-KR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?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8662" y="2285992"/>
            <a:ext cx="742955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600" dirty="0" smtClean="0"/>
              <a:t>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원기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91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년 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출가교화단 총단회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: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인사제도개선을 위한 평가제 도입 합의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b="1" dirty="0" smtClean="0">
                <a:solidFill>
                  <a:srgbClr val="002060"/>
                </a:solidFill>
              </a:rPr>
              <a:t>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원기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92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년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3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월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26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일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: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합리적인 인력관리 시스템 확립을 위한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TFT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구성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b="1" dirty="0" smtClean="0">
                <a:solidFill>
                  <a:srgbClr val="002060"/>
                </a:solidFill>
              </a:rPr>
              <a:t>원기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92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년 출가교화단 총단회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: 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원기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93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년 주요인사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, 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원기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94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년 근무자 전체 대상으로 시험평정하기로 합의</a:t>
            </a:r>
            <a:endParaRPr lang="en-US" altLang="ko-KR" sz="1600" b="1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600" b="1" dirty="0" smtClean="0">
                <a:solidFill>
                  <a:srgbClr val="002060"/>
                </a:solidFill>
              </a:rPr>
              <a:t> 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원기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93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1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~11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월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: 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평정대상자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212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명 중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136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명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1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차 시험평정에 참여</a:t>
            </a:r>
            <a:r>
              <a:rPr lang="en-US" altLang="ko-KR" sz="1600" b="1" dirty="0" smtClean="0">
                <a:solidFill>
                  <a:srgbClr val="002060"/>
                </a:solidFill>
                <a:latin typeface="Agency FB"/>
              </a:rPr>
              <a:t>·</a:t>
            </a:r>
            <a:endParaRPr lang="en-US" altLang="ko-KR" sz="1600" b="1" dirty="0" smtClean="0">
              <a:solidFill>
                <a:srgbClr val="002060"/>
              </a:solidFill>
            </a:endParaRPr>
          </a:p>
          <a:p>
            <a:pPr marL="176213" indent="-176213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b="1" dirty="0" smtClean="0">
                <a:solidFill>
                  <a:srgbClr val="002060"/>
                </a:solidFill>
              </a:rPr>
              <a:t>원기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94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1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~ 8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월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: 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현직근무자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1,519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명 중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1,404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명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(92%)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차 시험평정에 참여</a:t>
            </a:r>
            <a:endParaRPr lang="en-US" altLang="ko-KR" sz="1600" b="1" dirty="0" smtClean="0">
              <a:solidFill>
                <a:srgbClr val="002060"/>
              </a:solidFill>
            </a:endParaRPr>
          </a:p>
          <a:p>
            <a:pPr marL="2865438" indent="-2865438">
              <a:lnSpc>
                <a:spcPct val="150000"/>
              </a:lnSpc>
            </a:pPr>
            <a:endParaRPr lang="en-US" altLang="ko-KR" b="1" dirty="0" smtClean="0">
              <a:solidFill>
                <a:srgbClr val="FF0000"/>
              </a:solidFill>
              <a:latin typeface="Aharoni"/>
              <a:cs typeface="Aharoni"/>
            </a:endParaRPr>
          </a:p>
          <a:p>
            <a:pPr marL="2865438" indent="-2865438">
              <a:lnSpc>
                <a:spcPct val="150000"/>
              </a:lnSpc>
            </a:pPr>
            <a:r>
              <a:rPr lang="en-US" altLang="ko-KR" b="1" dirty="0" smtClean="0">
                <a:solidFill>
                  <a:srgbClr val="FF0000"/>
                </a:solidFill>
                <a:latin typeface="Aharoni"/>
                <a:cs typeface="Aharoni"/>
              </a:rPr>
              <a:t>•</a:t>
            </a:r>
            <a:r>
              <a:rPr lang="ko-KR" altLang="en-US" b="1" dirty="0" smtClean="0">
                <a:solidFill>
                  <a:srgbClr val="FF0000"/>
                </a:solidFill>
              </a:rPr>
              <a:t>인사에 대한 불만 여전</a:t>
            </a:r>
            <a:r>
              <a:rPr lang="en-US" altLang="ko-KR" b="1" dirty="0" smtClean="0">
                <a:solidFill>
                  <a:srgbClr val="FF0000"/>
                </a:solidFill>
              </a:rPr>
              <a:t>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→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지속적인 인사제도혁신 필요성 제기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   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36</a:t>
            </a:fld>
            <a:endParaRPr lang="ko-KR" alt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220372" y="1643050"/>
            <a:ext cx="6703256" cy="3497075"/>
            <a:chOff x="0" y="320874"/>
            <a:chExt cx="6096000" cy="3422250"/>
          </a:xfrm>
          <a:solidFill>
            <a:srgbClr val="0070C0"/>
          </a:solidFill>
        </p:grpSpPr>
        <p:sp>
          <p:nvSpPr>
            <p:cNvPr id="3" name="모서리가 둥근 직사각형 2"/>
            <p:cNvSpPr/>
            <p:nvPr/>
          </p:nvSpPr>
          <p:spPr>
            <a:xfrm>
              <a:off x="0" y="320874"/>
              <a:ext cx="6096000" cy="342225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모서리가 둥근 직사각형 4"/>
            <p:cNvSpPr/>
            <p:nvPr/>
          </p:nvSpPr>
          <p:spPr>
            <a:xfrm>
              <a:off x="167060" y="531801"/>
              <a:ext cx="5750377" cy="304426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lvl="0" algn="ctr" defTabSz="2889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5400" kern="1200" dirty="0" smtClean="0">
                  <a:latin typeface="+mj-ea"/>
                  <a:ea typeface="+mj-ea"/>
                </a:rPr>
                <a:t>교무 재교육은</a:t>
              </a:r>
              <a:r>
                <a:rPr lang="en-US" altLang="ko-KR" sz="5400" kern="1200" dirty="0" smtClean="0">
                  <a:latin typeface="+mj-ea"/>
                  <a:ea typeface="+mj-ea"/>
                </a:rPr>
                <a:t>?</a:t>
              </a:r>
              <a:endParaRPr lang="ko-KR" altLang="en-US" sz="5400" kern="1200" dirty="0">
                <a:latin typeface="+mj-ea"/>
                <a:ea typeface="+mj-ea"/>
              </a:endParaRPr>
            </a:p>
          </p:txBody>
        </p:sp>
      </p:grp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37</a:t>
            </a:fld>
            <a:endParaRPr lang="ko-KR" alt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857224" y="928670"/>
            <a:ext cx="4143404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출가교역자 재교육 프로그램 미흡</a:t>
            </a:r>
            <a:endParaRPr lang="ko-KR" altLang="en-US" sz="2000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grpSp>
        <p:nvGrpSpPr>
          <p:cNvPr id="3" name="그룹 5"/>
          <p:cNvGrpSpPr/>
          <p:nvPr/>
        </p:nvGrpSpPr>
        <p:grpSpPr>
          <a:xfrm>
            <a:off x="785786" y="2000240"/>
            <a:ext cx="7572428" cy="3857652"/>
            <a:chOff x="785786" y="2000240"/>
            <a:chExt cx="7572428" cy="3857652"/>
          </a:xfrm>
        </p:grpSpPr>
        <p:sp>
          <p:nvSpPr>
            <p:cNvPr id="4" name="직사각형 3"/>
            <p:cNvSpPr/>
            <p:nvPr/>
          </p:nvSpPr>
          <p:spPr>
            <a:xfrm>
              <a:off x="785786" y="2000240"/>
              <a:ext cx="7572428" cy="385765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000100" y="2857496"/>
              <a:ext cx="7143800" cy="29238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ko-KR" dirty="0" smtClean="0">
                  <a:solidFill>
                    <a:srgbClr val="002060"/>
                  </a:solidFill>
                  <a:latin typeface="Aharoni"/>
                  <a:cs typeface="Aharoni"/>
                </a:rPr>
                <a:t>• </a:t>
              </a:r>
              <a:r>
                <a:rPr lang="en-US" altLang="ko-KR" dirty="0" smtClean="0">
                  <a:solidFill>
                    <a:srgbClr val="002060"/>
                  </a:solidFill>
                  <a:cs typeface="Aharoni"/>
                </a:rPr>
                <a:t>’10</a:t>
              </a:r>
              <a:r>
                <a:rPr lang="ko-KR" altLang="en-US" dirty="0" smtClean="0">
                  <a:solidFill>
                    <a:srgbClr val="002060"/>
                  </a:solidFill>
                  <a:cs typeface="Aharoni"/>
                </a:rPr>
                <a:t>대 혁신과제</a:t>
              </a:r>
              <a:r>
                <a:rPr lang="en-US" altLang="ko-KR" dirty="0" smtClean="0">
                  <a:solidFill>
                    <a:srgbClr val="002060"/>
                  </a:solidFill>
                  <a:cs typeface="Aharoni"/>
                </a:rPr>
                <a:t>’ 20</a:t>
              </a:r>
              <a:r>
                <a:rPr lang="ko-KR" altLang="en-US" dirty="0" smtClean="0">
                  <a:solidFill>
                    <a:srgbClr val="002060"/>
                  </a:solidFill>
                  <a:cs typeface="Aharoni"/>
                </a:rPr>
                <a:t>위권 항목 가운데</a:t>
              </a:r>
              <a:endParaRPr lang="en-US" altLang="ko-KR" dirty="0" smtClean="0">
                <a:solidFill>
                  <a:srgbClr val="002060"/>
                </a:solidFill>
                <a:cs typeface="Aharoni"/>
              </a:endParaRPr>
            </a:p>
            <a:p>
              <a:pPr algn="just"/>
              <a:r>
                <a:rPr lang="en-US" altLang="ko-KR" dirty="0" smtClean="0">
                  <a:cs typeface="Aharoni"/>
                </a:rPr>
                <a:t>   </a:t>
              </a:r>
            </a:p>
            <a:p>
              <a:pPr algn="just"/>
              <a:r>
                <a:rPr lang="en-US" altLang="ko-KR" dirty="0" smtClean="0">
                  <a:cs typeface="Aharoni"/>
                </a:rPr>
                <a:t>   </a:t>
              </a:r>
              <a:r>
                <a:rPr lang="ko-KR" altLang="en-US" b="1" dirty="0" smtClean="0">
                  <a:solidFill>
                    <a:srgbClr val="FF0000"/>
                  </a:solidFill>
                  <a:cs typeface="Aharoni"/>
                </a:rPr>
                <a:t>전문교역능력개발을 위한 교역자 재교육 프로그램 구축</a:t>
              </a:r>
              <a:r>
                <a:rPr lang="ko-KR" altLang="en-US" dirty="0" smtClean="0">
                  <a:cs typeface="Aharoni"/>
                </a:rPr>
                <a:t> </a:t>
              </a:r>
              <a:r>
                <a:rPr lang="en-US" altLang="ko-KR" dirty="0" smtClean="0">
                  <a:cs typeface="Aharoni"/>
                </a:rPr>
                <a:t>: </a:t>
              </a:r>
              <a:r>
                <a:rPr lang="en-US" altLang="ko-KR" b="1" dirty="0" smtClean="0">
                  <a:solidFill>
                    <a:srgbClr val="FF0000"/>
                  </a:solidFill>
                  <a:cs typeface="Aharoni"/>
                </a:rPr>
                <a:t>20</a:t>
              </a:r>
              <a:r>
                <a:rPr lang="ko-KR" altLang="en-US" b="1" dirty="0" smtClean="0">
                  <a:solidFill>
                    <a:srgbClr val="FF0000"/>
                  </a:solidFill>
                  <a:cs typeface="Aharoni"/>
                </a:rPr>
                <a:t>위</a:t>
              </a:r>
              <a:endParaRPr lang="en-US" altLang="ko-KR" b="1" dirty="0" smtClean="0">
                <a:solidFill>
                  <a:srgbClr val="FF0000"/>
                </a:solidFill>
                <a:cs typeface="Aharoni"/>
              </a:endParaRPr>
            </a:p>
            <a:p>
              <a:pPr algn="just"/>
              <a:r>
                <a:rPr lang="en-US" altLang="ko-KR" dirty="0" smtClean="0">
                  <a:cs typeface="Aharoni"/>
                </a:rPr>
                <a:t>   </a:t>
              </a:r>
            </a:p>
            <a:p>
              <a:pPr algn="just"/>
              <a:r>
                <a:rPr lang="en-US" altLang="ko-KR" dirty="0" smtClean="0">
                  <a:solidFill>
                    <a:srgbClr val="002060"/>
                  </a:solidFill>
                  <a:cs typeface="Aharoni"/>
                </a:rPr>
                <a:t>   - </a:t>
              </a:r>
              <a:r>
                <a:rPr lang="ko-KR" altLang="en-US" dirty="0" smtClean="0">
                  <a:solidFill>
                    <a:srgbClr val="002060"/>
                  </a:solidFill>
                  <a:cs typeface="Aharoni"/>
                </a:rPr>
                <a:t>이 사안에 대한 </a:t>
              </a:r>
              <a:r>
                <a:rPr lang="ko-KR" altLang="en-US" dirty="0" smtClean="0">
                  <a:solidFill>
                    <a:srgbClr val="FF0000"/>
                  </a:solidFill>
                  <a:cs typeface="Aharoni"/>
                </a:rPr>
                <a:t>공감 수준 </a:t>
              </a:r>
              <a:r>
                <a:rPr lang="en-US" altLang="ko-KR" dirty="0" smtClean="0">
                  <a:solidFill>
                    <a:srgbClr val="FF0000"/>
                  </a:solidFill>
                  <a:cs typeface="Aharoni"/>
                </a:rPr>
                <a:t>: </a:t>
              </a:r>
              <a:r>
                <a:rPr lang="en-US" altLang="ko-KR" b="1" dirty="0" smtClean="0">
                  <a:solidFill>
                    <a:srgbClr val="FF0000"/>
                  </a:solidFill>
                  <a:cs typeface="Aharoni"/>
                </a:rPr>
                <a:t>80.2%</a:t>
              </a:r>
              <a:r>
                <a:rPr lang="ko-KR" altLang="en-US" b="1" dirty="0" smtClean="0">
                  <a:solidFill>
                    <a:srgbClr val="FF0000"/>
                  </a:solidFill>
                  <a:cs typeface="Aharoni"/>
                </a:rPr>
                <a:t>  </a:t>
              </a:r>
              <a:endParaRPr lang="en-US" altLang="ko-KR" b="1" dirty="0" smtClean="0">
                <a:solidFill>
                  <a:srgbClr val="FF0000"/>
                </a:solidFill>
                <a:cs typeface="Aharoni"/>
              </a:endParaRPr>
            </a:p>
            <a:p>
              <a:pPr algn="just"/>
              <a:endParaRPr lang="en-US" altLang="ko-KR" dirty="0" smtClean="0">
                <a:cs typeface="Aharoni"/>
              </a:endParaRPr>
            </a:p>
            <a:p>
              <a:pPr algn="just"/>
              <a:r>
                <a:rPr lang="en-US" altLang="ko-KR" sz="1200" dirty="0" smtClean="0">
                  <a:cs typeface="Aharoni"/>
                </a:rPr>
                <a:t>      - </a:t>
              </a:r>
              <a:r>
                <a:rPr lang="ko-KR" altLang="en-US" sz="1200" dirty="0" smtClean="0">
                  <a:cs typeface="Aharoni"/>
                </a:rPr>
                <a:t>출처 </a:t>
              </a:r>
              <a:r>
                <a:rPr lang="en-US" altLang="ko-KR" sz="1200" dirty="0" smtClean="0">
                  <a:cs typeface="Aharoni"/>
                </a:rPr>
                <a:t>: </a:t>
              </a:r>
              <a:r>
                <a:rPr lang="ko-KR" altLang="ko-KR" sz="1200" dirty="0" smtClean="0">
                  <a:cs typeface="Aharoni"/>
                </a:rPr>
                <a:t>「</a:t>
              </a:r>
              <a:r>
                <a:rPr lang="ko-KR" altLang="en-US" sz="1200" dirty="0" smtClean="0">
                  <a:cs typeface="Aharoni"/>
                </a:rPr>
                <a:t>교단 발전을 위한 </a:t>
              </a:r>
              <a:r>
                <a:rPr lang="en-US" altLang="ko-KR" sz="1200" dirty="0" smtClean="0">
                  <a:cs typeface="Aharoni"/>
                </a:rPr>
                <a:t>10</a:t>
              </a:r>
              <a:r>
                <a:rPr lang="ko-KR" altLang="en-US" sz="1200" dirty="0" smtClean="0">
                  <a:cs typeface="Aharoni"/>
                </a:rPr>
                <a:t>가지 혁신과제 선정 및 활성화를 위한 출가교역자 의식조사 보고서」</a:t>
              </a:r>
              <a:endParaRPr lang="en-US" altLang="ko-KR" sz="1200" dirty="0" smtClean="0">
                <a:cs typeface="Aharoni"/>
              </a:endParaRPr>
            </a:p>
            <a:p>
              <a:pPr algn="r"/>
              <a:r>
                <a:rPr lang="en-US" altLang="ko-KR" sz="1000" dirty="0" smtClean="0">
                  <a:cs typeface="Aharoni"/>
                </a:rPr>
                <a:t>  (</a:t>
              </a:r>
              <a:r>
                <a:rPr lang="ko-KR" altLang="en-US" sz="1000" dirty="0" smtClean="0">
                  <a:cs typeface="Aharoni"/>
                </a:rPr>
                <a:t>원기 </a:t>
              </a:r>
              <a:r>
                <a:rPr lang="en-US" altLang="ko-KR" sz="1000" dirty="0" smtClean="0">
                  <a:cs typeface="Aharoni"/>
                </a:rPr>
                <a:t>94</a:t>
              </a:r>
              <a:r>
                <a:rPr lang="ko-KR" altLang="en-US" sz="1000" dirty="0" smtClean="0">
                  <a:cs typeface="Aharoni"/>
                </a:rPr>
                <a:t>년 </a:t>
              </a:r>
              <a:r>
                <a:rPr lang="en-US" altLang="ko-KR" sz="1000" dirty="0" smtClean="0">
                  <a:cs typeface="Aharoni"/>
                </a:rPr>
                <a:t>5</a:t>
              </a:r>
              <a:r>
                <a:rPr lang="ko-KR" altLang="en-US" sz="1000" dirty="0" smtClean="0">
                  <a:cs typeface="Aharoni"/>
                </a:rPr>
                <a:t>월</a:t>
              </a:r>
              <a:r>
                <a:rPr lang="en-US" altLang="ko-KR" sz="1000" dirty="0" smtClean="0">
                  <a:cs typeface="Aharoni"/>
                </a:rPr>
                <a:t>, </a:t>
              </a:r>
              <a:r>
                <a:rPr lang="ko-KR" altLang="en-US" sz="1000" dirty="0" smtClean="0">
                  <a:cs typeface="Aharoni"/>
                </a:rPr>
                <a:t>정책연구소 발행</a:t>
              </a:r>
              <a:r>
                <a:rPr lang="en-US" altLang="ko-KR" sz="1000" dirty="0" smtClean="0">
                  <a:cs typeface="Aharoni"/>
                </a:rPr>
                <a:t>)   </a:t>
              </a:r>
              <a:endParaRPr lang="en-US" altLang="ko-KR" sz="1000" dirty="0" smtClean="0"/>
            </a:p>
            <a:p>
              <a:pPr algn="ctr"/>
              <a:endParaRPr lang="en-US" altLang="ko-KR" dirty="0" smtClean="0"/>
            </a:p>
            <a:p>
              <a:pPr algn="ctr"/>
              <a:r>
                <a:rPr lang="ko-KR" altLang="en-US" dirty="0" smtClean="0"/>
                <a:t>  </a:t>
              </a:r>
              <a:endParaRPr lang="en-US" altLang="ko-KR" dirty="0" smtClean="0"/>
            </a:p>
            <a:p>
              <a:pPr algn="ctr"/>
              <a:endParaRPr lang="ko-KR" altLang="en-US" dirty="0"/>
            </a:p>
          </p:txBody>
        </p: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38</a:t>
            </a:fld>
            <a:endParaRPr lang="ko-KR" altLang="en-US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857224" y="928670"/>
            <a:ext cx="5715040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역량개발교육 이수율은 낮고</a:t>
            </a:r>
            <a:r>
              <a:rPr lang="en-US" altLang="ko-KR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교육만족도는 높다</a:t>
            </a:r>
            <a:endParaRPr lang="ko-KR" altLang="en-US" sz="2000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grpSp>
        <p:nvGrpSpPr>
          <p:cNvPr id="3" name="그룹 5"/>
          <p:cNvGrpSpPr/>
          <p:nvPr/>
        </p:nvGrpSpPr>
        <p:grpSpPr>
          <a:xfrm>
            <a:off x="785786" y="2000240"/>
            <a:ext cx="7572428" cy="4327508"/>
            <a:chOff x="785786" y="2000240"/>
            <a:chExt cx="7572428" cy="4327508"/>
          </a:xfrm>
        </p:grpSpPr>
        <p:sp>
          <p:nvSpPr>
            <p:cNvPr id="7" name="직사각형 6"/>
            <p:cNvSpPr/>
            <p:nvPr/>
          </p:nvSpPr>
          <p:spPr>
            <a:xfrm>
              <a:off x="785786" y="2000240"/>
              <a:ext cx="7572428" cy="385765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00100" y="2357430"/>
              <a:ext cx="7143800" cy="39703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6213" indent="-176213" algn="just">
                <a:buFont typeface="Arial" pitchFamily="34" charset="0"/>
                <a:buChar char="•"/>
              </a:pPr>
              <a:r>
                <a:rPr lang="ko-KR" altLang="en-US" sz="1600" b="1" dirty="0" smtClean="0">
                  <a:solidFill>
                    <a:srgbClr val="FF0000"/>
                  </a:solidFill>
                  <a:cs typeface="Aharoni"/>
                </a:rPr>
                <a:t>원기 </a:t>
              </a:r>
              <a:r>
                <a:rPr lang="en-US" altLang="ko-KR" sz="1600" b="1" dirty="0" smtClean="0">
                  <a:solidFill>
                    <a:srgbClr val="FF0000"/>
                  </a:solidFill>
                  <a:cs typeface="Aharoni"/>
                </a:rPr>
                <a:t>73</a:t>
              </a:r>
              <a:r>
                <a:rPr lang="ko-KR" altLang="en-US" sz="1600" b="1" dirty="0" smtClean="0">
                  <a:solidFill>
                    <a:srgbClr val="FF0000"/>
                  </a:solidFill>
                  <a:cs typeface="Aharoni"/>
                </a:rPr>
                <a:t>년</a:t>
              </a:r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, ‘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교단 </a:t>
              </a:r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3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대 설계 종합보고서</a:t>
              </a:r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’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에서 전무출신 </a:t>
              </a:r>
              <a:r>
                <a:rPr lang="ko-KR" altLang="en-US" sz="1600" b="1" dirty="0" smtClean="0">
                  <a:solidFill>
                    <a:srgbClr val="FF0000"/>
                  </a:solidFill>
                  <a:cs typeface="Aharoni"/>
                </a:rPr>
                <a:t>재교육 필요성 제기</a:t>
              </a:r>
              <a:endParaRPr lang="en-US" altLang="ko-KR" sz="1600" b="1" dirty="0" smtClean="0">
                <a:solidFill>
                  <a:srgbClr val="FF0000"/>
                </a:solidFill>
                <a:cs typeface="Aharoni"/>
              </a:endParaRPr>
            </a:p>
            <a:p>
              <a:pPr marL="176213" indent="-176213" algn="just">
                <a:buFont typeface="Arial" pitchFamily="34" charset="0"/>
                <a:buChar char="•"/>
              </a:pPr>
              <a:endParaRPr lang="en-US" altLang="ko-KR" sz="1600" b="1" dirty="0" smtClean="0">
                <a:solidFill>
                  <a:srgbClr val="002060"/>
                </a:solidFill>
                <a:cs typeface="Aharoni"/>
              </a:endParaRPr>
            </a:p>
            <a:p>
              <a:pPr algn="just">
                <a:buFont typeface="Arial" pitchFamily="34" charset="0"/>
                <a:buChar char="•"/>
              </a:pPr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 </a:t>
              </a:r>
              <a:r>
                <a:rPr lang="ko-KR" altLang="en-US" sz="1600" b="1" dirty="0" smtClean="0">
                  <a:solidFill>
                    <a:srgbClr val="FF0000"/>
                  </a:solidFill>
                  <a:cs typeface="Aharoni"/>
                </a:rPr>
                <a:t>교육이수율 매우 저조 </a:t>
              </a:r>
              <a:r>
                <a:rPr lang="en-US" altLang="ko-KR" sz="1600" b="1" dirty="0" smtClean="0">
                  <a:solidFill>
                    <a:srgbClr val="002060"/>
                  </a:solidFill>
                  <a:cs typeface="Aharoni"/>
                </a:rPr>
                <a:t>: 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원기 </a:t>
              </a:r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94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년 </a:t>
              </a:r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9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월 </a:t>
              </a:r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8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일 현재 </a:t>
              </a:r>
              <a:r>
                <a:rPr lang="en-US" altLang="ko-KR" sz="1600" b="1" dirty="0" smtClean="0">
                  <a:solidFill>
                    <a:srgbClr val="002060"/>
                  </a:solidFill>
                  <a:cs typeface="Aharoni"/>
                </a:rPr>
                <a:t>188</a:t>
              </a:r>
              <a:r>
                <a:rPr lang="ko-KR" altLang="en-US" sz="1600" b="1" dirty="0" smtClean="0">
                  <a:solidFill>
                    <a:srgbClr val="002060"/>
                  </a:solidFill>
                  <a:cs typeface="Aharoni"/>
                </a:rPr>
                <a:t>명 이수</a:t>
              </a:r>
              <a:endParaRPr lang="en-US" altLang="ko-KR" sz="1600" b="1" dirty="0" smtClean="0">
                <a:solidFill>
                  <a:srgbClr val="002060"/>
                </a:solidFill>
                <a:cs typeface="Aharoni"/>
              </a:endParaRPr>
            </a:p>
            <a:p>
              <a:pPr marL="176213" indent="-176213" algn="just"/>
              <a:r>
                <a:rPr lang="en-US" altLang="ko-KR" sz="1600" b="1" dirty="0" smtClean="0">
                  <a:solidFill>
                    <a:srgbClr val="002060"/>
                  </a:solidFill>
                  <a:cs typeface="Aharoni"/>
                </a:rPr>
                <a:t>  (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원기 </a:t>
              </a:r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93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년</a:t>
              </a:r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 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지구별</a:t>
              </a:r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, 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교구별로 진행하여 의무적으로 이수하게 한 경우 </a:t>
              </a:r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: </a:t>
              </a:r>
              <a:r>
                <a:rPr lang="en-US" altLang="ko-KR" sz="1600" b="1" dirty="0" smtClean="0">
                  <a:solidFill>
                    <a:srgbClr val="002060"/>
                  </a:solidFill>
                  <a:cs typeface="Aharoni"/>
                </a:rPr>
                <a:t>691</a:t>
              </a:r>
              <a:r>
                <a:rPr lang="ko-KR" altLang="en-US" sz="1600" b="1" dirty="0" smtClean="0">
                  <a:solidFill>
                    <a:srgbClr val="002060"/>
                  </a:solidFill>
                  <a:cs typeface="Aharoni"/>
                </a:rPr>
                <a:t>명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 </a:t>
              </a:r>
              <a:r>
                <a:rPr lang="ko-KR" altLang="en-US" sz="1600" b="1" dirty="0" smtClean="0">
                  <a:solidFill>
                    <a:srgbClr val="002060"/>
                  </a:solidFill>
                  <a:cs typeface="Aharoni"/>
                </a:rPr>
                <a:t>이수</a:t>
              </a:r>
              <a:r>
                <a:rPr lang="en-US" altLang="ko-KR" sz="1600" b="1" dirty="0" smtClean="0">
                  <a:solidFill>
                    <a:srgbClr val="002060"/>
                  </a:solidFill>
                  <a:cs typeface="Aharoni"/>
                </a:rPr>
                <a:t>)</a:t>
              </a:r>
            </a:p>
            <a:p>
              <a:pPr marL="176213" indent="-176213" algn="just"/>
              <a:r>
                <a:rPr lang="en-US" altLang="ko-KR" sz="1600" b="1" dirty="0" smtClean="0">
                  <a:solidFill>
                    <a:srgbClr val="002060"/>
                  </a:solidFill>
                  <a:cs typeface="Aharoni"/>
                </a:rPr>
                <a:t>  </a:t>
              </a:r>
            </a:p>
            <a:p>
              <a:pPr marL="176213" indent="-176213" algn="just"/>
              <a:r>
                <a:rPr lang="ko-KR" altLang="en-US" sz="1600" b="1" dirty="0" smtClean="0">
                  <a:solidFill>
                    <a:srgbClr val="002060"/>
                  </a:solidFill>
                  <a:cs typeface="Aharoni"/>
                </a:rPr>
                <a:t> </a:t>
              </a:r>
              <a:r>
                <a:rPr lang="en-US" altLang="ko-KR" sz="1600" b="1" dirty="0" smtClean="0">
                  <a:solidFill>
                    <a:srgbClr val="002060"/>
                  </a:solidFill>
                  <a:cs typeface="Aharoni"/>
                </a:rPr>
                <a:t>[</a:t>
              </a:r>
              <a:r>
                <a:rPr lang="ko-KR" altLang="en-US" sz="1600" b="1" dirty="0" smtClean="0">
                  <a:solidFill>
                    <a:srgbClr val="002060"/>
                  </a:solidFill>
                  <a:cs typeface="Aharoni"/>
                </a:rPr>
                <a:t>교육이수자 대상 설문조사 결과</a:t>
              </a:r>
              <a:r>
                <a:rPr lang="en-US" altLang="ko-KR" sz="1600" b="1" dirty="0" smtClean="0">
                  <a:solidFill>
                    <a:srgbClr val="002060"/>
                  </a:solidFill>
                  <a:cs typeface="Aharoni"/>
                </a:rPr>
                <a:t>] </a:t>
              </a:r>
            </a:p>
            <a:p>
              <a:pPr marL="176213" indent="-176213" algn="just"/>
              <a:endParaRPr lang="en-US" altLang="ko-KR" sz="1600" b="1" dirty="0" smtClean="0">
                <a:solidFill>
                  <a:srgbClr val="002060"/>
                </a:solidFill>
                <a:cs typeface="Aharoni"/>
              </a:endParaRPr>
            </a:p>
            <a:p>
              <a:pPr marL="176213" indent="-176213" algn="just"/>
              <a:r>
                <a:rPr lang="en-US" altLang="ko-KR" sz="1600" b="1" dirty="0" smtClean="0">
                  <a:solidFill>
                    <a:srgbClr val="002060"/>
                  </a:solidFill>
                  <a:cs typeface="Aharoni"/>
                </a:rPr>
                <a:t>  </a:t>
              </a:r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1. 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역량개발</a:t>
              </a:r>
              <a:r>
                <a:rPr lang="ko-KR" altLang="en-US" sz="1600" b="1" dirty="0" smtClean="0">
                  <a:solidFill>
                    <a:srgbClr val="002060"/>
                  </a:solidFill>
                  <a:cs typeface="Aharoni"/>
                </a:rPr>
                <a:t>교육에 대해</a:t>
              </a:r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 </a:t>
              </a:r>
              <a:r>
                <a:rPr lang="en-US" altLang="ko-KR" sz="1600" b="1" dirty="0" smtClean="0">
                  <a:solidFill>
                    <a:srgbClr val="002060"/>
                  </a:solidFill>
                  <a:cs typeface="Aharoni"/>
                </a:rPr>
                <a:t>90% </a:t>
              </a:r>
              <a:r>
                <a:rPr lang="ko-KR" altLang="en-US" sz="1600" b="1" dirty="0" smtClean="0">
                  <a:solidFill>
                    <a:srgbClr val="002060"/>
                  </a:solidFill>
                  <a:cs typeface="Aharoni"/>
                </a:rPr>
                <a:t>정도가 만족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한다고 응답</a:t>
              </a:r>
              <a:endParaRPr lang="en-US" altLang="ko-KR" sz="1600" dirty="0" smtClean="0">
                <a:solidFill>
                  <a:srgbClr val="002060"/>
                </a:solidFill>
                <a:cs typeface="Aharoni"/>
              </a:endParaRPr>
            </a:p>
            <a:p>
              <a:pPr algn="just"/>
              <a:r>
                <a:rPr lang="en-US" altLang="ko-KR" sz="1600" dirty="0" smtClean="0">
                  <a:solidFill>
                    <a:srgbClr val="002060"/>
                  </a:solidFill>
                  <a:cs typeface="Aharoni"/>
                </a:rPr>
                <a:t>  2. 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역량개발교육 </a:t>
              </a:r>
              <a:r>
                <a:rPr lang="ko-KR" altLang="en-US" sz="1600" b="1" dirty="0" smtClean="0">
                  <a:solidFill>
                    <a:srgbClr val="002060"/>
                  </a:solidFill>
                  <a:cs typeface="Aharoni"/>
                </a:rPr>
                <a:t>의무화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에 대해 </a:t>
              </a:r>
              <a:r>
                <a:rPr lang="en-US" altLang="ko-KR" sz="1600" b="1" dirty="0" smtClean="0">
                  <a:solidFill>
                    <a:srgbClr val="002060"/>
                  </a:solidFill>
                  <a:cs typeface="Aharoni"/>
                </a:rPr>
                <a:t>78%</a:t>
              </a:r>
              <a:r>
                <a:rPr lang="ko-KR" altLang="en-US" sz="1600" b="1" dirty="0" smtClean="0">
                  <a:solidFill>
                    <a:srgbClr val="002060"/>
                  </a:solidFill>
                  <a:cs typeface="Aharoni"/>
                </a:rPr>
                <a:t>가 긍정적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으로</a:t>
              </a:r>
              <a:r>
                <a:rPr lang="ko-KR" altLang="en-US" sz="1600" b="1" dirty="0" smtClean="0">
                  <a:solidFill>
                    <a:srgbClr val="002060"/>
                  </a:solidFill>
                  <a:cs typeface="Aharoni"/>
                </a:rPr>
                <a:t> </a:t>
              </a:r>
              <a:r>
                <a:rPr lang="ko-KR" altLang="en-US" sz="1600" dirty="0" smtClean="0">
                  <a:solidFill>
                    <a:srgbClr val="002060"/>
                  </a:solidFill>
                  <a:cs typeface="Aharoni"/>
                </a:rPr>
                <a:t> 응답</a:t>
              </a:r>
              <a:endParaRPr lang="en-US" altLang="ko-KR" sz="1600" dirty="0" smtClean="0">
                <a:solidFill>
                  <a:srgbClr val="002060"/>
                </a:solidFill>
                <a:cs typeface="Aharoni"/>
              </a:endParaRPr>
            </a:p>
            <a:p>
              <a:pPr algn="just"/>
              <a:endParaRPr lang="en-US" altLang="ko-KR" sz="1600" b="1" dirty="0" smtClean="0">
                <a:solidFill>
                  <a:srgbClr val="002060"/>
                </a:solidFill>
                <a:cs typeface="Aharoni"/>
              </a:endParaRPr>
            </a:p>
            <a:p>
              <a:pPr algn="just"/>
              <a:r>
                <a:rPr lang="en-US" altLang="ko-KR" sz="1200" dirty="0" smtClean="0">
                  <a:cs typeface="Aharoni"/>
                </a:rPr>
                <a:t>                                                          - </a:t>
              </a:r>
              <a:r>
                <a:rPr lang="ko-KR" altLang="en-US" sz="1200" dirty="0" smtClean="0">
                  <a:cs typeface="Aharoni"/>
                </a:rPr>
                <a:t>출처 </a:t>
              </a:r>
              <a:r>
                <a:rPr lang="en-US" altLang="ko-KR" sz="1200" dirty="0" smtClean="0">
                  <a:cs typeface="Aharoni"/>
                </a:rPr>
                <a:t>: ‘</a:t>
              </a:r>
              <a:r>
                <a:rPr lang="ko-KR" altLang="en-US" sz="1200" dirty="0" smtClean="0">
                  <a:cs typeface="Aharoni"/>
                </a:rPr>
                <a:t>제</a:t>
              </a:r>
              <a:r>
                <a:rPr lang="en-US" altLang="ko-KR" sz="1200" dirty="0" smtClean="0">
                  <a:cs typeface="Aharoni"/>
                </a:rPr>
                <a:t>2</a:t>
              </a:r>
              <a:r>
                <a:rPr lang="ko-KR" altLang="en-US" sz="1200" dirty="0" smtClean="0">
                  <a:cs typeface="Aharoni"/>
                </a:rPr>
                <a:t>회 전무출신역량개발 교육위원회</a:t>
              </a:r>
              <a:r>
                <a:rPr lang="en-US" altLang="ko-KR" sz="1200" dirty="0" smtClean="0">
                  <a:cs typeface="Aharoni"/>
                </a:rPr>
                <a:t>’ </a:t>
              </a:r>
              <a:r>
                <a:rPr lang="ko-KR" altLang="en-US" sz="1200" dirty="0" smtClean="0">
                  <a:cs typeface="Aharoni"/>
                </a:rPr>
                <a:t>회의 자료</a:t>
              </a:r>
              <a:endParaRPr lang="en-US" altLang="ko-KR" sz="1200" dirty="0" smtClean="0">
                <a:cs typeface="Aharoni"/>
              </a:endParaRPr>
            </a:p>
            <a:p>
              <a:pPr algn="r"/>
              <a:r>
                <a:rPr lang="en-US" altLang="ko-KR" sz="1000" dirty="0" smtClean="0">
                  <a:cs typeface="Aharoni"/>
                </a:rPr>
                <a:t>  (</a:t>
              </a:r>
              <a:r>
                <a:rPr lang="ko-KR" altLang="en-US" sz="1000" dirty="0" smtClean="0">
                  <a:cs typeface="Aharoni"/>
                </a:rPr>
                <a:t>원기 </a:t>
              </a:r>
              <a:r>
                <a:rPr lang="en-US" altLang="ko-KR" sz="1000" dirty="0" smtClean="0">
                  <a:cs typeface="Aharoni"/>
                </a:rPr>
                <a:t>94</a:t>
              </a:r>
              <a:r>
                <a:rPr lang="ko-KR" altLang="en-US" sz="1000" dirty="0" smtClean="0">
                  <a:cs typeface="Aharoni"/>
                </a:rPr>
                <a:t>년 </a:t>
              </a:r>
              <a:r>
                <a:rPr lang="en-US" altLang="ko-KR" sz="1000" dirty="0" smtClean="0">
                  <a:cs typeface="Aharoni"/>
                </a:rPr>
                <a:t>9</a:t>
              </a:r>
              <a:r>
                <a:rPr lang="ko-KR" altLang="en-US" sz="1000" dirty="0" smtClean="0">
                  <a:cs typeface="Aharoni"/>
                </a:rPr>
                <a:t>월 </a:t>
              </a:r>
              <a:r>
                <a:rPr lang="en-US" altLang="ko-KR" sz="1000" dirty="0" smtClean="0">
                  <a:cs typeface="Aharoni"/>
                </a:rPr>
                <a:t>21</a:t>
              </a:r>
              <a:r>
                <a:rPr lang="ko-KR" altLang="en-US" sz="1000" dirty="0" smtClean="0">
                  <a:cs typeface="Aharoni"/>
                </a:rPr>
                <a:t>일</a:t>
              </a:r>
              <a:r>
                <a:rPr lang="en-US" altLang="ko-KR" sz="1000" dirty="0" smtClean="0">
                  <a:cs typeface="Aharoni"/>
                </a:rPr>
                <a:t>,  </a:t>
              </a:r>
              <a:r>
                <a:rPr lang="ko-KR" altLang="en-US" sz="1000" dirty="0" smtClean="0">
                  <a:cs typeface="Aharoni"/>
                </a:rPr>
                <a:t>중앙중도훈련원 역량개발팀</a:t>
              </a:r>
              <a:r>
                <a:rPr lang="en-US" altLang="ko-KR" sz="1000" dirty="0" smtClean="0">
                  <a:cs typeface="Aharoni"/>
                </a:rPr>
                <a:t>)   </a:t>
              </a:r>
              <a:endParaRPr lang="en-US" altLang="ko-KR" sz="1000" dirty="0" smtClean="0"/>
            </a:p>
            <a:p>
              <a:pPr algn="ctr"/>
              <a:endParaRPr lang="en-US" altLang="ko-KR" dirty="0" smtClean="0"/>
            </a:p>
            <a:p>
              <a:pPr algn="ctr"/>
              <a:r>
                <a:rPr lang="ko-KR" altLang="en-US" dirty="0" smtClean="0"/>
                <a:t>  </a:t>
              </a:r>
              <a:endParaRPr lang="en-US" altLang="ko-KR" dirty="0" smtClean="0"/>
            </a:p>
            <a:p>
              <a:pPr algn="ctr"/>
              <a:endParaRPr lang="ko-KR" altLang="en-US" dirty="0"/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39</a:t>
            </a:fld>
            <a:endParaRPr lang="ko-KR" alt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40</a:t>
            </a:fld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107257" y="1000108"/>
            <a:ext cx="6929486" cy="48577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7072330" y="1285860"/>
            <a:ext cx="7143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002060"/>
                </a:solidFill>
                <a:latin typeface="Aharoni"/>
                <a:cs typeface="Aharoni"/>
              </a:rPr>
              <a:t>메모</a:t>
            </a:r>
            <a:endParaRPr lang="en-US" altLang="ko-KR" dirty="0" smtClean="0">
              <a:solidFill>
                <a:srgbClr val="002060"/>
              </a:solidFill>
              <a:latin typeface="Aharoni"/>
              <a:cs typeface="Aharon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220372" y="1643050"/>
            <a:ext cx="6703256" cy="3497075"/>
            <a:chOff x="0" y="320874"/>
            <a:chExt cx="6096000" cy="3422250"/>
          </a:xfrm>
          <a:solidFill>
            <a:srgbClr val="0070C0"/>
          </a:solidFill>
        </p:grpSpPr>
        <p:sp>
          <p:nvSpPr>
            <p:cNvPr id="3" name="모서리가 둥근 직사각형 2"/>
            <p:cNvSpPr/>
            <p:nvPr/>
          </p:nvSpPr>
          <p:spPr>
            <a:xfrm>
              <a:off x="0" y="320874"/>
              <a:ext cx="6096000" cy="342225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모서리가 둥근 직사각형 4"/>
            <p:cNvSpPr/>
            <p:nvPr/>
          </p:nvSpPr>
          <p:spPr>
            <a:xfrm>
              <a:off x="167060" y="531801"/>
              <a:ext cx="5750377" cy="304426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lvl="0" algn="ctr" defTabSz="2889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4400" kern="1200" dirty="0" smtClean="0">
                  <a:latin typeface="+mj-ea"/>
                  <a:ea typeface="+mj-ea"/>
                </a:rPr>
                <a:t>교무 복지</a:t>
              </a:r>
              <a:endParaRPr lang="en-US" altLang="ko-KR" sz="4400" kern="1200" dirty="0" smtClean="0">
                <a:latin typeface="+mj-ea"/>
                <a:ea typeface="+mj-ea"/>
              </a:endParaRPr>
            </a:p>
            <a:p>
              <a:pPr lvl="0" algn="ctr" defTabSz="2889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4400" dirty="0" smtClean="0">
                  <a:latin typeface="+mj-ea"/>
                  <a:ea typeface="+mj-ea"/>
                </a:rPr>
                <a:t>지금 이대로 좋은가</a:t>
              </a:r>
              <a:r>
                <a:rPr lang="en-US" altLang="ko-KR" sz="4400" kern="1200" dirty="0" smtClean="0">
                  <a:latin typeface="+mj-ea"/>
                  <a:ea typeface="+mj-ea"/>
                </a:rPr>
                <a:t>?</a:t>
              </a:r>
              <a:endParaRPr lang="ko-KR" altLang="en-US" sz="4400" kern="1200" dirty="0">
                <a:latin typeface="+mj-ea"/>
                <a:ea typeface="+mj-ea"/>
              </a:endParaRPr>
            </a:p>
          </p:txBody>
        </p:sp>
      </p:grp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41</a:t>
            </a:fld>
            <a:endParaRPr lang="ko-KR" alt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857224" y="928670"/>
            <a:ext cx="2571768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현장의 사기가 낮다</a:t>
            </a:r>
            <a:endParaRPr lang="ko-KR" altLang="en-US" sz="2000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85786" y="2000240"/>
            <a:ext cx="7572428" cy="385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00100" y="2500306"/>
            <a:ext cx="71438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dirty="0" smtClean="0">
                <a:solidFill>
                  <a:srgbClr val="002060"/>
                </a:solidFill>
                <a:latin typeface="Aharoni"/>
                <a:cs typeface="Aharoni"/>
              </a:rPr>
              <a:t>• </a:t>
            </a:r>
            <a:r>
              <a:rPr lang="en-US" altLang="ko-KR" dirty="0" smtClean="0">
                <a:solidFill>
                  <a:srgbClr val="002060"/>
                </a:solidFill>
                <a:cs typeface="Aharoni"/>
              </a:rPr>
              <a:t>’</a:t>
            </a:r>
            <a:r>
              <a:rPr lang="ko-KR" altLang="en-US" dirty="0" smtClean="0">
                <a:solidFill>
                  <a:srgbClr val="002060"/>
                </a:solidFill>
                <a:cs typeface="Aharoni"/>
              </a:rPr>
              <a:t>현장의 사기저하 요인</a:t>
            </a:r>
            <a:r>
              <a:rPr lang="en-US" altLang="ko-KR" dirty="0" smtClean="0">
                <a:solidFill>
                  <a:srgbClr val="002060"/>
                </a:solidFill>
                <a:cs typeface="Aharoni"/>
              </a:rPr>
              <a:t>’</a:t>
            </a:r>
            <a:r>
              <a:rPr lang="ko-KR" altLang="en-US" dirty="0" smtClean="0">
                <a:solidFill>
                  <a:srgbClr val="002060"/>
                </a:solidFill>
                <a:cs typeface="Aharoni"/>
              </a:rPr>
              <a:t> </a:t>
            </a:r>
            <a:r>
              <a:rPr lang="en-US" altLang="ko-KR" dirty="0" smtClean="0">
                <a:solidFill>
                  <a:srgbClr val="002060"/>
                </a:solidFill>
                <a:cs typeface="Aharoni"/>
              </a:rPr>
              <a:t>18</a:t>
            </a:r>
            <a:r>
              <a:rPr lang="ko-KR" altLang="en-US" dirty="0" smtClean="0">
                <a:solidFill>
                  <a:srgbClr val="002060"/>
                </a:solidFill>
                <a:cs typeface="Aharoni"/>
              </a:rPr>
              <a:t>가지 중 교무 복지 관련 요인 </a:t>
            </a:r>
            <a:r>
              <a:rPr lang="en-US" altLang="ko-KR" dirty="0" smtClean="0">
                <a:solidFill>
                  <a:srgbClr val="002060"/>
                </a:solidFill>
                <a:cs typeface="Aharoni"/>
              </a:rPr>
              <a:t>7</a:t>
            </a:r>
            <a:r>
              <a:rPr lang="ko-KR" altLang="en-US" dirty="0" smtClean="0">
                <a:solidFill>
                  <a:srgbClr val="002060"/>
                </a:solidFill>
                <a:cs typeface="Aharoni"/>
              </a:rPr>
              <a:t>가지</a:t>
            </a:r>
            <a:r>
              <a:rPr lang="en-US" altLang="ko-KR" dirty="0" smtClean="0">
                <a:solidFill>
                  <a:srgbClr val="002060"/>
                </a:solidFill>
                <a:cs typeface="Aharoni"/>
              </a:rPr>
              <a:t>  </a:t>
            </a:r>
          </a:p>
          <a:p>
            <a:pPr algn="just"/>
            <a:r>
              <a:rPr lang="en-US" altLang="ko-KR" dirty="0" smtClean="0">
                <a:solidFill>
                  <a:srgbClr val="002060"/>
                </a:solidFill>
                <a:cs typeface="Aharoni"/>
              </a:rPr>
              <a:t>  </a:t>
            </a:r>
          </a:p>
          <a:p>
            <a:pPr algn="just"/>
            <a:r>
              <a:rPr lang="en-US" altLang="ko-KR" sz="1600" dirty="0" smtClean="0">
                <a:solidFill>
                  <a:srgbClr val="002060"/>
                </a:solidFill>
                <a:cs typeface="Aharoni"/>
              </a:rPr>
              <a:t>   1. </a:t>
            </a:r>
            <a:r>
              <a:rPr lang="ko-KR" altLang="en-US" sz="1600" dirty="0" smtClean="0">
                <a:solidFill>
                  <a:srgbClr val="002060"/>
                </a:solidFill>
                <a:cs typeface="Aharoni"/>
              </a:rPr>
              <a:t>과중한 업무 스트레스</a:t>
            </a:r>
            <a:endParaRPr lang="en-US" altLang="ko-KR" sz="1600" dirty="0" smtClean="0">
              <a:solidFill>
                <a:srgbClr val="002060"/>
              </a:solidFill>
              <a:cs typeface="Aharoni"/>
            </a:endParaRPr>
          </a:p>
          <a:p>
            <a:pPr algn="just"/>
            <a:r>
              <a:rPr lang="en-US" altLang="ko-KR" sz="1600" dirty="0" smtClean="0">
                <a:solidFill>
                  <a:srgbClr val="002060"/>
                </a:solidFill>
                <a:cs typeface="Aharoni"/>
              </a:rPr>
              <a:t>   2. </a:t>
            </a:r>
            <a:r>
              <a:rPr lang="ko-KR" altLang="en-US" sz="1600" dirty="0" smtClean="0">
                <a:solidFill>
                  <a:srgbClr val="002060"/>
                </a:solidFill>
                <a:cs typeface="Aharoni"/>
              </a:rPr>
              <a:t>건강</a:t>
            </a:r>
            <a:r>
              <a:rPr lang="en-US" altLang="ko-KR" sz="1600" dirty="0" smtClean="0">
                <a:solidFill>
                  <a:srgbClr val="002060"/>
                </a:solidFill>
                <a:cs typeface="Aharoni"/>
              </a:rPr>
              <a:t>/</a:t>
            </a:r>
            <a:r>
              <a:rPr lang="ko-KR" altLang="en-US" sz="1600" dirty="0" smtClean="0">
                <a:solidFill>
                  <a:srgbClr val="002060"/>
                </a:solidFill>
                <a:cs typeface="Aharoni"/>
              </a:rPr>
              <a:t>노후 관련 후생복지 미흡</a:t>
            </a:r>
            <a:endParaRPr lang="en-US" altLang="ko-KR" sz="1600" dirty="0" smtClean="0">
              <a:solidFill>
                <a:srgbClr val="002060"/>
              </a:solidFill>
              <a:cs typeface="Aharoni"/>
            </a:endParaRPr>
          </a:p>
          <a:p>
            <a:pPr algn="just"/>
            <a:r>
              <a:rPr lang="en-US" altLang="ko-KR" sz="1600" dirty="0" smtClean="0">
                <a:solidFill>
                  <a:srgbClr val="002060"/>
                </a:solidFill>
                <a:cs typeface="Aharoni"/>
              </a:rPr>
              <a:t>   3. </a:t>
            </a:r>
            <a:r>
              <a:rPr lang="ko-KR" altLang="en-US" sz="1600" dirty="0" smtClean="0">
                <a:solidFill>
                  <a:srgbClr val="002060"/>
                </a:solidFill>
                <a:cs typeface="Aharoni"/>
              </a:rPr>
              <a:t>근무지의 열악한 생활환경</a:t>
            </a:r>
            <a:endParaRPr lang="en-US" altLang="ko-KR" sz="1600" dirty="0" smtClean="0">
              <a:solidFill>
                <a:srgbClr val="002060"/>
              </a:solidFill>
              <a:cs typeface="Aharoni"/>
            </a:endParaRPr>
          </a:p>
          <a:p>
            <a:pPr algn="just"/>
            <a:r>
              <a:rPr lang="en-US" altLang="ko-KR" sz="1600" dirty="0" smtClean="0">
                <a:solidFill>
                  <a:srgbClr val="FF0000"/>
                </a:solidFill>
                <a:cs typeface="Aharoni"/>
              </a:rPr>
              <a:t>   4. </a:t>
            </a:r>
            <a:r>
              <a:rPr lang="ko-KR" altLang="en-US" sz="1600" dirty="0" smtClean="0">
                <a:solidFill>
                  <a:srgbClr val="FF0000"/>
                </a:solidFill>
                <a:cs typeface="Aharoni"/>
              </a:rPr>
              <a:t>개인적인 경제적 어려움</a:t>
            </a:r>
            <a:endParaRPr lang="en-US" altLang="ko-KR" sz="1600" dirty="0" smtClean="0">
              <a:solidFill>
                <a:srgbClr val="FF0000"/>
              </a:solidFill>
              <a:cs typeface="Aharoni"/>
            </a:endParaRPr>
          </a:p>
          <a:p>
            <a:pPr algn="just"/>
            <a:r>
              <a:rPr lang="en-US" altLang="ko-KR" sz="1600" dirty="0" smtClean="0">
                <a:solidFill>
                  <a:srgbClr val="FF0000"/>
                </a:solidFill>
                <a:cs typeface="Aharoni"/>
              </a:rPr>
              <a:t>   5. </a:t>
            </a:r>
            <a:r>
              <a:rPr lang="ko-KR" altLang="en-US" sz="1600" dirty="0" smtClean="0">
                <a:solidFill>
                  <a:srgbClr val="FF0000"/>
                </a:solidFill>
                <a:cs typeface="Aharoni"/>
              </a:rPr>
              <a:t>교역자들 사이의 빈부 격차</a:t>
            </a:r>
            <a:endParaRPr lang="en-US" altLang="ko-KR" sz="1600" dirty="0" smtClean="0">
              <a:solidFill>
                <a:srgbClr val="FF0000"/>
              </a:solidFill>
              <a:cs typeface="Aharoni"/>
            </a:endParaRPr>
          </a:p>
          <a:p>
            <a:pPr algn="just"/>
            <a:r>
              <a:rPr lang="en-US" altLang="ko-KR" sz="1600" dirty="0" smtClean="0">
                <a:solidFill>
                  <a:srgbClr val="002060"/>
                </a:solidFill>
                <a:cs typeface="Aharoni"/>
              </a:rPr>
              <a:t>   6. </a:t>
            </a:r>
            <a:r>
              <a:rPr lang="ko-KR" altLang="en-US" sz="1600" dirty="0" smtClean="0">
                <a:solidFill>
                  <a:srgbClr val="002060"/>
                </a:solidFill>
                <a:cs typeface="Aharoni"/>
              </a:rPr>
              <a:t>사가 생활 배려 미흡</a:t>
            </a:r>
            <a:endParaRPr lang="en-US" altLang="ko-KR" sz="1600" dirty="0" smtClean="0">
              <a:solidFill>
                <a:srgbClr val="002060"/>
              </a:solidFill>
              <a:cs typeface="Aharoni"/>
            </a:endParaRPr>
          </a:p>
          <a:p>
            <a:pPr algn="just"/>
            <a:r>
              <a:rPr lang="en-US" altLang="ko-KR" sz="1600" dirty="0" smtClean="0">
                <a:solidFill>
                  <a:srgbClr val="002060"/>
                </a:solidFill>
                <a:cs typeface="Aharoni"/>
              </a:rPr>
              <a:t>   </a:t>
            </a:r>
            <a:r>
              <a:rPr lang="en-US" altLang="ko-KR" sz="1600" dirty="0" smtClean="0">
                <a:solidFill>
                  <a:srgbClr val="FF0000"/>
                </a:solidFill>
                <a:cs typeface="Aharoni"/>
              </a:rPr>
              <a:t>7. </a:t>
            </a:r>
            <a:r>
              <a:rPr lang="ko-KR" altLang="en-US" sz="1600" dirty="0" smtClean="0">
                <a:solidFill>
                  <a:srgbClr val="FF0000"/>
                </a:solidFill>
                <a:cs typeface="Aharoni"/>
              </a:rPr>
              <a:t>재교육</a:t>
            </a:r>
            <a:r>
              <a:rPr lang="en-US" altLang="ko-KR" sz="1600" dirty="0" smtClean="0">
                <a:solidFill>
                  <a:srgbClr val="FF0000"/>
                </a:solidFill>
                <a:cs typeface="Aharoni"/>
              </a:rPr>
              <a:t>(</a:t>
            </a:r>
            <a:r>
              <a:rPr lang="ko-KR" altLang="en-US" sz="1600" dirty="0" smtClean="0">
                <a:solidFill>
                  <a:srgbClr val="FF0000"/>
                </a:solidFill>
                <a:cs typeface="Aharoni"/>
              </a:rPr>
              <a:t>진학</a:t>
            </a:r>
            <a:r>
              <a:rPr lang="en-US" altLang="ko-KR" sz="1600" dirty="0" smtClean="0">
                <a:solidFill>
                  <a:srgbClr val="FF0000"/>
                </a:solidFill>
                <a:cs typeface="Aharoni"/>
              </a:rPr>
              <a:t>) </a:t>
            </a:r>
            <a:r>
              <a:rPr lang="ko-KR" altLang="en-US" sz="1600" dirty="0" smtClean="0">
                <a:solidFill>
                  <a:srgbClr val="FF0000"/>
                </a:solidFill>
                <a:cs typeface="Aharoni"/>
              </a:rPr>
              <a:t>지원 부족</a:t>
            </a:r>
            <a:r>
              <a:rPr lang="en-US" altLang="ko-KR" sz="1600" dirty="0" smtClean="0">
                <a:solidFill>
                  <a:srgbClr val="FF0000"/>
                </a:solidFill>
                <a:cs typeface="Aharoni"/>
              </a:rPr>
              <a:t> </a:t>
            </a:r>
          </a:p>
          <a:p>
            <a:pPr algn="just"/>
            <a:r>
              <a:rPr lang="en-US" altLang="ko-KR" dirty="0" smtClean="0">
                <a:cs typeface="Aharoni"/>
              </a:rPr>
              <a:t>   </a:t>
            </a:r>
          </a:p>
          <a:p>
            <a:pPr algn="just"/>
            <a:r>
              <a:rPr lang="en-US" altLang="ko-KR" sz="1200" dirty="0" smtClean="0">
                <a:cs typeface="Aharoni"/>
              </a:rPr>
              <a:t>     - </a:t>
            </a:r>
            <a:r>
              <a:rPr lang="ko-KR" altLang="en-US" sz="1200" dirty="0" smtClean="0">
                <a:cs typeface="Aharoni"/>
              </a:rPr>
              <a:t>출처 </a:t>
            </a:r>
            <a:r>
              <a:rPr lang="en-US" altLang="ko-KR" sz="1200" dirty="0" smtClean="0">
                <a:cs typeface="Aharoni"/>
              </a:rPr>
              <a:t>: </a:t>
            </a:r>
            <a:r>
              <a:rPr lang="ko-KR" altLang="ko-KR" sz="1200" dirty="0" smtClean="0">
                <a:cs typeface="Aharoni"/>
              </a:rPr>
              <a:t>「</a:t>
            </a:r>
            <a:r>
              <a:rPr lang="ko-KR" altLang="en-US" sz="1200" dirty="0" smtClean="0">
                <a:cs typeface="Aharoni"/>
              </a:rPr>
              <a:t>교단 발전을 위한 </a:t>
            </a:r>
            <a:r>
              <a:rPr lang="en-US" altLang="ko-KR" sz="1200" dirty="0" smtClean="0">
                <a:cs typeface="Aharoni"/>
              </a:rPr>
              <a:t>10</a:t>
            </a:r>
            <a:r>
              <a:rPr lang="ko-KR" altLang="en-US" sz="1200" dirty="0" smtClean="0">
                <a:cs typeface="Aharoni"/>
              </a:rPr>
              <a:t>가지 혁신과제 선정 및 활성화를 위한 출가교역자 의식조사 보고서」</a:t>
            </a:r>
            <a:endParaRPr lang="en-US" altLang="ko-KR" sz="1200" dirty="0" smtClean="0">
              <a:cs typeface="Aharoni"/>
            </a:endParaRPr>
          </a:p>
          <a:p>
            <a:pPr algn="r"/>
            <a:r>
              <a:rPr lang="en-US" altLang="ko-KR" sz="1000" dirty="0" smtClean="0">
                <a:cs typeface="Aharoni"/>
              </a:rPr>
              <a:t>  (</a:t>
            </a:r>
            <a:r>
              <a:rPr lang="ko-KR" altLang="en-US" sz="1000" dirty="0" smtClean="0">
                <a:cs typeface="Aharoni"/>
              </a:rPr>
              <a:t>원기 </a:t>
            </a:r>
            <a:r>
              <a:rPr lang="en-US" altLang="ko-KR" sz="1000" dirty="0" smtClean="0">
                <a:cs typeface="Aharoni"/>
              </a:rPr>
              <a:t>94</a:t>
            </a:r>
            <a:r>
              <a:rPr lang="ko-KR" altLang="en-US" sz="1000" dirty="0" smtClean="0">
                <a:cs typeface="Aharoni"/>
              </a:rPr>
              <a:t>년 </a:t>
            </a:r>
            <a:r>
              <a:rPr lang="en-US" altLang="ko-KR" sz="1000" dirty="0" smtClean="0">
                <a:cs typeface="Aharoni"/>
              </a:rPr>
              <a:t>5</a:t>
            </a:r>
            <a:r>
              <a:rPr lang="ko-KR" altLang="en-US" sz="1000" dirty="0" smtClean="0">
                <a:cs typeface="Aharoni"/>
              </a:rPr>
              <a:t>월</a:t>
            </a:r>
            <a:r>
              <a:rPr lang="en-US" altLang="ko-KR" sz="1000" dirty="0" smtClean="0">
                <a:cs typeface="Aharoni"/>
              </a:rPr>
              <a:t>, </a:t>
            </a:r>
            <a:r>
              <a:rPr lang="ko-KR" altLang="en-US" sz="1000" dirty="0" smtClean="0">
                <a:cs typeface="Aharoni"/>
              </a:rPr>
              <a:t>정책연구소 발행</a:t>
            </a:r>
            <a:r>
              <a:rPr lang="en-US" altLang="ko-KR" sz="1000" dirty="0" smtClean="0">
                <a:cs typeface="Aharoni"/>
              </a:rPr>
              <a:t>)   </a:t>
            </a:r>
            <a:endParaRPr lang="en-US" altLang="ko-KR" sz="1000" dirty="0" smtClean="0"/>
          </a:p>
          <a:p>
            <a:pPr algn="ctr"/>
            <a:endParaRPr lang="en-US" altLang="ko-KR" dirty="0" smtClean="0"/>
          </a:p>
          <a:p>
            <a:pPr algn="ctr"/>
            <a:r>
              <a:rPr lang="ko-KR" altLang="en-US" dirty="0" smtClean="0"/>
              <a:t>  </a:t>
            </a:r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42</a:t>
            </a:fld>
            <a:endParaRPr lang="ko-KR" altLang="en-US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85786" y="2285992"/>
            <a:ext cx="7572428" cy="2500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85786" y="2643182"/>
            <a:ext cx="742955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indent="-355600" algn="just"/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 </a:t>
            </a:r>
            <a:r>
              <a:rPr lang="ko-KR" altLang="en-US" sz="2400" b="1" dirty="0" smtClean="0">
                <a:solidFill>
                  <a:srgbClr val="002060"/>
                </a:solidFill>
                <a:latin typeface="Aharoni"/>
                <a:cs typeface="Aharoni"/>
              </a:rPr>
              <a:t>대부분의 전무출신 급여는 최저생계비에 못 미치고 있음</a:t>
            </a:r>
            <a:endParaRPr lang="en-US" altLang="ko-KR" sz="2400" b="1" dirty="0" smtClean="0">
              <a:solidFill>
                <a:srgbClr val="002060"/>
              </a:solidFill>
              <a:latin typeface="Aharoni"/>
              <a:cs typeface="Aharoni"/>
            </a:endParaRPr>
          </a:p>
          <a:p>
            <a:pPr algn="just"/>
            <a:r>
              <a:rPr lang="en-US" altLang="ko-KR" sz="2000" b="1" dirty="0" smtClean="0">
                <a:solidFill>
                  <a:srgbClr val="002060"/>
                </a:solidFill>
                <a:cs typeface="Aharoni"/>
              </a:rPr>
              <a:t> </a:t>
            </a:r>
          </a:p>
          <a:p>
            <a:pPr marL="355600" indent="-355600" algn="just"/>
            <a:r>
              <a:rPr lang="en-US" altLang="ko-KR" sz="2000" b="1" dirty="0" smtClean="0">
                <a:solidFill>
                  <a:srgbClr val="7030A0"/>
                </a:solidFill>
                <a:latin typeface="Aharoni"/>
                <a:cs typeface="Aharoni"/>
              </a:rPr>
              <a:t>• </a:t>
            </a:r>
            <a:r>
              <a:rPr lang="en-US" altLang="ko-KR" sz="2000" b="1" dirty="0" smtClean="0">
                <a:solidFill>
                  <a:srgbClr val="7030A0"/>
                </a:solidFill>
                <a:cs typeface="Aharoni"/>
              </a:rPr>
              <a:t>5, 6</a:t>
            </a:r>
            <a:r>
              <a:rPr lang="ko-KR" altLang="en-US" sz="2000" b="1" dirty="0" err="1" smtClean="0">
                <a:solidFill>
                  <a:srgbClr val="7030A0"/>
                </a:solidFill>
                <a:cs typeface="Aharoni"/>
              </a:rPr>
              <a:t>급지</a:t>
            </a:r>
            <a:r>
              <a:rPr lang="ko-KR" altLang="en-US" sz="2000" b="1" dirty="0" smtClean="0">
                <a:solidFill>
                  <a:srgbClr val="7030A0"/>
                </a:solidFill>
                <a:cs typeface="Aharoni"/>
              </a:rPr>
              <a:t> 교당 </a:t>
            </a:r>
            <a:r>
              <a:rPr lang="en-US" altLang="ko-KR" sz="2000" b="1" dirty="0" smtClean="0">
                <a:solidFill>
                  <a:srgbClr val="7030A0"/>
                </a:solidFill>
                <a:cs typeface="Aharoni"/>
              </a:rPr>
              <a:t>– </a:t>
            </a:r>
            <a:r>
              <a:rPr lang="ko-KR" altLang="en-US" sz="2000" b="1" dirty="0" smtClean="0">
                <a:solidFill>
                  <a:srgbClr val="7030A0"/>
                </a:solidFill>
                <a:cs typeface="Aharoni"/>
              </a:rPr>
              <a:t>대체로 </a:t>
            </a:r>
            <a:r>
              <a:rPr lang="ko-KR" altLang="en-US" sz="2000" b="1" dirty="0" err="1" smtClean="0">
                <a:solidFill>
                  <a:srgbClr val="7030A0"/>
                </a:solidFill>
                <a:cs typeface="Aharoni"/>
              </a:rPr>
              <a:t>기본용금도</a:t>
            </a:r>
            <a:r>
              <a:rPr lang="ko-KR" altLang="en-US" sz="2000" b="1" dirty="0" smtClean="0">
                <a:solidFill>
                  <a:srgbClr val="7030A0"/>
                </a:solidFill>
                <a:cs typeface="Aharoni"/>
              </a:rPr>
              <a:t> 받지 못하고 있는 상황</a:t>
            </a:r>
            <a:endParaRPr lang="en-US" altLang="ko-KR" sz="2000" b="1" dirty="0" smtClean="0">
              <a:solidFill>
                <a:srgbClr val="FF0000"/>
              </a:solidFill>
              <a:cs typeface="Aharoni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002060"/>
                </a:solidFill>
                <a:cs typeface="Aharoni"/>
              </a:rPr>
              <a:t>  </a:t>
            </a: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43</a:t>
            </a:fld>
            <a:endParaRPr lang="ko-KR" altLang="en-US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785786" y="1071546"/>
            <a:ext cx="5000660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경제적으로 곤란을 겪고 있다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857224" y="642918"/>
            <a:ext cx="4143404" cy="571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출가교역자 희망 기본 용금액은</a:t>
            </a:r>
            <a:r>
              <a:rPr lang="en-US" altLang="ko-KR" sz="20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?</a:t>
            </a:r>
            <a:endParaRPr lang="ko-KR" altLang="en-US" sz="2000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85786" y="1571612"/>
            <a:ext cx="7572428" cy="48577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100" y="2500306"/>
            <a:ext cx="7143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00" dirty="0" smtClean="0">
                <a:cs typeface="Aharoni"/>
              </a:rPr>
              <a:t>  </a:t>
            </a:r>
            <a:endParaRPr lang="en-US" altLang="ko-KR" sz="1000" dirty="0" smtClean="0"/>
          </a:p>
          <a:p>
            <a:pPr algn="ctr"/>
            <a:endParaRPr lang="en-US" altLang="ko-KR" dirty="0" smtClean="0"/>
          </a:p>
          <a:p>
            <a:pPr algn="ctr"/>
            <a:r>
              <a:rPr lang="ko-KR" altLang="en-US" dirty="0" smtClean="0"/>
              <a:t>  </a:t>
            </a:r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71538" y="1857364"/>
            <a:ext cx="6933308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400" b="1" dirty="0" smtClean="0">
                <a:solidFill>
                  <a:srgbClr val="002060"/>
                </a:solidFill>
              </a:rPr>
              <a:t> ‘</a:t>
            </a:r>
            <a:r>
              <a:rPr lang="ko-KR" altLang="en-US" sz="1400" b="1" dirty="0" smtClean="0">
                <a:solidFill>
                  <a:srgbClr val="002060"/>
                </a:solidFill>
              </a:rPr>
              <a:t>용금 및 급여 수준</a:t>
            </a:r>
            <a:r>
              <a:rPr lang="en-US" altLang="ko-KR" sz="1400" dirty="0" smtClean="0">
                <a:solidFill>
                  <a:srgbClr val="002060"/>
                </a:solidFill>
              </a:rPr>
              <a:t>’</a:t>
            </a:r>
            <a:r>
              <a:rPr lang="ko-KR" altLang="en-US" sz="1400" dirty="0" smtClean="0">
                <a:solidFill>
                  <a:srgbClr val="002060"/>
                </a:solidFill>
              </a:rPr>
              <a:t>에 대한 만족도 </a:t>
            </a:r>
            <a:r>
              <a:rPr lang="en-US" altLang="ko-KR" sz="1400" dirty="0" smtClean="0">
                <a:solidFill>
                  <a:srgbClr val="002060"/>
                </a:solidFill>
              </a:rPr>
              <a:t>: </a:t>
            </a:r>
            <a:r>
              <a:rPr lang="ko-KR" altLang="en-US" sz="1400" dirty="0" smtClean="0">
                <a:solidFill>
                  <a:srgbClr val="002060"/>
                </a:solidFill>
              </a:rPr>
              <a:t>긍정 </a:t>
            </a:r>
            <a:r>
              <a:rPr lang="en-US" altLang="ko-KR" sz="1400" dirty="0" smtClean="0">
                <a:solidFill>
                  <a:srgbClr val="002060"/>
                </a:solidFill>
              </a:rPr>
              <a:t>21.4%,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부정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45.8%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400" b="1" dirty="0" smtClean="0">
                <a:solidFill>
                  <a:srgbClr val="002060"/>
                </a:solidFill>
              </a:rPr>
              <a:t> ‘</a:t>
            </a:r>
            <a:r>
              <a:rPr lang="ko-KR" altLang="en-US" sz="1400" b="1" dirty="0" smtClean="0">
                <a:solidFill>
                  <a:srgbClr val="002060"/>
                </a:solidFill>
              </a:rPr>
              <a:t>직무수행 정도에 따른 요금</a:t>
            </a:r>
            <a:r>
              <a:rPr lang="en-US" altLang="ko-KR" sz="1400" b="1" dirty="0" smtClean="0">
                <a:solidFill>
                  <a:srgbClr val="002060"/>
                </a:solidFill>
              </a:rPr>
              <a:t>/</a:t>
            </a:r>
            <a:r>
              <a:rPr lang="ko-KR" altLang="en-US" sz="1400" b="1" dirty="0" smtClean="0">
                <a:solidFill>
                  <a:srgbClr val="002060"/>
                </a:solidFill>
              </a:rPr>
              <a:t>급여 적정성</a:t>
            </a:r>
            <a:r>
              <a:rPr lang="en-US" altLang="ko-KR" sz="1400" dirty="0" smtClean="0">
                <a:solidFill>
                  <a:srgbClr val="002060"/>
                </a:solidFill>
              </a:rPr>
              <a:t>’</a:t>
            </a:r>
            <a:r>
              <a:rPr lang="ko-KR" altLang="en-US" sz="1400" dirty="0" smtClean="0">
                <a:solidFill>
                  <a:srgbClr val="002060"/>
                </a:solidFill>
              </a:rPr>
              <a:t>에 대한 만족도 </a:t>
            </a:r>
            <a:r>
              <a:rPr lang="en-US" altLang="ko-KR" sz="1400" b="1" dirty="0" smtClean="0">
                <a:solidFill>
                  <a:srgbClr val="002060"/>
                </a:solidFill>
              </a:rPr>
              <a:t>: </a:t>
            </a:r>
            <a:r>
              <a:rPr lang="ko-KR" altLang="en-US" sz="1400" dirty="0" smtClean="0">
                <a:solidFill>
                  <a:srgbClr val="002060"/>
                </a:solidFill>
              </a:rPr>
              <a:t>긍정 </a:t>
            </a:r>
            <a:r>
              <a:rPr lang="en-US" altLang="ko-KR" sz="1400" dirty="0" smtClean="0">
                <a:solidFill>
                  <a:srgbClr val="002060"/>
                </a:solidFill>
              </a:rPr>
              <a:t>16.1%,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부정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52.7%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400" dirty="0" smtClean="0">
                <a:solidFill>
                  <a:srgbClr val="002060"/>
                </a:solidFill>
              </a:rPr>
              <a:t>  </a:t>
            </a:r>
            <a:r>
              <a:rPr lang="ko-KR" altLang="en-US" sz="1400" dirty="0" smtClean="0">
                <a:solidFill>
                  <a:srgbClr val="002060"/>
                </a:solidFill>
              </a:rPr>
              <a:t>출가교역자 희망 기본 용금액</a:t>
            </a:r>
            <a:r>
              <a:rPr lang="en-US" altLang="ko-KR" sz="1400" dirty="0" smtClean="0">
                <a:solidFill>
                  <a:srgbClr val="002060"/>
                </a:solidFill>
              </a:rPr>
              <a:t>(</a:t>
            </a:r>
            <a:r>
              <a:rPr lang="ko-KR" altLang="en-US" sz="1400" dirty="0" smtClean="0">
                <a:solidFill>
                  <a:srgbClr val="002060"/>
                </a:solidFill>
              </a:rPr>
              <a:t>수당 제외</a:t>
            </a:r>
            <a:r>
              <a:rPr lang="en-US" altLang="ko-KR" sz="1400" dirty="0" smtClean="0">
                <a:solidFill>
                  <a:srgbClr val="002060"/>
                </a:solidFill>
              </a:rPr>
              <a:t>)</a:t>
            </a:r>
            <a:endParaRPr lang="ko-KR" altLang="en-US" sz="1400" dirty="0">
              <a:solidFill>
                <a:srgbClr val="002060"/>
              </a:solidFill>
            </a:endParaRPr>
          </a:p>
        </p:txBody>
      </p:sp>
      <p:graphicFrame>
        <p:nvGraphicFramePr>
          <p:cNvPr id="7" name="차트 6"/>
          <p:cNvGraphicFramePr/>
          <p:nvPr/>
        </p:nvGraphicFramePr>
        <p:xfrm>
          <a:off x="1214414" y="2857496"/>
          <a:ext cx="3448050" cy="3109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타원 7"/>
          <p:cNvSpPr/>
          <p:nvPr/>
        </p:nvSpPr>
        <p:spPr>
          <a:xfrm>
            <a:off x="3214678" y="3786190"/>
            <a:ext cx="1000132" cy="92869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타원 8"/>
          <p:cNvSpPr/>
          <p:nvPr/>
        </p:nvSpPr>
        <p:spPr>
          <a:xfrm>
            <a:off x="2000232" y="3429000"/>
            <a:ext cx="1000132" cy="92869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071802" y="5857892"/>
            <a:ext cx="5405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-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출처 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: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「출가교역자 직무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gency FB"/>
                <a:ea typeface="맑은 고딕" pitchFamily="50" charset="-127"/>
                <a:cs typeface="굴림" pitchFamily="50" charset="-127"/>
              </a:rPr>
              <a:t>·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gency FB"/>
                <a:ea typeface="맑은 고딕" pitchFamily="50" charset="-127"/>
                <a:cs typeface="굴림" pitchFamily="50" charset="-127"/>
              </a:rPr>
              <a:t>생활만족도 및 이단치교에 관한 의식조사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보고서」</a:t>
            </a:r>
            <a:endParaRPr kumimoji="1" lang="ko-KR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                                                                       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원기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94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년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12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월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,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정책연구소 발행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맑은 고딕" pitchFamily="50" charset="-127"/>
                <a:cs typeface="굴림" pitchFamily="50" charset="-127"/>
              </a:rPr>
              <a:t>) </a:t>
            </a:r>
            <a:endParaRPr kumimoji="1" lang="en-US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en-US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57752" y="3429000"/>
            <a:ext cx="3071834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적정 희망 용금 </a:t>
            </a:r>
            <a:r>
              <a:rPr lang="en-US" altLang="ko-KR" b="1" dirty="0" smtClean="0">
                <a:solidFill>
                  <a:srgbClr val="FF0000"/>
                </a:solidFill>
              </a:rPr>
              <a:t>: </a:t>
            </a:r>
            <a:r>
              <a:rPr lang="ko-KR" altLang="en-US" b="1" dirty="0" smtClean="0">
                <a:solidFill>
                  <a:srgbClr val="FF0000"/>
                </a:solidFill>
              </a:rPr>
              <a:t>약 </a:t>
            </a:r>
            <a:r>
              <a:rPr lang="en-US" altLang="ko-KR" b="1" dirty="0" smtClean="0">
                <a:solidFill>
                  <a:srgbClr val="FF0000"/>
                </a:solidFill>
              </a:rPr>
              <a:t>70</a:t>
            </a:r>
            <a:r>
              <a:rPr lang="ko-KR" altLang="en-US" b="1" dirty="0" smtClean="0">
                <a:solidFill>
                  <a:srgbClr val="FF0000"/>
                </a:solidFill>
              </a:rPr>
              <a:t>만원</a:t>
            </a:r>
            <a:endParaRPr lang="en-US" altLang="ko-KR" b="1" dirty="0" smtClean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57356" y="5643578"/>
            <a:ext cx="6463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/>
              <a:t>&lt;</a:t>
            </a:r>
            <a:r>
              <a:rPr lang="ko-KR" altLang="en-US" sz="1000" b="1" dirty="0" smtClean="0"/>
              <a:t>표</a:t>
            </a:r>
            <a:r>
              <a:rPr lang="en-US" altLang="ko-KR" sz="1000" b="1" dirty="0" smtClean="0"/>
              <a:t>23&gt;</a:t>
            </a:r>
            <a:endParaRPr lang="ko-KR" altLang="en-US" sz="1000" b="1" dirty="0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44</a:t>
            </a:fld>
            <a:endParaRPr lang="ko-KR" altLang="en-US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071538" y="1357298"/>
            <a:ext cx="6000792" cy="64294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휴양년 제도가 거의 형식화되고 있다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35819" y="2643182"/>
            <a:ext cx="7072362" cy="21698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US" altLang="ko-KR" b="1" dirty="0" smtClean="0">
              <a:solidFill>
                <a:srgbClr val="002060"/>
              </a:solidFill>
            </a:endParaRPr>
          </a:p>
          <a:p>
            <a:pPr marL="1614488" indent="-1614488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2000" b="1" dirty="0" smtClean="0">
                <a:solidFill>
                  <a:srgbClr val="002060"/>
                </a:solidFill>
                <a:latin typeface="Aharoni"/>
                <a:cs typeface="Aharoni"/>
              </a:rPr>
              <a:t>•</a:t>
            </a:r>
            <a:r>
              <a:rPr lang="en-US" altLang="ko-KR" sz="20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15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년을 주기로 휴양 신청 가능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</a:p>
          <a:p>
            <a:pPr marL="1614488" indent="-1436688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</a:rPr>
              <a:t>  </a:t>
            </a:r>
            <a:r>
              <a:rPr lang="en-US" altLang="ko-KR" sz="2000" b="1" dirty="0" smtClean="0">
                <a:solidFill>
                  <a:srgbClr val="002060"/>
                </a:solidFill>
              </a:rPr>
              <a:t>-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다수의 교역자가 휴양을 못하는 실정</a:t>
            </a:r>
            <a:endParaRPr lang="en-US" altLang="ko-KR" sz="2000" b="1" dirty="0" smtClean="0">
              <a:solidFill>
                <a:srgbClr val="FF0000"/>
              </a:solidFill>
            </a:endParaRPr>
          </a:p>
          <a:p>
            <a:pPr marL="1614488" indent="-1614488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002060"/>
                </a:solidFill>
              </a:rPr>
              <a:t> 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* 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원기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95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년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– 16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명의 전무출신이 휴양 중임</a:t>
            </a:r>
            <a:endParaRPr lang="en-US" altLang="ko-KR" sz="1600" b="1" dirty="0" smtClean="0">
              <a:solidFill>
                <a:srgbClr val="7030A0"/>
              </a:solidFill>
            </a:endParaRPr>
          </a:p>
          <a:p>
            <a:pPr marL="712788" indent="-712788">
              <a:lnSpc>
                <a:spcPct val="150000"/>
              </a:lnSpc>
            </a:pPr>
            <a:r>
              <a:rPr lang="en-US" altLang="ko-KR" sz="1000" dirty="0" smtClean="0">
                <a:cs typeface="Aharoni"/>
              </a:rPr>
              <a:t>  </a:t>
            </a:r>
            <a:endParaRPr lang="en-US" altLang="ko-KR" b="1" dirty="0" smtClean="0">
              <a:solidFill>
                <a:srgbClr val="00206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45</a:t>
            </a:fld>
            <a:endParaRPr lang="ko-KR" altLang="en-US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46</a:t>
            </a:fld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107257" y="1000108"/>
            <a:ext cx="6929486" cy="48577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7072330" y="1285860"/>
            <a:ext cx="7143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002060"/>
                </a:solidFill>
                <a:latin typeface="Aharoni"/>
                <a:cs typeface="Aharoni"/>
              </a:rPr>
              <a:t>메모</a:t>
            </a:r>
            <a:endParaRPr lang="en-US" altLang="ko-KR" dirty="0" smtClean="0">
              <a:solidFill>
                <a:srgbClr val="002060"/>
              </a:solidFill>
              <a:latin typeface="Aharoni"/>
              <a:cs typeface="Aharoni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220372" y="1643050"/>
            <a:ext cx="6703256" cy="3497075"/>
            <a:chOff x="0" y="320874"/>
            <a:chExt cx="6096000" cy="3422250"/>
          </a:xfrm>
          <a:solidFill>
            <a:srgbClr val="0070C0"/>
          </a:solidFill>
        </p:grpSpPr>
        <p:sp>
          <p:nvSpPr>
            <p:cNvPr id="3" name="모서리가 둥근 직사각형 2"/>
            <p:cNvSpPr/>
            <p:nvPr/>
          </p:nvSpPr>
          <p:spPr>
            <a:xfrm>
              <a:off x="0" y="320874"/>
              <a:ext cx="6096000" cy="342225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모서리가 둥근 직사각형 4"/>
            <p:cNvSpPr/>
            <p:nvPr/>
          </p:nvSpPr>
          <p:spPr>
            <a:xfrm>
              <a:off x="167060" y="531801"/>
              <a:ext cx="5750377" cy="304426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lvl="0" algn="ctr" defTabSz="2889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4400" kern="1200" dirty="0" smtClean="0">
                  <a:latin typeface="+mj-ea"/>
                  <a:ea typeface="+mj-ea"/>
                </a:rPr>
                <a:t>퇴임 후 정양은</a:t>
              </a:r>
              <a:r>
                <a:rPr lang="en-US" altLang="ko-KR" sz="4400" kern="1200" dirty="0" smtClean="0">
                  <a:latin typeface="+mj-ea"/>
                  <a:ea typeface="+mj-ea"/>
                </a:rPr>
                <a:t>?</a:t>
              </a:r>
              <a:endParaRPr lang="ko-KR" altLang="en-US" sz="4400" kern="1200" dirty="0">
                <a:latin typeface="+mj-ea"/>
                <a:ea typeface="+mj-ea"/>
              </a:endParaRPr>
            </a:p>
          </p:txBody>
        </p:sp>
      </p:grp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47</a:t>
            </a:fld>
            <a:endParaRPr lang="ko-KR" alt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000100" y="1142984"/>
            <a:ext cx="5000660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 </a:t>
            </a:r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정양 시설이 부족해지고 있다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8662" y="2428868"/>
            <a:ext cx="7072362" cy="35548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US" altLang="ko-KR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퇴임자의 급격한 증가로 숙소 및 생활 시설 부족 예상  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b="1" dirty="0" smtClean="0">
                <a:solidFill>
                  <a:srgbClr val="002060"/>
                </a:solidFill>
              </a:rPr>
              <a:t>  </a:t>
            </a:r>
          </a:p>
          <a:p>
            <a:pPr marL="355600" indent="-355600">
              <a:lnSpc>
                <a:spcPct val="150000"/>
              </a:lnSpc>
            </a:pPr>
            <a:r>
              <a:rPr lang="en-US" altLang="ko-KR" b="1" dirty="0" smtClean="0">
                <a:solidFill>
                  <a:srgbClr val="7030A0"/>
                </a:solidFill>
              </a:rPr>
              <a:t>    - </a:t>
            </a:r>
            <a:r>
              <a:rPr lang="ko-KR" altLang="en-US" b="1" dirty="0" smtClean="0">
                <a:solidFill>
                  <a:srgbClr val="7030A0"/>
                </a:solidFill>
              </a:rPr>
              <a:t>원기 </a:t>
            </a:r>
            <a:r>
              <a:rPr lang="en-US" altLang="ko-KR" b="1" dirty="0" smtClean="0">
                <a:solidFill>
                  <a:srgbClr val="7030A0"/>
                </a:solidFill>
              </a:rPr>
              <a:t>95</a:t>
            </a:r>
            <a:r>
              <a:rPr lang="ko-KR" altLang="en-US" b="1" dirty="0" smtClean="0">
                <a:solidFill>
                  <a:srgbClr val="7030A0"/>
                </a:solidFill>
              </a:rPr>
              <a:t>년 </a:t>
            </a:r>
            <a:r>
              <a:rPr lang="en-US" altLang="ko-KR" b="1" dirty="0" smtClean="0">
                <a:solidFill>
                  <a:srgbClr val="7030A0"/>
                </a:solidFill>
              </a:rPr>
              <a:t>4</a:t>
            </a:r>
            <a:r>
              <a:rPr lang="ko-KR" altLang="en-US" b="1" dirty="0" smtClean="0">
                <a:solidFill>
                  <a:srgbClr val="7030A0"/>
                </a:solidFill>
              </a:rPr>
              <a:t>월 현재</a:t>
            </a:r>
            <a:endParaRPr lang="en-US" altLang="ko-KR" b="1" dirty="0" smtClean="0">
              <a:solidFill>
                <a:srgbClr val="7030A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b="1" dirty="0" smtClean="0">
                <a:solidFill>
                  <a:srgbClr val="7030A0"/>
                </a:solidFill>
              </a:rPr>
              <a:t>     ‘</a:t>
            </a:r>
            <a:r>
              <a:rPr lang="ko-KR" altLang="en-US" b="1" dirty="0" smtClean="0">
                <a:solidFill>
                  <a:srgbClr val="7030A0"/>
                </a:solidFill>
              </a:rPr>
              <a:t>정화의 집</a:t>
            </a:r>
            <a:r>
              <a:rPr lang="en-US" altLang="ko-KR" b="1" dirty="0" smtClean="0">
                <a:solidFill>
                  <a:srgbClr val="7030A0"/>
                </a:solidFill>
              </a:rPr>
              <a:t>’</a:t>
            </a:r>
            <a:r>
              <a:rPr lang="ko-KR" altLang="en-US" b="1" dirty="0" smtClean="0">
                <a:solidFill>
                  <a:srgbClr val="7030A0"/>
                </a:solidFill>
              </a:rPr>
              <a:t>에 </a:t>
            </a:r>
            <a:r>
              <a:rPr lang="en-US" altLang="ko-KR" b="1" dirty="0" smtClean="0">
                <a:solidFill>
                  <a:srgbClr val="7030A0"/>
                </a:solidFill>
              </a:rPr>
              <a:t>39</a:t>
            </a:r>
            <a:r>
              <a:rPr lang="ko-KR" altLang="en-US" b="1" dirty="0" smtClean="0">
                <a:solidFill>
                  <a:srgbClr val="7030A0"/>
                </a:solidFill>
              </a:rPr>
              <a:t>분의 원로님들이 정양 중이심</a:t>
            </a:r>
            <a:r>
              <a:rPr lang="en-US" altLang="ko-KR" b="1" dirty="0" smtClean="0">
                <a:solidFill>
                  <a:srgbClr val="7030A0"/>
                </a:solidFill>
              </a:rPr>
              <a:t>.</a:t>
            </a:r>
          </a:p>
          <a:p>
            <a:pPr marL="450850" indent="-450850">
              <a:lnSpc>
                <a:spcPct val="150000"/>
              </a:lnSpc>
            </a:pPr>
            <a:r>
              <a:rPr lang="en-US" altLang="ko-KR" b="1" dirty="0" smtClean="0">
                <a:solidFill>
                  <a:srgbClr val="7030A0"/>
                </a:solidFill>
              </a:rPr>
              <a:t>      </a:t>
            </a:r>
            <a:r>
              <a:rPr lang="ko-KR" altLang="en-US" b="1" dirty="0" smtClean="0">
                <a:solidFill>
                  <a:srgbClr val="7030A0"/>
                </a:solidFill>
              </a:rPr>
              <a:t>모두 </a:t>
            </a:r>
            <a:r>
              <a:rPr lang="ko-KR" altLang="en-US" b="1" dirty="0" err="1" smtClean="0">
                <a:solidFill>
                  <a:srgbClr val="7030A0"/>
                </a:solidFill>
              </a:rPr>
              <a:t>등외자이시기</a:t>
            </a:r>
            <a:r>
              <a:rPr lang="ko-KR" altLang="en-US" b="1" dirty="0" smtClean="0">
                <a:solidFill>
                  <a:srgbClr val="7030A0"/>
                </a:solidFill>
              </a:rPr>
              <a:t> 때문에 원기 </a:t>
            </a:r>
            <a:r>
              <a:rPr lang="en-US" altLang="ko-KR" b="1" dirty="0" smtClean="0">
                <a:solidFill>
                  <a:srgbClr val="7030A0"/>
                </a:solidFill>
              </a:rPr>
              <a:t>98</a:t>
            </a:r>
            <a:r>
              <a:rPr lang="ko-KR" altLang="en-US" b="1" dirty="0" smtClean="0">
                <a:solidFill>
                  <a:srgbClr val="7030A0"/>
                </a:solidFill>
              </a:rPr>
              <a:t>년까지 </a:t>
            </a:r>
            <a:r>
              <a:rPr lang="ko-KR" altLang="en-US" b="1" dirty="0" err="1" smtClean="0">
                <a:solidFill>
                  <a:srgbClr val="7030A0"/>
                </a:solidFill>
              </a:rPr>
              <a:t>퇴소를</a:t>
            </a:r>
            <a:r>
              <a:rPr lang="ko-KR" altLang="en-US" b="1" dirty="0" smtClean="0">
                <a:solidFill>
                  <a:srgbClr val="7030A0"/>
                </a:solidFill>
              </a:rPr>
              <a:t> 하셔야 할 상     황임</a:t>
            </a:r>
            <a:r>
              <a:rPr lang="en-US" altLang="ko-KR" b="1" dirty="0" smtClean="0">
                <a:solidFill>
                  <a:srgbClr val="7030A0"/>
                </a:solidFill>
              </a:rPr>
              <a:t>.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                   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48</a:t>
            </a:fld>
            <a:endParaRPr lang="ko-KR" alt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220372" y="1643050"/>
            <a:ext cx="6703256" cy="3497075"/>
            <a:chOff x="0" y="320874"/>
            <a:chExt cx="6096000" cy="3422250"/>
          </a:xfrm>
          <a:solidFill>
            <a:srgbClr val="0070C0"/>
          </a:solidFill>
        </p:grpSpPr>
        <p:sp>
          <p:nvSpPr>
            <p:cNvPr id="3" name="모서리가 둥근 직사각형 2"/>
            <p:cNvSpPr/>
            <p:nvPr/>
          </p:nvSpPr>
          <p:spPr>
            <a:xfrm>
              <a:off x="0" y="320874"/>
              <a:ext cx="6096000" cy="342225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모서리가 둥근 직사각형 4"/>
            <p:cNvSpPr/>
            <p:nvPr/>
          </p:nvSpPr>
          <p:spPr>
            <a:xfrm>
              <a:off x="167060" y="531801"/>
              <a:ext cx="5750377" cy="304426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lvl="0" algn="ctr" defTabSz="2889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4400" kern="1200" dirty="0" err="1" smtClean="0">
                  <a:latin typeface="+mj-ea"/>
                  <a:ea typeface="+mj-ea"/>
                </a:rPr>
                <a:t>도무와</a:t>
              </a:r>
              <a:r>
                <a:rPr lang="ko-KR" altLang="en-US" sz="4400" kern="1200" dirty="0" smtClean="0">
                  <a:latin typeface="+mj-ea"/>
                  <a:ea typeface="+mj-ea"/>
                </a:rPr>
                <a:t> </a:t>
              </a:r>
              <a:r>
                <a:rPr lang="ko-KR" altLang="en-US" sz="4400" kern="1200" dirty="0" err="1" smtClean="0">
                  <a:latin typeface="+mj-ea"/>
                  <a:ea typeface="+mj-ea"/>
                </a:rPr>
                <a:t>덕무는</a:t>
              </a:r>
              <a:r>
                <a:rPr lang="en-US" altLang="ko-KR" sz="4400" kern="1200" dirty="0" smtClean="0">
                  <a:latin typeface="+mj-ea"/>
                  <a:ea typeface="+mj-ea"/>
                </a:rPr>
                <a:t>?</a:t>
              </a:r>
              <a:endParaRPr lang="ko-KR" altLang="en-US" sz="4400" kern="1200" dirty="0">
                <a:latin typeface="+mj-ea"/>
                <a:ea typeface="+mj-ea"/>
              </a:endParaRPr>
            </a:p>
          </p:txBody>
        </p:sp>
      </p:grp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49</a:t>
            </a:fld>
            <a:endParaRPr lang="ko-KR" altLang="en-US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000100" y="1357298"/>
            <a:ext cx="5786478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교무에 비해 모든 면에서 부족하다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0100" y="2857496"/>
            <a:ext cx="7072362" cy="258532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355600" indent="-355600">
              <a:lnSpc>
                <a:spcPct val="150000"/>
              </a:lnSpc>
            </a:pPr>
            <a:r>
              <a:rPr lang="en-US" altLang="ko-KR" b="1" dirty="0" smtClean="0">
                <a:solidFill>
                  <a:srgbClr val="002060"/>
                </a:solidFill>
              </a:rPr>
              <a:t>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교육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,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평가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,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인사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,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재교육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,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처우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,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정양 등 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</a:rPr>
              <a:t>    -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제도적으로 미비하고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,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부족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en-US" altLang="ko-KR" b="1" dirty="0" smtClean="0">
                <a:solidFill>
                  <a:srgbClr val="7030A0"/>
                </a:solidFill>
              </a:rPr>
              <a:t>- ‘</a:t>
            </a:r>
            <a:r>
              <a:rPr lang="ko-KR" altLang="en-US" b="1" dirty="0" smtClean="0">
                <a:solidFill>
                  <a:srgbClr val="7030A0"/>
                </a:solidFill>
              </a:rPr>
              <a:t>적성과 희망에 따라 교단에 공헌하게 한다</a:t>
            </a:r>
            <a:r>
              <a:rPr lang="en-US" altLang="ko-KR" b="1" dirty="0" smtClean="0">
                <a:solidFill>
                  <a:srgbClr val="7030A0"/>
                </a:solidFill>
              </a:rPr>
              <a:t>’</a:t>
            </a:r>
            <a:r>
              <a:rPr lang="ko-KR" altLang="en-US" b="1" dirty="0" smtClean="0">
                <a:solidFill>
                  <a:srgbClr val="7030A0"/>
                </a:solidFill>
              </a:rPr>
              <a:t>는 </a:t>
            </a:r>
            <a:endParaRPr lang="en-US" altLang="ko-KR" b="1" dirty="0" smtClean="0">
              <a:solidFill>
                <a:srgbClr val="7030A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b="1" dirty="0" smtClean="0">
                <a:solidFill>
                  <a:srgbClr val="7030A0"/>
                </a:solidFill>
              </a:rPr>
              <a:t>    </a:t>
            </a:r>
            <a:r>
              <a:rPr lang="ko-KR" altLang="en-US" b="1" dirty="0" err="1" smtClean="0">
                <a:solidFill>
                  <a:srgbClr val="7030A0"/>
                </a:solidFill>
              </a:rPr>
              <a:t>품과제</a:t>
            </a:r>
            <a:r>
              <a:rPr lang="ko-KR" altLang="en-US" b="1" dirty="0" smtClean="0">
                <a:solidFill>
                  <a:srgbClr val="7030A0"/>
                </a:solidFill>
              </a:rPr>
              <a:t> 본래 취지를 못 살리고 있음</a:t>
            </a:r>
            <a:r>
              <a:rPr lang="en-US" altLang="ko-KR" b="1" dirty="0" smtClean="0">
                <a:solidFill>
                  <a:srgbClr val="7030A0"/>
                </a:solidFill>
              </a:rPr>
              <a:t>  </a:t>
            </a:r>
          </a:p>
          <a:p>
            <a:pPr marL="355600" indent="-355600">
              <a:lnSpc>
                <a:spcPct val="150000"/>
              </a:lnSpc>
            </a:pPr>
            <a:endParaRPr lang="en-US" altLang="ko-KR" b="1" dirty="0" smtClean="0">
              <a:solidFill>
                <a:srgbClr val="7030A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50</a:t>
            </a:fld>
            <a:endParaRPr lang="ko-KR" alt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다이어그램 1"/>
          <p:cNvGraphicFramePr/>
          <p:nvPr/>
        </p:nvGraphicFramePr>
        <p:xfrm>
          <a:off x="1357290" y="1357298"/>
          <a:ext cx="6500858" cy="4103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51</a:t>
            </a:fld>
            <a:endParaRPr lang="ko-KR" altLang="en-US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000100" y="1357298"/>
            <a:ext cx="3786214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자격 규정이 미비하다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0100" y="2857496"/>
            <a:ext cx="7072362" cy="272382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355600" indent="-35560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 </a:t>
            </a:r>
            <a:r>
              <a:rPr lang="ko-KR" altLang="en-US" sz="2400" b="1" dirty="0" smtClean="0">
                <a:solidFill>
                  <a:srgbClr val="002060"/>
                </a:solidFill>
                <a:latin typeface="Aharoni"/>
                <a:cs typeface="Aharoni"/>
              </a:rPr>
              <a:t>원무를 제외한 대부분의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재가교역자에 대한 자격 규정 미비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b="1" dirty="0" smtClean="0">
                <a:solidFill>
                  <a:srgbClr val="009900"/>
                </a:solidFill>
              </a:rPr>
              <a:t>  - </a:t>
            </a:r>
            <a:r>
              <a:rPr lang="ko-KR" altLang="en-US" b="1" dirty="0" smtClean="0">
                <a:solidFill>
                  <a:srgbClr val="009900"/>
                </a:solidFill>
              </a:rPr>
              <a:t>대체로 교당 교무의 제청에 의해 임명되고 있음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 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en-US" altLang="ko-KR" b="1" dirty="0" smtClean="0">
                <a:solidFill>
                  <a:srgbClr val="7030A0"/>
                </a:solidFill>
              </a:rPr>
              <a:t>- </a:t>
            </a:r>
            <a:r>
              <a:rPr lang="ko-KR" altLang="en-US" b="1" dirty="0" smtClean="0">
                <a:solidFill>
                  <a:srgbClr val="7030A0"/>
                </a:solidFill>
              </a:rPr>
              <a:t>「재가교역자인사임면규정」 참조</a:t>
            </a:r>
            <a:r>
              <a:rPr lang="en-US" altLang="ko-KR" b="1" dirty="0" smtClean="0">
                <a:solidFill>
                  <a:srgbClr val="7030A0"/>
                </a:solidFill>
              </a:rPr>
              <a:t>  </a:t>
            </a:r>
          </a:p>
          <a:p>
            <a:pPr marL="355600" indent="-355600">
              <a:lnSpc>
                <a:spcPct val="150000"/>
              </a:lnSpc>
            </a:pPr>
            <a:endParaRPr lang="en-US" altLang="ko-KR" b="1" dirty="0" smtClean="0">
              <a:solidFill>
                <a:srgbClr val="7030A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52</a:t>
            </a:fld>
            <a:endParaRPr lang="ko-KR" altLang="en-US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714348" y="928670"/>
            <a:ext cx="7643866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임명 전 교육</a:t>
            </a:r>
            <a:r>
              <a:rPr lang="ko-KR" altLang="en-US" sz="2400" b="1" dirty="0" smtClean="0">
                <a:solidFill>
                  <a:srgbClr val="7030A0"/>
                </a:solidFill>
                <a:latin typeface="Aharoni"/>
                <a:ea typeface="HY강B" pitchFamily="18" charset="-127"/>
                <a:cs typeface="Aharoni"/>
              </a:rPr>
              <a:t> 프로그램이 없고</a:t>
            </a:r>
            <a:r>
              <a:rPr lang="en-US" altLang="ko-KR" sz="2400" b="1" dirty="0" smtClean="0">
                <a:solidFill>
                  <a:srgbClr val="7030A0"/>
                </a:solidFill>
                <a:latin typeface="Aharoni"/>
                <a:ea typeface="HY강B" pitchFamily="18" charset="-127"/>
                <a:cs typeface="Aharoni"/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  <a:latin typeface="Aharoni"/>
                <a:ea typeface="HY강B" pitchFamily="18" charset="-127"/>
                <a:cs typeface="Aharoni"/>
              </a:rPr>
              <a:t>재교육 시간도 절대 부족</a:t>
            </a:r>
            <a:endParaRPr lang="ko-KR" altLang="en-US" sz="24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0100" y="2357430"/>
            <a:ext cx="7072362" cy="36471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355600" indent="-355600">
              <a:lnSpc>
                <a:spcPct val="150000"/>
              </a:lnSpc>
            </a:pPr>
            <a:r>
              <a:rPr lang="en-US" altLang="ko-KR" b="1" dirty="0" smtClean="0">
                <a:solidFill>
                  <a:srgbClr val="002060"/>
                </a:solidFill>
              </a:rPr>
              <a:t> </a:t>
            </a:r>
            <a:r>
              <a:rPr lang="en-US" altLang="ko-KR" sz="2400" b="1" dirty="0" smtClean="0">
                <a:solidFill>
                  <a:srgbClr val="FF0000"/>
                </a:solidFill>
                <a:latin typeface="Aharoni"/>
                <a:cs typeface="Aharoni"/>
              </a:rPr>
              <a:t>•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재가교역자 양성 전문 교육 기관 부재</a:t>
            </a:r>
            <a:endParaRPr lang="en-US" altLang="ko-KR" sz="2400" b="1" dirty="0" smtClean="0">
              <a:solidFill>
                <a:srgbClr val="FF000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</a:rPr>
              <a:t>   </a:t>
            </a:r>
            <a:r>
              <a:rPr lang="en-US" altLang="ko-KR" b="1" dirty="0" smtClean="0">
                <a:solidFill>
                  <a:srgbClr val="7030A0"/>
                </a:solidFill>
              </a:rPr>
              <a:t>-</a:t>
            </a:r>
            <a:r>
              <a:rPr lang="ko-KR" altLang="en-US" b="1" dirty="0" smtClean="0">
                <a:solidFill>
                  <a:srgbClr val="7030A0"/>
                </a:solidFill>
              </a:rPr>
              <a:t>  임명 전 교육 관련 규정과 프로그램이 없음</a:t>
            </a:r>
            <a:r>
              <a:rPr lang="en-US" altLang="ko-KR" b="1" dirty="0" smtClean="0">
                <a:solidFill>
                  <a:srgbClr val="7030A0"/>
                </a:solidFill>
              </a:rPr>
              <a:t> </a:t>
            </a:r>
          </a:p>
          <a:p>
            <a:pPr marL="355600" indent="-35560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재교육 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7030A0"/>
                </a:solidFill>
              </a:rPr>
              <a:t>   - 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교구나 지구별로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1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년에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1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회 또는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2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회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,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4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시간에서 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8</a:t>
            </a:r>
            <a:r>
              <a:rPr lang="ko-KR" altLang="en-US" sz="1600" b="1" dirty="0" smtClean="0">
                <a:solidFill>
                  <a:srgbClr val="7030A0"/>
                </a:solidFill>
              </a:rPr>
              <a:t>시간 정도 이루어지는 </a:t>
            </a:r>
            <a:r>
              <a:rPr lang="ko-KR" altLang="en-US" sz="1600" b="1" smtClean="0">
                <a:solidFill>
                  <a:srgbClr val="7030A0"/>
                </a:solidFill>
              </a:rPr>
              <a:t>것이 전부</a:t>
            </a:r>
            <a:r>
              <a:rPr lang="en-US" altLang="ko-KR" sz="1600" b="1" smtClean="0">
                <a:solidFill>
                  <a:srgbClr val="7030A0"/>
                </a:solidFill>
              </a:rPr>
              <a:t> </a:t>
            </a:r>
            <a:endParaRPr lang="en-US" altLang="ko-KR" sz="1600" b="1" dirty="0" smtClean="0">
              <a:solidFill>
                <a:srgbClr val="7030A0"/>
              </a:solidFill>
            </a:endParaRPr>
          </a:p>
          <a:p>
            <a:pPr marL="355600" indent="-355600">
              <a:lnSpc>
                <a:spcPct val="150000"/>
              </a:lnSpc>
            </a:pPr>
            <a:endParaRPr lang="en-US" altLang="ko-KR" sz="1600" b="1" dirty="0" smtClean="0">
              <a:solidFill>
                <a:srgbClr val="7030A0"/>
              </a:solidFill>
              <a:latin typeface="Aharoni"/>
              <a:cs typeface="Aharoni"/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FF0000"/>
                </a:solidFill>
                <a:latin typeface="Aharoni"/>
                <a:cs typeface="Aharoni"/>
              </a:rPr>
              <a:t> * </a:t>
            </a:r>
            <a:r>
              <a:rPr lang="ko-KR" altLang="en-US" sz="1600" b="1" dirty="0" smtClean="0">
                <a:solidFill>
                  <a:srgbClr val="FF0000"/>
                </a:solidFill>
                <a:latin typeface="Aharoni"/>
                <a:cs typeface="Aharoni"/>
              </a:rPr>
              <a:t>출가교역자 </a:t>
            </a:r>
            <a:r>
              <a:rPr lang="en-US" altLang="ko-KR" sz="1600" b="1" dirty="0" smtClean="0">
                <a:solidFill>
                  <a:srgbClr val="FF0000"/>
                </a:solidFill>
                <a:latin typeface="Aharoni"/>
                <a:cs typeface="Aharoni"/>
              </a:rPr>
              <a:t>– </a:t>
            </a:r>
            <a:r>
              <a:rPr lang="ko-KR" altLang="en-US" sz="1600" b="1" dirty="0" smtClean="0">
                <a:solidFill>
                  <a:srgbClr val="FF0000"/>
                </a:solidFill>
                <a:latin typeface="Aharoni"/>
                <a:cs typeface="Aharoni"/>
              </a:rPr>
              <a:t>정규 교육 과정 </a:t>
            </a:r>
            <a:r>
              <a:rPr lang="en-US" altLang="ko-KR" sz="1600" b="1" dirty="0" smtClean="0">
                <a:solidFill>
                  <a:srgbClr val="FF0000"/>
                </a:solidFill>
                <a:latin typeface="Aharoni"/>
                <a:cs typeface="Aharoni"/>
              </a:rPr>
              <a:t>4</a:t>
            </a:r>
            <a:r>
              <a:rPr lang="ko-KR" altLang="en-US" sz="1600" b="1" dirty="0" smtClean="0">
                <a:solidFill>
                  <a:srgbClr val="FF0000"/>
                </a:solidFill>
                <a:latin typeface="Aharoni"/>
                <a:cs typeface="Aharoni"/>
              </a:rPr>
              <a:t>년 내지 </a:t>
            </a:r>
            <a:r>
              <a:rPr lang="en-US" altLang="ko-KR" sz="1600" b="1" dirty="0" smtClean="0">
                <a:solidFill>
                  <a:srgbClr val="FF0000"/>
                </a:solidFill>
                <a:latin typeface="Aharoni"/>
                <a:cs typeface="Aharoni"/>
              </a:rPr>
              <a:t>6</a:t>
            </a:r>
            <a:r>
              <a:rPr lang="ko-KR" altLang="en-US" sz="1600" b="1" dirty="0" smtClean="0">
                <a:solidFill>
                  <a:srgbClr val="FF0000"/>
                </a:solidFill>
                <a:latin typeface="Aharoni"/>
                <a:cs typeface="Aharoni"/>
              </a:rPr>
              <a:t>년</a:t>
            </a:r>
            <a:r>
              <a:rPr lang="en-US" altLang="ko-KR" sz="1600" b="1" dirty="0" smtClean="0">
                <a:solidFill>
                  <a:srgbClr val="FF0000"/>
                </a:solidFill>
                <a:latin typeface="Aharoni"/>
                <a:cs typeface="Aharoni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Aharoni"/>
                <a:cs typeface="Aharoni"/>
              </a:rPr>
              <a:t>정기훈련 연 </a:t>
            </a:r>
            <a:r>
              <a:rPr lang="en-US" altLang="ko-KR" sz="1600" b="1" dirty="0" smtClean="0">
                <a:solidFill>
                  <a:srgbClr val="FF0000"/>
                </a:solidFill>
                <a:latin typeface="Aharoni"/>
                <a:cs typeface="Aharoni"/>
              </a:rPr>
              <a:t>1</a:t>
            </a:r>
            <a:r>
              <a:rPr lang="ko-KR" altLang="en-US" sz="1600" b="1" dirty="0" smtClean="0">
                <a:solidFill>
                  <a:srgbClr val="FF0000"/>
                </a:solidFill>
                <a:latin typeface="Aharoni"/>
                <a:cs typeface="Aharoni"/>
              </a:rPr>
              <a:t>회 </a:t>
            </a:r>
            <a:r>
              <a:rPr lang="en-US" altLang="ko-KR" sz="1600" b="1" dirty="0" smtClean="0">
                <a:solidFill>
                  <a:srgbClr val="FF0000"/>
                </a:solidFill>
                <a:latin typeface="Aharoni"/>
                <a:cs typeface="Aharoni"/>
              </a:rPr>
              <a:t>1</a:t>
            </a:r>
            <a:r>
              <a:rPr lang="ko-KR" altLang="en-US" sz="1600" b="1" dirty="0" smtClean="0">
                <a:solidFill>
                  <a:srgbClr val="FF0000"/>
                </a:solidFill>
                <a:latin typeface="Aharoni"/>
                <a:cs typeface="Aharoni"/>
              </a:rPr>
              <a:t>주일 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pPr marL="355600" indent="-355600">
              <a:lnSpc>
                <a:spcPct val="150000"/>
              </a:lnSpc>
            </a:pPr>
            <a:endParaRPr lang="en-US" altLang="ko-KR" b="1" dirty="0" smtClean="0">
              <a:solidFill>
                <a:srgbClr val="7030A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53</a:t>
            </a:fld>
            <a:endParaRPr lang="ko-KR" altLang="en-US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071538" y="1285860"/>
            <a:ext cx="5357850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원무의 활용 및 관리체계가 미흡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71538" y="2500306"/>
            <a:ext cx="7072362" cy="272382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355600" indent="-355600">
              <a:lnSpc>
                <a:spcPct val="150000"/>
              </a:lnSpc>
            </a:pPr>
            <a:r>
              <a:rPr lang="en-US" altLang="ko-KR" b="1" dirty="0" smtClean="0">
                <a:solidFill>
                  <a:srgbClr val="002060"/>
                </a:solidFill>
              </a:rPr>
              <a:t>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역할을 못하고 있는 경우가 많음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 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3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년마다 재임명 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-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 똑같은 서류 제출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 </a:t>
            </a:r>
            <a:r>
              <a:rPr lang="ko-KR" altLang="en-US" sz="2400" b="1" dirty="0" smtClean="0">
                <a:solidFill>
                  <a:srgbClr val="FF0000"/>
                </a:solidFill>
                <a:latin typeface="Aharoni"/>
                <a:cs typeface="Aharoni"/>
              </a:rPr>
              <a:t>정기훈련 매우 미흡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- </a:t>
            </a:r>
            <a:r>
              <a:rPr lang="ko-KR" altLang="en-US" sz="2400" b="1" dirty="0" smtClean="0">
                <a:solidFill>
                  <a:srgbClr val="002060"/>
                </a:solidFill>
                <a:latin typeface="Aharoni"/>
                <a:cs typeface="Aharoni"/>
              </a:rPr>
              <a:t>연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1</a:t>
            </a:r>
            <a:r>
              <a:rPr lang="ko-KR" altLang="en-US" sz="2400" b="1" dirty="0" smtClean="0">
                <a:solidFill>
                  <a:srgbClr val="002060"/>
                </a:solidFill>
                <a:latin typeface="Aharoni"/>
                <a:cs typeface="Aharoni"/>
              </a:rPr>
              <a:t>회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,</a:t>
            </a:r>
            <a:r>
              <a:rPr lang="ko-KR" altLang="en-US" sz="2400" b="1" dirty="0" smtClean="0">
                <a:solidFill>
                  <a:srgbClr val="002060"/>
                </a:solidFill>
                <a:latin typeface="Aharoni"/>
                <a:cs typeface="Aharoni"/>
              </a:rPr>
              <a:t>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2</a:t>
            </a:r>
            <a:r>
              <a:rPr lang="ko-KR" altLang="en-US" sz="2400" b="1" dirty="0" smtClean="0">
                <a:solidFill>
                  <a:srgbClr val="002060"/>
                </a:solidFill>
                <a:latin typeface="Aharoni"/>
                <a:cs typeface="Aharoni"/>
              </a:rPr>
              <a:t>박 </a:t>
            </a: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3</a:t>
            </a:r>
            <a:r>
              <a:rPr lang="ko-KR" altLang="en-US" sz="2400" b="1" dirty="0" smtClean="0">
                <a:solidFill>
                  <a:srgbClr val="002060"/>
                </a:solidFill>
                <a:latin typeface="Aharoni"/>
                <a:cs typeface="Aharoni"/>
              </a:rPr>
              <a:t>일 실시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 •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원무의 처우 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규정도 없음</a:t>
            </a:r>
            <a:r>
              <a:rPr lang="en-US" altLang="ko-KR" sz="1600" b="1" dirty="0" smtClean="0">
                <a:solidFill>
                  <a:srgbClr val="7030A0"/>
                </a:solidFill>
              </a:rPr>
              <a:t>  </a:t>
            </a:r>
          </a:p>
          <a:p>
            <a:pPr marL="355600" indent="-355600">
              <a:lnSpc>
                <a:spcPct val="150000"/>
              </a:lnSpc>
            </a:pPr>
            <a:endParaRPr lang="en-US" altLang="ko-KR" b="1" dirty="0" smtClean="0">
              <a:solidFill>
                <a:srgbClr val="7030A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54</a:t>
            </a:fld>
            <a:endParaRPr lang="ko-KR" altLang="en-US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57224" y="2143116"/>
            <a:ext cx="7286676" cy="424731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355600" indent="-355600">
              <a:lnSpc>
                <a:spcPct val="150000"/>
              </a:lnSpc>
            </a:pPr>
            <a:r>
              <a:rPr lang="en-US" altLang="ko-KR" b="1" dirty="0" smtClean="0">
                <a:solidFill>
                  <a:srgbClr val="002060"/>
                </a:solidFill>
              </a:rPr>
              <a:t> </a:t>
            </a:r>
          </a:p>
          <a:p>
            <a:pPr marL="355600" indent="-35560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  <a:latin typeface="Aharoni"/>
                <a:cs typeface="Aharoni"/>
              </a:rPr>
              <a:t>•</a:t>
            </a: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ko-KR" altLang="en-US" sz="2400" b="1" dirty="0" smtClean="0">
                <a:solidFill>
                  <a:srgbClr val="002060"/>
                </a:solidFill>
              </a:rPr>
              <a:t>재가교역자 연령별 현황</a:t>
            </a: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</a:rPr>
              <a:t>   </a:t>
            </a:r>
            <a:endParaRPr lang="en-US" altLang="ko-KR" b="1" dirty="0" smtClean="0">
              <a:solidFill>
                <a:srgbClr val="7030A0"/>
              </a:solidFill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002060"/>
                </a:solidFill>
              </a:rPr>
              <a:t> </a:t>
            </a:r>
            <a:r>
              <a:rPr lang="ko-KR" altLang="en-US" sz="1600" b="1" dirty="0" smtClean="0">
                <a:solidFill>
                  <a:srgbClr val="339933"/>
                </a:solidFill>
                <a:latin typeface="Aharoni"/>
                <a:cs typeface="Aharoni"/>
              </a:rPr>
              <a:t> </a:t>
            </a:r>
            <a:endParaRPr lang="en-US" altLang="ko-KR" sz="1600" b="1" dirty="0" smtClean="0">
              <a:solidFill>
                <a:srgbClr val="339933"/>
              </a:solidFill>
            </a:endParaRPr>
          </a:p>
          <a:p>
            <a:pPr marL="355600" indent="-355600">
              <a:lnSpc>
                <a:spcPct val="150000"/>
              </a:lnSpc>
            </a:pPr>
            <a:endParaRPr lang="en-US" altLang="ko-KR" b="1" dirty="0" smtClean="0">
              <a:solidFill>
                <a:srgbClr val="7030A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55</a:t>
            </a:fld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142976" y="3500438"/>
          <a:ext cx="6715173" cy="1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0423"/>
                <a:gridCol w="730423"/>
                <a:gridCol w="730423"/>
                <a:gridCol w="848231"/>
                <a:gridCol w="777546"/>
                <a:gridCol w="777546"/>
                <a:gridCol w="777546"/>
                <a:gridCol w="471243"/>
                <a:gridCol w="871792"/>
              </a:tblGrid>
              <a:tr h="5715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j-ea"/>
                          <a:ea typeface="+mj-ea"/>
                        </a:rPr>
                        <a:t>연령</a:t>
                      </a:r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세</a:t>
                      </a:r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002060"/>
                          </a:solidFill>
                          <a:latin typeface="+mj-ea"/>
                          <a:ea typeface="+mj-ea"/>
                        </a:rPr>
                        <a:t>21-       30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002060"/>
                          </a:solidFill>
                          <a:latin typeface="+mj-ea"/>
                          <a:ea typeface="+mj-ea"/>
                        </a:rPr>
                        <a:t>31-40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002060"/>
                          </a:solidFill>
                          <a:latin typeface="+mj-ea"/>
                          <a:ea typeface="+mj-ea"/>
                        </a:rPr>
                        <a:t>41</a:t>
                      </a:r>
                    </a:p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002060"/>
                          </a:solidFill>
                          <a:latin typeface="+mj-ea"/>
                          <a:ea typeface="+mj-ea"/>
                        </a:rPr>
                        <a:t>-50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002060"/>
                          </a:solidFill>
                          <a:latin typeface="+mj-ea"/>
                          <a:ea typeface="+mj-ea"/>
                        </a:rPr>
                        <a:t>51</a:t>
                      </a:r>
                    </a:p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002060"/>
                          </a:solidFill>
                          <a:latin typeface="+mj-ea"/>
                          <a:ea typeface="+mj-ea"/>
                        </a:rPr>
                        <a:t>-60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002060"/>
                          </a:solidFill>
                          <a:latin typeface="+mj-ea"/>
                          <a:ea typeface="+mj-ea"/>
                        </a:rPr>
                        <a:t>61-70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002060"/>
                          </a:solidFill>
                          <a:latin typeface="+mj-ea"/>
                          <a:ea typeface="+mj-ea"/>
                        </a:rPr>
                        <a:t>70</a:t>
                      </a:r>
                    </a:p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+mj-ea"/>
                          <a:ea typeface="+mj-ea"/>
                        </a:rPr>
                        <a:t>이상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+mj-ea"/>
                          <a:ea typeface="+mj-ea"/>
                        </a:rPr>
                        <a:t>기타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+mj-ea"/>
                          <a:ea typeface="+mj-ea"/>
                        </a:rPr>
                        <a:t>계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314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인원</a:t>
                      </a:r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명</a:t>
                      </a:r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28</a:t>
                      </a:r>
                      <a:endParaRPr lang="ko-KR" altLang="en-US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363</a:t>
                      </a:r>
                      <a:endParaRPr lang="ko-KR" altLang="en-US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1,809</a:t>
                      </a:r>
                      <a:endParaRPr lang="ko-KR" altLang="en-US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2,990</a:t>
                      </a:r>
                      <a:endParaRPr lang="ko-KR" altLang="en-US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2,553</a:t>
                      </a:r>
                      <a:endParaRPr lang="ko-KR" altLang="en-US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1,566</a:t>
                      </a:r>
                      <a:endParaRPr lang="ko-KR" altLang="en-US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14</a:t>
                      </a:r>
                      <a:endParaRPr lang="ko-KR" altLang="en-US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9,323</a:t>
                      </a:r>
                      <a:endParaRPr lang="ko-KR" altLang="en-US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42976" y="4929198"/>
            <a:ext cx="58224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9900"/>
                </a:solidFill>
                <a:latin typeface="Arial"/>
                <a:cs typeface="Arial"/>
              </a:rPr>
              <a:t>◦ </a:t>
            </a:r>
            <a:r>
              <a:rPr lang="ko-KR" altLang="en-US" sz="1600" b="1" dirty="0" smtClean="0">
                <a:solidFill>
                  <a:srgbClr val="009900"/>
                </a:solidFill>
                <a:latin typeface="+mj-lt"/>
              </a:rPr>
              <a:t>원기 </a:t>
            </a:r>
            <a:r>
              <a:rPr lang="en-US" altLang="ko-KR" sz="1600" b="1" dirty="0" smtClean="0">
                <a:solidFill>
                  <a:srgbClr val="009900"/>
                </a:solidFill>
                <a:latin typeface="+mj-lt"/>
              </a:rPr>
              <a:t>95</a:t>
            </a:r>
            <a:r>
              <a:rPr lang="ko-KR" altLang="en-US" sz="1600" b="1" dirty="0" smtClean="0">
                <a:solidFill>
                  <a:srgbClr val="009900"/>
                </a:solidFill>
                <a:latin typeface="+mj-lt"/>
              </a:rPr>
              <a:t>년 </a:t>
            </a:r>
            <a:r>
              <a:rPr lang="en-US" altLang="ko-KR" sz="1600" b="1" dirty="0" smtClean="0">
                <a:solidFill>
                  <a:srgbClr val="009900"/>
                </a:solidFill>
                <a:latin typeface="+mj-lt"/>
              </a:rPr>
              <a:t>4</a:t>
            </a:r>
            <a:r>
              <a:rPr lang="ko-KR" altLang="en-US" sz="1600" b="1" dirty="0" smtClean="0">
                <a:solidFill>
                  <a:srgbClr val="009900"/>
                </a:solidFill>
                <a:latin typeface="+mj-lt"/>
              </a:rPr>
              <a:t>월 </a:t>
            </a:r>
            <a:r>
              <a:rPr lang="en-US" altLang="ko-KR" sz="1600" b="1" dirty="0" smtClean="0">
                <a:solidFill>
                  <a:srgbClr val="009900"/>
                </a:solidFill>
                <a:latin typeface="+mj-lt"/>
              </a:rPr>
              <a:t>9</a:t>
            </a:r>
            <a:r>
              <a:rPr lang="ko-KR" altLang="en-US" sz="1600" b="1" dirty="0" smtClean="0">
                <a:solidFill>
                  <a:srgbClr val="009900"/>
                </a:solidFill>
                <a:latin typeface="+mj-lt"/>
              </a:rPr>
              <a:t>일 현재</a:t>
            </a:r>
            <a:r>
              <a:rPr lang="en-US" altLang="ko-KR" sz="1600" b="1" dirty="0" smtClean="0">
                <a:solidFill>
                  <a:srgbClr val="009900"/>
                </a:solidFill>
                <a:latin typeface="+mj-lt"/>
              </a:rPr>
              <a:t>, </a:t>
            </a:r>
            <a:r>
              <a:rPr lang="ko-KR" altLang="en-US" sz="1600" b="1" dirty="0" smtClean="0">
                <a:solidFill>
                  <a:srgbClr val="009900"/>
                </a:solidFill>
                <a:latin typeface="+mj-lt"/>
              </a:rPr>
              <a:t>국내외 </a:t>
            </a:r>
            <a:r>
              <a:rPr lang="en-US" altLang="ko-KR" sz="1600" b="1" dirty="0" smtClean="0">
                <a:solidFill>
                  <a:srgbClr val="009900"/>
                </a:solidFill>
                <a:latin typeface="+mj-lt"/>
              </a:rPr>
              <a:t>425</a:t>
            </a:r>
            <a:r>
              <a:rPr lang="ko-KR" altLang="en-US" sz="1600" b="1" dirty="0" smtClean="0">
                <a:solidFill>
                  <a:srgbClr val="009900"/>
                </a:solidFill>
                <a:latin typeface="+mj-lt"/>
              </a:rPr>
              <a:t>개 교당</a:t>
            </a:r>
            <a:r>
              <a:rPr lang="en-US" altLang="ko-KR" sz="1600" b="1" dirty="0" smtClean="0">
                <a:solidFill>
                  <a:srgbClr val="009900"/>
                </a:solidFill>
                <a:latin typeface="+mj-lt"/>
              </a:rPr>
              <a:t>(</a:t>
            </a:r>
            <a:r>
              <a:rPr lang="ko-KR" altLang="en-US" sz="1600" b="1" dirty="0" err="1" smtClean="0">
                <a:solidFill>
                  <a:srgbClr val="009900"/>
                </a:solidFill>
                <a:latin typeface="+mj-lt"/>
              </a:rPr>
              <a:t>기관교당</a:t>
            </a:r>
            <a:r>
              <a:rPr lang="ko-KR" altLang="en-US" sz="1600" b="1" dirty="0" smtClean="0">
                <a:solidFill>
                  <a:srgbClr val="009900"/>
                </a:solidFill>
                <a:latin typeface="+mj-lt"/>
              </a:rPr>
              <a:t> 제외</a:t>
            </a:r>
            <a:r>
              <a:rPr lang="en-US" altLang="ko-KR" dirty="0" smtClean="0">
                <a:solidFill>
                  <a:srgbClr val="009900"/>
                </a:solidFill>
              </a:rPr>
              <a:t>)</a:t>
            </a:r>
          </a:p>
          <a:p>
            <a:r>
              <a:rPr lang="en-US" altLang="ko-KR" sz="1400" b="1" dirty="0" smtClean="0">
                <a:solidFill>
                  <a:srgbClr val="009900"/>
                </a:solidFill>
                <a:latin typeface="+mj-lt"/>
                <a:cs typeface="Arial"/>
              </a:rPr>
              <a:t>◦ </a:t>
            </a:r>
            <a:r>
              <a:rPr lang="ko-KR" altLang="en-US" sz="1400" b="1" dirty="0" smtClean="0">
                <a:solidFill>
                  <a:srgbClr val="009900"/>
                </a:solidFill>
                <a:latin typeface="+mj-lt"/>
                <a:cs typeface="Arial"/>
              </a:rPr>
              <a:t>기타 </a:t>
            </a:r>
            <a:r>
              <a:rPr lang="en-US" altLang="ko-KR" sz="1400" b="1" dirty="0" smtClean="0">
                <a:solidFill>
                  <a:srgbClr val="009900"/>
                </a:solidFill>
                <a:latin typeface="+mj-lt"/>
                <a:cs typeface="Arial"/>
              </a:rPr>
              <a:t>: </a:t>
            </a:r>
            <a:r>
              <a:rPr lang="ko-KR" altLang="en-US" sz="1400" b="1" dirty="0" smtClean="0">
                <a:solidFill>
                  <a:srgbClr val="009900"/>
                </a:solidFill>
                <a:latin typeface="+mj-lt"/>
                <a:cs typeface="Arial"/>
              </a:rPr>
              <a:t>연령 </a:t>
            </a:r>
            <a:r>
              <a:rPr lang="ko-KR" altLang="en-US" sz="1400" b="1" dirty="0" err="1" smtClean="0">
                <a:solidFill>
                  <a:srgbClr val="009900"/>
                </a:solidFill>
                <a:latin typeface="+mj-lt"/>
                <a:cs typeface="Arial"/>
              </a:rPr>
              <a:t>미기재</a:t>
            </a:r>
            <a:r>
              <a:rPr lang="ko-KR" altLang="en-US" sz="1400" b="1" dirty="0" smtClean="0">
                <a:solidFill>
                  <a:srgbClr val="009900"/>
                </a:solidFill>
                <a:latin typeface="+mj-lt"/>
                <a:cs typeface="Arial"/>
              </a:rPr>
              <a:t> 인원</a:t>
            </a:r>
            <a:endParaRPr lang="ko-KR" altLang="en-US" sz="1400" b="1" dirty="0">
              <a:solidFill>
                <a:srgbClr val="009900"/>
              </a:solidFill>
              <a:latin typeface="+mj-lt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4929190" y="3286124"/>
            <a:ext cx="914400" cy="14144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071934" y="3286124"/>
            <a:ext cx="914400" cy="14144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1000100" y="1071546"/>
            <a:ext cx="2286016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7030A0"/>
                </a:solidFill>
                <a:latin typeface="HY강B" pitchFamily="18" charset="-127"/>
                <a:ea typeface="HY강B" pitchFamily="18" charset="-127"/>
              </a:rPr>
              <a:t>연령이 높다</a:t>
            </a:r>
            <a:endParaRPr lang="ko-KR" altLang="en-US" sz="2800" b="1" dirty="0">
              <a:solidFill>
                <a:srgbClr val="7030A0"/>
              </a:solidFill>
              <a:latin typeface="HY강B" pitchFamily="18" charset="-127"/>
              <a:ea typeface="HY강B" pitchFamily="18" charset="-127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56</a:t>
            </a:fld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107257" y="1000108"/>
            <a:ext cx="6929486" cy="48577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7072330" y="1285860"/>
            <a:ext cx="7143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002060"/>
                </a:solidFill>
                <a:latin typeface="Aharoni"/>
                <a:cs typeface="Aharoni"/>
              </a:rPr>
              <a:t>메모</a:t>
            </a:r>
            <a:endParaRPr lang="en-US" altLang="ko-KR" dirty="0" smtClean="0">
              <a:solidFill>
                <a:srgbClr val="002060"/>
              </a:solidFill>
              <a:latin typeface="Aharoni"/>
              <a:cs typeface="Aharoni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다이어그램 1"/>
          <p:cNvGraphicFramePr/>
          <p:nvPr/>
        </p:nvGraphicFramePr>
        <p:xfrm>
          <a:off x="1357290" y="1357298"/>
          <a:ext cx="6500858" cy="4103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57</a:t>
            </a:fld>
            <a:endParaRPr lang="ko-KR" altLang="en-US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다이어그램 1"/>
          <p:cNvGraphicFramePr/>
          <p:nvPr/>
        </p:nvGraphicFramePr>
        <p:xfrm>
          <a:off x="1357290" y="1357298"/>
          <a:ext cx="6500858" cy="4103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58</a:t>
            </a:fld>
            <a:endParaRPr lang="ko-KR" altLang="en-US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59</a:t>
            </a:fld>
            <a:endParaRPr lang="ko-KR" altLang="en-US" dirty="0"/>
          </a:p>
        </p:txBody>
      </p:sp>
      <p:sp>
        <p:nvSpPr>
          <p:cNvPr id="3" name="모서리가 둥근 직사각형 2"/>
          <p:cNvSpPr/>
          <p:nvPr/>
        </p:nvSpPr>
        <p:spPr>
          <a:xfrm>
            <a:off x="785786" y="785794"/>
            <a:ext cx="7572428" cy="557216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2800" b="1" dirty="0" smtClean="0"/>
              <a:t>대종사 말씀하시기를</a:t>
            </a:r>
            <a:endParaRPr lang="en-US" altLang="ko-KR" sz="2800" b="1" dirty="0" smtClean="0"/>
          </a:p>
          <a:p>
            <a:pPr algn="just"/>
            <a:endParaRPr lang="en-US" altLang="ko-KR" dirty="0" smtClean="0"/>
          </a:p>
          <a:p>
            <a:pPr algn="just">
              <a:lnSpc>
                <a:spcPct val="150000"/>
              </a:lnSpc>
            </a:pPr>
            <a:r>
              <a:rPr lang="en-US" altLang="ko-KR" sz="2400" b="1" dirty="0" smtClean="0"/>
              <a:t>“</a:t>
            </a:r>
            <a:r>
              <a:rPr lang="ko-KR" altLang="en-US" sz="2400" b="1" dirty="0" smtClean="0"/>
              <a:t>나의 교법 가운데 일원을 종지로 한 </a:t>
            </a:r>
            <a:endParaRPr lang="en-US" altLang="ko-KR" sz="2400" b="1" dirty="0" smtClean="0"/>
          </a:p>
          <a:p>
            <a:pPr algn="just">
              <a:lnSpc>
                <a:spcPct val="150000"/>
              </a:lnSpc>
            </a:pPr>
            <a:r>
              <a:rPr lang="ko-KR" altLang="en-US" sz="2400" b="1" dirty="0" smtClean="0"/>
              <a:t>교리의 대강령인 삼학 팔조와 사은 등은 </a:t>
            </a:r>
            <a:endParaRPr lang="en-US" altLang="ko-KR" sz="2400" b="1" dirty="0" smtClean="0"/>
          </a:p>
          <a:p>
            <a:pPr algn="just">
              <a:lnSpc>
                <a:spcPct val="150000"/>
              </a:lnSpc>
            </a:pPr>
            <a:r>
              <a:rPr lang="ko-KR" altLang="en-US" sz="2400" b="1" dirty="0" smtClean="0"/>
              <a:t>어느 시대 어느 국가를 막론하고 </a:t>
            </a:r>
            <a:endParaRPr lang="en-US" altLang="ko-KR" sz="2400" b="1" dirty="0" smtClean="0"/>
          </a:p>
          <a:p>
            <a:pPr algn="just">
              <a:lnSpc>
                <a:spcPct val="150000"/>
              </a:lnSpc>
            </a:pPr>
            <a:r>
              <a:rPr lang="ko-KR" altLang="en-US" sz="2400" b="1" dirty="0" smtClean="0"/>
              <a:t>다시 변경할 수 없으나</a:t>
            </a:r>
            <a:r>
              <a:rPr lang="en-US" altLang="ko-KR" sz="2400" b="1" dirty="0" smtClean="0"/>
              <a:t>, </a:t>
            </a:r>
          </a:p>
          <a:p>
            <a:pPr algn="just">
              <a:lnSpc>
                <a:spcPct val="150000"/>
              </a:lnSpc>
            </a:pPr>
            <a:r>
              <a:rPr lang="ko-KR" altLang="en-US" sz="2400" b="1" dirty="0" smtClean="0"/>
              <a:t>그 밖의 세목이나 제도는 </a:t>
            </a:r>
            <a:endParaRPr lang="en-US" altLang="ko-KR" sz="2400" b="1" dirty="0" smtClean="0"/>
          </a:p>
          <a:p>
            <a:pPr algn="just">
              <a:lnSpc>
                <a:spcPct val="150000"/>
              </a:lnSpc>
            </a:pPr>
            <a:r>
              <a:rPr lang="ko-KR" altLang="en-US" sz="2400" b="1" dirty="0" smtClean="0"/>
              <a:t>그 시대와 그 국가에 적당하도록 </a:t>
            </a:r>
            <a:endParaRPr lang="en-US" altLang="ko-KR" sz="2400" b="1" dirty="0" smtClean="0"/>
          </a:p>
          <a:p>
            <a:pPr algn="just">
              <a:lnSpc>
                <a:spcPct val="150000"/>
              </a:lnSpc>
            </a:pPr>
            <a:r>
              <a:rPr lang="ko-KR" altLang="en-US" sz="2400" b="1" dirty="0" smtClean="0"/>
              <a:t>혹 변경할 수도 있나니라</a:t>
            </a:r>
            <a:r>
              <a:rPr lang="en-US" altLang="ko-KR" sz="2400" b="1" dirty="0" smtClean="0"/>
              <a:t>.”</a:t>
            </a:r>
          </a:p>
          <a:p>
            <a:pPr algn="just"/>
            <a:r>
              <a:rPr lang="en-US" altLang="ko-KR" sz="1200" dirty="0" smtClean="0"/>
              <a:t>                                              </a:t>
            </a:r>
          </a:p>
          <a:p>
            <a:pPr algn="just"/>
            <a:r>
              <a:rPr lang="en-US" altLang="ko-KR" sz="1400" b="1" dirty="0" smtClean="0"/>
              <a:t>                                                          - </a:t>
            </a:r>
            <a:r>
              <a:rPr lang="ko-KR" altLang="en-US" sz="1400" b="1" dirty="0" smtClean="0"/>
              <a:t>대종경 부족품 </a:t>
            </a:r>
            <a:r>
              <a:rPr lang="en-US" altLang="ko-KR" sz="1400" b="1" dirty="0" smtClean="0"/>
              <a:t>16</a:t>
            </a:r>
            <a:r>
              <a:rPr lang="ko-KR" altLang="en-US" sz="1400" b="1" dirty="0" smtClean="0"/>
              <a:t>장 말씀 </a:t>
            </a:r>
            <a:r>
              <a:rPr lang="en-US" altLang="ko-KR" sz="1400" b="1" dirty="0" smtClean="0"/>
              <a:t>- </a:t>
            </a:r>
            <a:endParaRPr lang="ko-KR" altLang="en-US" sz="1400" b="1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57224" y="714356"/>
            <a:ext cx="2500330" cy="584775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chemeClr val="bg1"/>
                </a:solidFill>
                <a:latin typeface="+mj-ea"/>
                <a:ea typeface="+mj-ea"/>
              </a:rPr>
              <a:t>감사합니다</a:t>
            </a:r>
            <a:endParaRPr lang="en-US" altLang="ko-KR" sz="32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13" name="01 Flyi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6858016" y="5643578"/>
            <a:ext cx="304800" cy="3048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21769" y="6357958"/>
            <a:ext cx="3500462" cy="2769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</a:rPr>
              <a:t>본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자료의 외부 유출을 삼가 주시기 바랍니다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. 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0135A-5154-4954-93B1-A5ECD639AFE7}" type="slidenum">
              <a:rPr lang="ko-KR" altLang="en-US" smtClean="0"/>
              <a:pPr/>
              <a:t>60</a:t>
            </a:fld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285852" y="1785926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7030A0"/>
                </a:solidFill>
              </a:rPr>
              <a:t>귀한 자료를 흔쾌히 제공해주신</a:t>
            </a:r>
            <a:endParaRPr lang="en-US" altLang="ko-KR" sz="1200" b="1" dirty="0" smtClean="0">
              <a:solidFill>
                <a:srgbClr val="7030A0"/>
              </a:solidFill>
            </a:endParaRPr>
          </a:p>
          <a:p>
            <a:r>
              <a:rPr lang="ko-KR" altLang="en-US" sz="1200" b="1" dirty="0" smtClean="0">
                <a:solidFill>
                  <a:srgbClr val="7030A0"/>
                </a:solidFill>
              </a:rPr>
              <a:t>교정원 기획실</a:t>
            </a:r>
            <a:r>
              <a:rPr lang="en-US" altLang="ko-KR" sz="12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1200" b="1" dirty="0" smtClean="0">
                <a:solidFill>
                  <a:srgbClr val="7030A0"/>
                </a:solidFill>
              </a:rPr>
              <a:t>공익복지부</a:t>
            </a:r>
            <a:r>
              <a:rPr lang="en-US" altLang="ko-KR" sz="12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1200" b="1" dirty="0" smtClean="0">
                <a:solidFill>
                  <a:srgbClr val="7030A0"/>
                </a:solidFill>
              </a:rPr>
              <a:t>교육부</a:t>
            </a:r>
            <a:r>
              <a:rPr lang="en-US" altLang="ko-KR" sz="12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1200" b="1" dirty="0" err="1" smtClean="0">
                <a:solidFill>
                  <a:srgbClr val="7030A0"/>
                </a:solidFill>
              </a:rPr>
              <a:t>교화훈련부</a:t>
            </a:r>
            <a:r>
              <a:rPr lang="en-US" altLang="ko-KR" sz="12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1200" b="1" dirty="0" smtClean="0">
                <a:solidFill>
                  <a:srgbClr val="7030A0"/>
                </a:solidFill>
              </a:rPr>
              <a:t>총무부</a:t>
            </a:r>
            <a:r>
              <a:rPr lang="en-US" altLang="ko-KR" sz="1200" b="1" dirty="0" smtClean="0">
                <a:solidFill>
                  <a:srgbClr val="7030A0"/>
                </a:solidFill>
              </a:rPr>
              <a:t> </a:t>
            </a:r>
            <a:r>
              <a:rPr lang="ko-KR" altLang="en-US" sz="1200" b="1" dirty="0" smtClean="0">
                <a:solidFill>
                  <a:srgbClr val="7030A0"/>
                </a:solidFill>
              </a:rPr>
              <a:t>교무님들께 진심으로 감사드립니다</a:t>
            </a:r>
            <a:r>
              <a:rPr lang="en-US" altLang="ko-KR" sz="1200" b="1" dirty="0" smtClean="0">
                <a:solidFill>
                  <a:srgbClr val="7030A0"/>
                </a:solidFill>
              </a:rPr>
              <a:t>. </a:t>
            </a:r>
            <a:endParaRPr lang="ko-KR" altLang="en-US" sz="1200" b="1" dirty="0">
              <a:solidFill>
                <a:srgbClr val="7030A0"/>
              </a:solidFill>
            </a:endParaRPr>
          </a:p>
        </p:txBody>
      </p:sp>
      <p:pic>
        <p:nvPicPr>
          <p:cNvPr id="8" name="Picture 2" descr="C:\Users\KIMJUNAN\Desktop\내문서\My Pictures\00_13_200505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36156" y="2714620"/>
            <a:ext cx="2071688" cy="3290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09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2434</TotalTime>
  <Words>2293</Words>
  <Application>Microsoft Office PowerPoint</Application>
  <PresentationFormat>화면 슬라이드 쇼(4:3)</PresentationFormat>
  <Paragraphs>818</Paragraphs>
  <Slides>60</Slides>
  <Notes>2</Notes>
  <HiddenSlides>0</HiddenSlides>
  <MMClips>1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60</vt:i4>
      </vt:variant>
    </vt:vector>
  </HeadingPairs>
  <TitlesOfParts>
    <vt:vector size="61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출재가 교역자 제도 혁신</dc:title>
  <dc:creator>KIMJUNAN</dc:creator>
  <cp:lastModifiedBy>KIMJUNAN</cp:lastModifiedBy>
  <cp:revision>579</cp:revision>
  <dcterms:created xsi:type="dcterms:W3CDTF">2010-01-21T11:49:57Z</dcterms:created>
  <dcterms:modified xsi:type="dcterms:W3CDTF">2010-06-07T05:31:51Z</dcterms:modified>
</cp:coreProperties>
</file>